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20104100" cy="11309350"/>
  <p:notesSz cx="20104100" cy="11309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2052320"/>
          </a:xfrm>
          <a:custGeom>
            <a:avLst/>
            <a:gdLst/>
            <a:ahLst/>
            <a:cxnLst/>
            <a:rect l="l" t="t" r="r" b="b"/>
            <a:pathLst>
              <a:path w="20104100" h="2052320">
                <a:moveTo>
                  <a:pt x="0" y="2052293"/>
                </a:moveTo>
                <a:lnTo>
                  <a:pt x="20104099" y="2052293"/>
                </a:lnTo>
                <a:lnTo>
                  <a:pt x="20104099" y="0"/>
                </a:lnTo>
                <a:lnTo>
                  <a:pt x="0" y="0"/>
                </a:lnTo>
                <a:lnTo>
                  <a:pt x="0" y="20522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4963199"/>
            <a:ext cx="20104100" cy="6345555"/>
          </a:xfrm>
          <a:custGeom>
            <a:avLst/>
            <a:gdLst/>
            <a:ahLst/>
            <a:cxnLst/>
            <a:rect l="l" t="t" r="r" b="b"/>
            <a:pathLst>
              <a:path w="20104100" h="6345555">
                <a:moveTo>
                  <a:pt x="0" y="6345356"/>
                </a:moveTo>
                <a:lnTo>
                  <a:pt x="20104099" y="6345356"/>
                </a:lnTo>
                <a:lnTo>
                  <a:pt x="20104099" y="0"/>
                </a:lnTo>
                <a:lnTo>
                  <a:pt x="0" y="0"/>
                </a:lnTo>
                <a:lnTo>
                  <a:pt x="0" y="6345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0"/>
            <a:ext cx="20104099" cy="11308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2052293"/>
            <a:ext cx="20104100" cy="2911475"/>
          </a:xfrm>
          <a:custGeom>
            <a:avLst/>
            <a:gdLst/>
            <a:ahLst/>
            <a:cxnLst/>
            <a:rect l="l" t="t" r="r" b="b"/>
            <a:pathLst>
              <a:path w="20104100" h="2911475">
                <a:moveTo>
                  <a:pt x="0" y="2910906"/>
                </a:moveTo>
                <a:lnTo>
                  <a:pt x="20104099" y="2910906"/>
                </a:lnTo>
                <a:lnTo>
                  <a:pt x="20104099" y="0"/>
                </a:lnTo>
                <a:lnTo>
                  <a:pt x="0" y="0"/>
                </a:lnTo>
                <a:lnTo>
                  <a:pt x="0" y="2910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6CCDFF"/>
                </a:solidFill>
                <a:latin typeface="Helvetica Neue"/>
                <a:cs typeface="Helvetica Neu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6CCDFF"/>
                </a:solidFill>
                <a:latin typeface="Helvetica Neue"/>
                <a:cs typeface="Helvetica Neu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6CCDFF"/>
                </a:solidFill>
                <a:latin typeface="Helvetica Neue"/>
                <a:cs typeface="Helvetica Neu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27760" y="3175157"/>
            <a:ext cx="15648579" cy="478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6CCDFF"/>
                </a:solidFill>
                <a:latin typeface="Helvetica Neue"/>
                <a:cs typeface="Helvetica Neu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image" Target="../media/image2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Relationship Id="rId3" Type="http://schemas.openxmlformats.org/officeDocument/2006/relationships/image" Target="../media/image30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image" Target="../media/image34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5" Type="http://schemas.openxmlformats.org/officeDocument/2006/relationships/image" Target="../media/image38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Relationship Id="rId4" Type="http://schemas.openxmlformats.org/officeDocument/2006/relationships/image" Target="../media/image41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Relationship Id="rId4" Type="http://schemas.openxmlformats.org/officeDocument/2006/relationships/image" Target="../media/image44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Relationship Id="rId4" Type="http://schemas.openxmlformats.org/officeDocument/2006/relationships/image" Target="../media/image47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Relationship Id="rId4" Type="http://schemas.openxmlformats.org/officeDocument/2006/relationships/image" Target="../media/image50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jpg"/><Relationship Id="rId3" Type="http://schemas.openxmlformats.org/officeDocument/2006/relationships/image" Target="../media/image54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jpg"/><Relationship Id="rId3" Type="http://schemas.openxmlformats.org/officeDocument/2006/relationships/image" Target="../media/image56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g"/><Relationship Id="rId3" Type="http://schemas.openxmlformats.org/officeDocument/2006/relationships/image" Target="../media/image58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5">
                <a:solidFill>
                  <a:srgbClr val="0087B7"/>
                </a:solidFill>
              </a:rPr>
              <a:t>VOLUMETRIC VIDEO </a:t>
            </a:r>
            <a:r>
              <a:rPr dirty="0" spc="0">
                <a:solidFill>
                  <a:srgbClr val="0087B7"/>
                </a:solidFill>
              </a:rPr>
              <a:t>// </a:t>
            </a:r>
            <a:r>
              <a:rPr dirty="0" spc="5">
                <a:solidFill>
                  <a:srgbClr val="50B4E7"/>
                </a:solidFill>
              </a:rPr>
              <a:t>PLENOPTIC LIGHTFIELD </a:t>
            </a:r>
            <a:r>
              <a:rPr dirty="0" spc="0">
                <a:solidFill>
                  <a:srgbClr val="0087B7"/>
                </a:solidFill>
              </a:rPr>
              <a:t>// </a:t>
            </a:r>
            <a:r>
              <a:rPr dirty="0" spc="-45"/>
              <a:t>MULTI </a:t>
            </a:r>
            <a:r>
              <a:rPr dirty="0" spc="5"/>
              <a:t>CAMERA</a:t>
            </a:r>
            <a:r>
              <a:rPr dirty="0" spc="40"/>
              <a:t> </a:t>
            </a:r>
            <a:r>
              <a:rPr dirty="0" spc="5"/>
              <a:t>METHODOLOGIES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87317" y="10720980"/>
            <a:ext cx="6624955" cy="4781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950" spc="5" b="1">
                <a:solidFill>
                  <a:srgbClr val="50B4E7"/>
                </a:solidFill>
                <a:latin typeface="Helvetica Neue"/>
                <a:cs typeface="Helvetica Neue"/>
              </a:rPr>
              <a:t>JORDAN HALSEY </a:t>
            </a:r>
            <a:r>
              <a:rPr dirty="0" sz="2950" spc="0" b="1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950" spc="5" b="1">
                <a:solidFill>
                  <a:srgbClr val="6CCDFF"/>
                </a:solidFill>
                <a:latin typeface="Helvetica Neue"/>
                <a:cs typeface="Helvetica Neue"/>
              </a:rPr>
              <a:t>VR</a:t>
            </a:r>
            <a:r>
              <a:rPr dirty="0" sz="2950" spc="-45" b="1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2950" spc="-15" b="1">
                <a:solidFill>
                  <a:srgbClr val="6CCDFF"/>
                </a:solidFill>
                <a:latin typeface="Helvetica Neue"/>
                <a:cs typeface="Helvetica Neue"/>
              </a:rPr>
              <a:t>PLAYHOUSE</a:t>
            </a:r>
            <a:endParaRPr sz="2950">
              <a:latin typeface="Helvetica Neue"/>
              <a:cs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67" y="76928"/>
            <a:ext cx="15472410" cy="144526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10">
                <a:solidFill>
                  <a:srgbClr val="0087B7"/>
                </a:solidFill>
                <a:latin typeface="Helvetica Neue"/>
                <a:cs typeface="Helvetica Neue"/>
              </a:rPr>
              <a:t>GOOGLE JUMP PROGRAM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450" spc="5">
                <a:solidFill>
                  <a:srgbClr val="50B4E7"/>
                </a:solidFill>
                <a:latin typeface="Helvetica Neue"/>
                <a:cs typeface="Helvetica Neue"/>
              </a:rPr>
              <a:t>VOLUMETRIC </a:t>
            </a:r>
            <a:r>
              <a:rPr dirty="0" sz="2450" spc="10">
                <a:solidFill>
                  <a:srgbClr val="50B4E7"/>
                </a:solidFill>
                <a:latin typeface="Helvetica Neue"/>
                <a:cs typeface="Helvetica Neue"/>
              </a:rPr>
              <a:t>RECONSTRUCTION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450" spc="10">
                <a:solidFill>
                  <a:srgbClr val="6CCDFF"/>
                </a:solidFill>
                <a:latin typeface="Helvetica Neue"/>
                <a:cs typeface="Helvetica Neue"/>
              </a:rPr>
              <a:t>POST PRODUCTION</a:t>
            </a:r>
            <a:r>
              <a:rPr dirty="0" sz="2450" spc="-5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2450" spc="10">
                <a:solidFill>
                  <a:srgbClr val="6CCDFF"/>
                </a:solidFill>
                <a:latin typeface="Helvetica Neue"/>
                <a:cs typeface="Helvetica Neue"/>
              </a:rPr>
              <a:t>METHODOLOGIES</a:t>
            </a:r>
            <a:endParaRPr sz="245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766445">
              <a:lnSpc>
                <a:spcPct val="100000"/>
              </a:lnSpc>
              <a:spcBef>
                <a:spcPts val="5"/>
              </a:spcBef>
            </a:pP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Over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corrected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right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eye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depth</a:t>
            </a:r>
            <a:r>
              <a:rPr dirty="0" sz="1950" spc="-4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map</a:t>
            </a:r>
            <a:endParaRPr sz="1950">
              <a:latin typeface="Helvetica Neue"/>
              <a:cs typeface="Helvetica Neue"/>
            </a:endParaRPr>
          </a:p>
          <a:p>
            <a:pPr marL="766445">
              <a:lnSpc>
                <a:spcPct val="100000"/>
              </a:lnSpc>
              <a:spcBef>
                <a:spcPts val="625"/>
              </a:spcBef>
            </a:pP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A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sphere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integrated with the volumetric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video</a:t>
            </a:r>
            <a:endParaRPr sz="195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38419" y="6094055"/>
            <a:ext cx="9340029" cy="4230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9777" y="5528627"/>
            <a:ext cx="9989224" cy="53610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05893" y="10598932"/>
            <a:ext cx="3093497" cy="5815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67" y="76928"/>
            <a:ext cx="15472410" cy="129476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10">
                <a:solidFill>
                  <a:srgbClr val="0087B7"/>
                </a:solidFill>
                <a:latin typeface="Helvetica Neue"/>
                <a:cs typeface="Helvetica Neue"/>
              </a:rPr>
              <a:t>GOOGLE JUMP PROGRAM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450" spc="5">
                <a:solidFill>
                  <a:srgbClr val="50B4E7"/>
                </a:solidFill>
                <a:latin typeface="Helvetica Neue"/>
                <a:cs typeface="Helvetica Neue"/>
              </a:rPr>
              <a:t>VOLUMETRIC </a:t>
            </a:r>
            <a:r>
              <a:rPr dirty="0" sz="2450" spc="10">
                <a:solidFill>
                  <a:srgbClr val="50B4E7"/>
                </a:solidFill>
                <a:latin typeface="Helvetica Neue"/>
                <a:cs typeface="Helvetica Neue"/>
              </a:rPr>
              <a:t>RECONSTRUCTION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450" spc="10">
                <a:solidFill>
                  <a:srgbClr val="6CCDFF"/>
                </a:solidFill>
                <a:latin typeface="Helvetica Neue"/>
                <a:cs typeface="Helvetica Neue"/>
              </a:rPr>
              <a:t>POST PRODUCTION</a:t>
            </a:r>
            <a:r>
              <a:rPr dirty="0" sz="2450" spc="-5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2450" spc="10">
                <a:solidFill>
                  <a:srgbClr val="6CCDFF"/>
                </a:solidFill>
                <a:latin typeface="Helvetica Neue"/>
                <a:cs typeface="Helvetica Neue"/>
              </a:rPr>
              <a:t>METHODOLOGIES</a:t>
            </a:r>
            <a:endParaRPr sz="2450">
              <a:latin typeface="Helvetica Neue"/>
              <a:cs typeface="Helvetica Neue"/>
            </a:endParaRPr>
          </a:p>
          <a:p>
            <a:pPr marL="766445">
              <a:lnSpc>
                <a:spcPct val="100000"/>
              </a:lnSpc>
              <a:spcBef>
                <a:spcPts val="2305"/>
              </a:spcBef>
            </a:pP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Distance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based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scale</a:t>
            </a:r>
            <a:r>
              <a:rPr dirty="0" sz="1950" spc="-2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correction</a:t>
            </a:r>
            <a:endParaRPr sz="1950">
              <a:latin typeface="Helvetica Neue"/>
              <a:cs typeface="Helvetica Neue"/>
            </a:endParaRPr>
          </a:p>
          <a:p>
            <a:pPr marL="766445">
              <a:lnSpc>
                <a:spcPct val="100000"/>
              </a:lnSpc>
              <a:spcBef>
                <a:spcPts val="30"/>
              </a:spcBef>
            </a:pP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Can be embedded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as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an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attribute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on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the data for</a:t>
            </a:r>
            <a:r>
              <a:rPr dirty="0" sz="1950" spc="-4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playback</a:t>
            </a:r>
            <a:endParaRPr sz="195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0718" y="3937053"/>
            <a:ext cx="7057376" cy="7057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915989" y="3937053"/>
            <a:ext cx="7057376" cy="7057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05893" y="10622269"/>
            <a:ext cx="3093497" cy="5815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23052" y="2111119"/>
            <a:ext cx="8582293" cy="8569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008" y="76928"/>
            <a:ext cx="8152130" cy="16719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-10">
                <a:solidFill>
                  <a:srgbClr val="0087B7"/>
                </a:solidFill>
                <a:latin typeface="Helvetica Neue"/>
                <a:cs typeface="Helvetica Neue"/>
              </a:rPr>
              <a:t>INTEGRATED </a:t>
            </a:r>
            <a:r>
              <a:rPr dirty="0" sz="2450" spc="5">
                <a:solidFill>
                  <a:srgbClr val="0087B7"/>
                </a:solidFill>
                <a:latin typeface="Helvetica Neue"/>
                <a:cs typeface="Helvetica Neue"/>
              </a:rPr>
              <a:t>CGI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450" spc="10">
                <a:solidFill>
                  <a:srgbClr val="50B4E7"/>
                </a:solidFill>
                <a:latin typeface="Helvetica Neue"/>
                <a:cs typeface="Helvetica Neue"/>
              </a:rPr>
              <a:t>DEEP BASED</a:t>
            </a:r>
            <a:r>
              <a:rPr dirty="0" sz="2450" spc="-10">
                <a:solidFill>
                  <a:srgbClr val="50B4E7"/>
                </a:solidFill>
                <a:latin typeface="Helvetica Neue"/>
                <a:cs typeface="Helvetica Neue"/>
              </a:rPr>
              <a:t> </a:t>
            </a:r>
            <a:r>
              <a:rPr dirty="0" sz="2450" spc="5">
                <a:solidFill>
                  <a:srgbClr val="50B4E7"/>
                </a:solidFill>
                <a:latin typeface="Helvetica Neue"/>
                <a:cs typeface="Helvetica Neue"/>
              </a:rPr>
              <a:t>COMPOSITING</a:t>
            </a:r>
            <a:endParaRPr sz="245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766445">
              <a:lnSpc>
                <a:spcPct val="100000"/>
              </a:lnSpc>
              <a:spcBef>
                <a:spcPts val="5"/>
              </a:spcBef>
            </a:pP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Deep based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compositing techniques for cgi integration</a:t>
            </a:r>
            <a:endParaRPr sz="1950">
              <a:latin typeface="Helvetica Neue"/>
              <a:cs typeface="Helvetica Neue"/>
            </a:endParaRPr>
          </a:p>
          <a:p>
            <a:pPr marL="766445" marR="5080">
              <a:lnSpc>
                <a:spcPct val="101499"/>
              </a:lnSpc>
            </a:pP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Spatial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rectification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between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the lat-long world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and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the cgi world  Matching z-depth for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correct stereo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between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cgi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and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shot lat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long</a:t>
            </a:r>
            <a:endParaRPr sz="1950">
              <a:latin typeface="Helvetica Neue"/>
              <a:cs typeface="Helvetica Neu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905893" y="10622269"/>
            <a:ext cx="3093497" cy="5815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08" y="76928"/>
            <a:ext cx="15472410" cy="11563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10">
                <a:solidFill>
                  <a:srgbClr val="0087B7"/>
                </a:solidFill>
                <a:latin typeface="Helvetica Neue"/>
                <a:cs typeface="Helvetica Neue"/>
              </a:rPr>
              <a:t>GOOGLE JUMP PROGRAM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450" spc="5">
                <a:solidFill>
                  <a:srgbClr val="50B4E7"/>
                </a:solidFill>
                <a:latin typeface="Helvetica Neue"/>
                <a:cs typeface="Helvetica Neue"/>
              </a:rPr>
              <a:t>VOLUMETRIC </a:t>
            </a:r>
            <a:r>
              <a:rPr dirty="0" sz="2450" spc="10">
                <a:solidFill>
                  <a:srgbClr val="50B4E7"/>
                </a:solidFill>
                <a:latin typeface="Helvetica Neue"/>
                <a:cs typeface="Helvetica Neue"/>
              </a:rPr>
              <a:t>RECONSTRUCTION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450" spc="10">
                <a:solidFill>
                  <a:srgbClr val="6CCDFF"/>
                </a:solidFill>
                <a:latin typeface="Helvetica Neue"/>
                <a:cs typeface="Helvetica Neue"/>
              </a:rPr>
              <a:t>POST PRODUCTION</a:t>
            </a:r>
            <a:r>
              <a:rPr dirty="0" sz="2450" spc="-5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2450" spc="10">
                <a:solidFill>
                  <a:srgbClr val="6CCDFF"/>
                </a:solidFill>
                <a:latin typeface="Helvetica Neue"/>
                <a:cs typeface="Helvetica Neue"/>
              </a:rPr>
              <a:t>METHODOLOGIES</a:t>
            </a:r>
            <a:endParaRPr sz="245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766445">
              <a:lnSpc>
                <a:spcPct val="100000"/>
              </a:lnSpc>
            </a:pPr>
            <a:r>
              <a:rPr dirty="0" sz="2450" spc="5">
                <a:solidFill>
                  <a:srgbClr val="6CCDFF"/>
                </a:solidFill>
                <a:latin typeface="Helvetica Neue"/>
                <a:cs typeface="Helvetica Neue"/>
              </a:rPr>
              <a:t>Deep </a:t>
            </a:r>
            <a:r>
              <a:rPr dirty="0" sz="2450" spc="0">
                <a:solidFill>
                  <a:srgbClr val="6CCDFF"/>
                </a:solidFill>
                <a:latin typeface="Helvetica Neue"/>
                <a:cs typeface="Helvetica Neue"/>
              </a:rPr>
              <a:t>re-construction in for </a:t>
            </a:r>
            <a:r>
              <a:rPr dirty="0" sz="2450" spc="5">
                <a:solidFill>
                  <a:srgbClr val="6CCDFF"/>
                </a:solidFill>
                <a:latin typeface="Helvetica Neue"/>
                <a:cs typeface="Helvetica Neue"/>
              </a:rPr>
              <a:t>CGI</a:t>
            </a:r>
            <a:r>
              <a:rPr dirty="0" sz="2450" spc="-15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2450" spc="5">
                <a:solidFill>
                  <a:srgbClr val="6CCDFF"/>
                </a:solidFill>
                <a:latin typeface="Helvetica Neue"/>
                <a:cs typeface="Helvetica Neue"/>
              </a:rPr>
              <a:t>Integration</a:t>
            </a:r>
            <a:endParaRPr sz="245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38167" y="2701498"/>
            <a:ext cx="7560037" cy="3986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546452" y="2701498"/>
            <a:ext cx="7560031" cy="3986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38166" y="7050790"/>
            <a:ext cx="15369982" cy="34746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905893" y="10622269"/>
            <a:ext cx="3093497" cy="5815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010" y="2523986"/>
            <a:ext cx="6701366" cy="37695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6010" y="6565742"/>
            <a:ext cx="6701366" cy="3769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413387" y="2984212"/>
            <a:ext cx="12250370" cy="6890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2008" y="181637"/>
            <a:ext cx="9763760" cy="16719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10">
                <a:solidFill>
                  <a:srgbClr val="0087B7"/>
                </a:solidFill>
                <a:latin typeface="Helvetica Neue"/>
                <a:cs typeface="Helvetica Neue"/>
              </a:rPr>
              <a:t>OBJECT </a:t>
            </a:r>
            <a:r>
              <a:rPr dirty="0" sz="2450" spc="5">
                <a:solidFill>
                  <a:srgbClr val="0087B7"/>
                </a:solidFill>
                <a:latin typeface="Helvetica Neue"/>
                <a:cs typeface="Helvetica Neue"/>
              </a:rPr>
              <a:t>EXTRACTION </a:t>
            </a:r>
            <a:r>
              <a:rPr dirty="0" sz="2450" spc="10">
                <a:solidFill>
                  <a:srgbClr val="0087B7"/>
                </a:solidFill>
                <a:latin typeface="Helvetica Neue"/>
                <a:cs typeface="Helvetica Neue"/>
              </a:rPr>
              <a:t>AND </a:t>
            </a:r>
            <a:r>
              <a:rPr dirty="0" sz="2450" spc="-15">
                <a:solidFill>
                  <a:srgbClr val="0087B7"/>
                </a:solidFill>
                <a:latin typeface="Helvetica Neue"/>
                <a:cs typeface="Helvetica Neue"/>
              </a:rPr>
              <a:t>ISOLATION </a:t>
            </a:r>
            <a:r>
              <a:rPr dirty="0" sz="2450" spc="10">
                <a:solidFill>
                  <a:srgbClr val="0087B7"/>
                </a:solidFill>
                <a:latin typeface="Helvetica Neue"/>
                <a:cs typeface="Helvetica Neue"/>
              </a:rPr>
              <a:t>THROUGH DEPTH</a:t>
            </a:r>
            <a:r>
              <a:rPr dirty="0" sz="2450" spc="-5">
                <a:solidFill>
                  <a:srgbClr val="0087B7"/>
                </a:solidFill>
                <a:latin typeface="Helvetica Neue"/>
                <a:cs typeface="Helvetica Neue"/>
              </a:rPr>
              <a:t> </a:t>
            </a:r>
            <a:r>
              <a:rPr dirty="0" sz="2450" spc="5">
                <a:solidFill>
                  <a:srgbClr val="0087B7"/>
                </a:solidFill>
                <a:latin typeface="Helvetica Neue"/>
                <a:cs typeface="Helvetica Neue"/>
              </a:rPr>
              <a:t>SLICING</a:t>
            </a:r>
            <a:endParaRPr sz="245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L="766445" marR="5358130">
              <a:lnSpc>
                <a:spcPct val="101499"/>
              </a:lnSpc>
              <a:tabLst>
                <a:tab pos="3177540" algn="l"/>
              </a:tabLst>
            </a:pP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Automatic</a:t>
            </a:r>
            <a:r>
              <a:rPr dirty="0" sz="1950" spc="15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z</a:t>
            </a:r>
            <a:r>
              <a:rPr dirty="0" sz="1950" spc="15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through	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depth</a:t>
            </a:r>
            <a:r>
              <a:rPr dirty="0" sz="1950" spc="-55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data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Altering depth of</a:t>
            </a:r>
            <a:r>
              <a:rPr dirty="0" sz="1950" spc="-55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field</a:t>
            </a:r>
            <a:endParaRPr sz="1950">
              <a:latin typeface="Helvetica Neue"/>
              <a:cs typeface="Helvetica Neue"/>
            </a:endParaRPr>
          </a:p>
          <a:p>
            <a:pPr marL="766445">
              <a:lnSpc>
                <a:spcPct val="100000"/>
              </a:lnSpc>
              <a:spcBef>
                <a:spcPts val="30"/>
              </a:spcBef>
            </a:pP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Re-lighting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effects through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normals</a:t>
            </a:r>
            <a:endParaRPr sz="1950">
              <a:latin typeface="Helvetica Neue"/>
              <a:cs typeface="Helvetica Neu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905893" y="10622269"/>
            <a:ext cx="3093497" cy="5815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39710" y="2261711"/>
            <a:ext cx="11862549" cy="6392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4708" y="2261711"/>
            <a:ext cx="7862064" cy="6360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2008" y="103026"/>
            <a:ext cx="14987905" cy="16719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>
                <a:solidFill>
                  <a:srgbClr val="0087B7"/>
                </a:solidFill>
                <a:latin typeface="Helvetica Neue"/>
                <a:cs typeface="Helvetica Neue"/>
              </a:rPr>
              <a:t>GEOMETRY </a:t>
            </a:r>
            <a:r>
              <a:rPr dirty="0" sz="2450" spc="5">
                <a:solidFill>
                  <a:srgbClr val="0087B7"/>
                </a:solidFill>
                <a:latin typeface="Helvetica Neue"/>
                <a:cs typeface="Helvetica Neue"/>
              </a:rPr>
              <a:t>RE-CONSTRUCTION </a:t>
            </a:r>
            <a:r>
              <a:rPr dirty="0" sz="2450" spc="10">
                <a:solidFill>
                  <a:srgbClr val="0087B7"/>
                </a:solidFill>
                <a:latin typeface="Helvetica Neue"/>
                <a:cs typeface="Helvetica Neue"/>
              </a:rPr>
              <a:t>THROUGH </a:t>
            </a:r>
            <a:r>
              <a:rPr dirty="0" sz="2450" spc="5">
                <a:solidFill>
                  <a:srgbClr val="0087B7"/>
                </a:solidFill>
                <a:latin typeface="Helvetica Neue"/>
                <a:cs typeface="Helvetica Neue"/>
              </a:rPr>
              <a:t>POINT </a:t>
            </a:r>
            <a:r>
              <a:rPr dirty="0" sz="2450" spc="10">
                <a:solidFill>
                  <a:srgbClr val="0087B7"/>
                </a:solidFill>
                <a:latin typeface="Helvetica Neue"/>
                <a:cs typeface="Helvetica Neue"/>
              </a:rPr>
              <a:t>CLOUD MESHING AND </a:t>
            </a:r>
            <a:r>
              <a:rPr dirty="0" sz="2450" spc="5">
                <a:solidFill>
                  <a:srgbClr val="0087B7"/>
                </a:solidFill>
                <a:latin typeface="Helvetica Neue"/>
                <a:cs typeface="Helvetica Neue"/>
              </a:rPr>
              <a:t>TEXTURE</a:t>
            </a:r>
            <a:r>
              <a:rPr dirty="0" sz="2450" spc="90">
                <a:solidFill>
                  <a:srgbClr val="0087B7"/>
                </a:solidFill>
                <a:latin typeface="Helvetica Neue"/>
                <a:cs typeface="Helvetica Neue"/>
              </a:rPr>
              <a:t> </a:t>
            </a:r>
            <a:r>
              <a:rPr dirty="0" sz="2450" spc="5">
                <a:solidFill>
                  <a:srgbClr val="0087B7"/>
                </a:solidFill>
                <a:latin typeface="Helvetica Neue"/>
                <a:cs typeface="Helvetica Neue"/>
              </a:rPr>
              <a:t>RE-PROJECTION</a:t>
            </a:r>
            <a:endParaRPr sz="245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algn="just" marL="766445" marR="10066020">
              <a:lnSpc>
                <a:spcPct val="101499"/>
              </a:lnSpc>
            </a:pP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Using the data for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geometry</a:t>
            </a:r>
            <a:r>
              <a:rPr dirty="0" sz="1950" spc="-45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isolation  Using the data for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geometry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creation  </a:t>
            </a:r>
            <a:r>
              <a:rPr dirty="0" sz="1950" spc="-25">
                <a:solidFill>
                  <a:srgbClr val="6CCDFF"/>
                </a:solidFill>
                <a:latin typeface="Helvetica Neue"/>
                <a:cs typeface="Helvetica Neue"/>
              </a:rPr>
              <a:t>Texture</a:t>
            </a:r>
            <a:r>
              <a:rPr dirty="0" sz="1950" spc="-45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projection</a:t>
            </a:r>
            <a:endParaRPr sz="1950">
              <a:latin typeface="Helvetica Neue"/>
              <a:cs typeface="Helvetica Neu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905893" y="10622269"/>
            <a:ext cx="3093497" cy="5815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67" y="76928"/>
            <a:ext cx="15472410" cy="106870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10">
                <a:solidFill>
                  <a:srgbClr val="0087B7"/>
                </a:solidFill>
                <a:latin typeface="Helvetica Neue"/>
                <a:cs typeface="Helvetica Neue"/>
              </a:rPr>
              <a:t>GOOGLE JUMP PROGRAM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450" spc="5">
                <a:solidFill>
                  <a:srgbClr val="50B4E7"/>
                </a:solidFill>
                <a:latin typeface="Helvetica Neue"/>
                <a:cs typeface="Helvetica Neue"/>
              </a:rPr>
              <a:t>VOLUMETRIC </a:t>
            </a:r>
            <a:r>
              <a:rPr dirty="0" sz="2450" spc="10">
                <a:solidFill>
                  <a:srgbClr val="50B4E7"/>
                </a:solidFill>
                <a:latin typeface="Helvetica Neue"/>
                <a:cs typeface="Helvetica Neue"/>
              </a:rPr>
              <a:t>RECONSTRUCTION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450" spc="10">
                <a:solidFill>
                  <a:srgbClr val="6CCDFF"/>
                </a:solidFill>
                <a:latin typeface="Helvetica Neue"/>
                <a:cs typeface="Helvetica Neue"/>
              </a:rPr>
              <a:t>POST PRODUCTION</a:t>
            </a:r>
            <a:r>
              <a:rPr dirty="0" sz="2450" spc="-5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2450" spc="10">
                <a:solidFill>
                  <a:srgbClr val="6CCDFF"/>
                </a:solidFill>
                <a:latin typeface="Helvetica Neue"/>
                <a:cs typeface="Helvetica Neue"/>
              </a:rPr>
              <a:t>METHODOLOGIES</a:t>
            </a:r>
            <a:endParaRPr sz="245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766445">
              <a:lnSpc>
                <a:spcPct val="100000"/>
              </a:lnSpc>
              <a:spcBef>
                <a:spcPts val="5"/>
              </a:spcBef>
            </a:pP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CGI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Integration with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Stereo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footage </a:t>
            </a:r>
            <a:r>
              <a:rPr dirty="0" sz="1950">
                <a:solidFill>
                  <a:srgbClr val="6CCDFF"/>
                </a:solidFill>
                <a:latin typeface="Helvetica Neue"/>
                <a:cs typeface="Helvetica Neue"/>
              </a:rPr>
              <a:t>from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the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Google Jump</a:t>
            </a:r>
            <a:r>
              <a:rPr dirty="0" sz="1950" spc="3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program</a:t>
            </a:r>
            <a:endParaRPr sz="195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77700" y="4921316"/>
            <a:ext cx="9800748" cy="5212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767" y="4921316"/>
            <a:ext cx="9702238" cy="5212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05893" y="10622269"/>
            <a:ext cx="3093497" cy="5815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67" y="76928"/>
            <a:ext cx="15472410" cy="106870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10">
                <a:solidFill>
                  <a:srgbClr val="0087B7"/>
                </a:solidFill>
                <a:latin typeface="Helvetica Neue"/>
                <a:cs typeface="Helvetica Neue"/>
              </a:rPr>
              <a:t>GOOGLE JUMP PROGRAM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450" spc="5">
                <a:solidFill>
                  <a:srgbClr val="50B4E7"/>
                </a:solidFill>
                <a:latin typeface="Helvetica Neue"/>
                <a:cs typeface="Helvetica Neue"/>
              </a:rPr>
              <a:t>VOLUMETRIC </a:t>
            </a:r>
            <a:r>
              <a:rPr dirty="0" sz="2450" spc="10">
                <a:solidFill>
                  <a:srgbClr val="50B4E7"/>
                </a:solidFill>
                <a:latin typeface="Helvetica Neue"/>
                <a:cs typeface="Helvetica Neue"/>
              </a:rPr>
              <a:t>RECONSTRUCTION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450" spc="10">
                <a:solidFill>
                  <a:srgbClr val="6CCDFF"/>
                </a:solidFill>
                <a:latin typeface="Helvetica Neue"/>
                <a:cs typeface="Helvetica Neue"/>
              </a:rPr>
              <a:t>POST PRODUCTION</a:t>
            </a:r>
            <a:r>
              <a:rPr dirty="0" sz="2450" spc="-5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2450" spc="10">
                <a:solidFill>
                  <a:srgbClr val="6CCDFF"/>
                </a:solidFill>
                <a:latin typeface="Helvetica Neue"/>
                <a:cs typeface="Helvetica Neue"/>
              </a:rPr>
              <a:t>METHODOLOGIES</a:t>
            </a:r>
            <a:endParaRPr sz="245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766445">
              <a:lnSpc>
                <a:spcPct val="100000"/>
              </a:lnSpc>
              <a:spcBef>
                <a:spcPts val="5"/>
              </a:spcBef>
            </a:pP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Object isolation for integration with</a:t>
            </a:r>
            <a:r>
              <a:rPr dirty="0" sz="1950" spc="-25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CGI</a:t>
            </a:r>
            <a:endParaRPr sz="195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16110" y="2429245"/>
            <a:ext cx="5641901" cy="8108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58864" y="2433381"/>
            <a:ext cx="6387240" cy="81044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05893" y="10622269"/>
            <a:ext cx="3093497" cy="5815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67" y="76928"/>
            <a:ext cx="15472410" cy="106870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10">
                <a:solidFill>
                  <a:srgbClr val="0087B7"/>
                </a:solidFill>
                <a:latin typeface="Helvetica Neue"/>
                <a:cs typeface="Helvetica Neue"/>
              </a:rPr>
              <a:t>GOOGLE JUMP PROGRAM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450" spc="5">
                <a:solidFill>
                  <a:srgbClr val="50B4E7"/>
                </a:solidFill>
                <a:latin typeface="Helvetica Neue"/>
                <a:cs typeface="Helvetica Neue"/>
              </a:rPr>
              <a:t>VOLUMETRIC </a:t>
            </a:r>
            <a:r>
              <a:rPr dirty="0" sz="2450" spc="10">
                <a:solidFill>
                  <a:srgbClr val="50B4E7"/>
                </a:solidFill>
                <a:latin typeface="Helvetica Neue"/>
                <a:cs typeface="Helvetica Neue"/>
              </a:rPr>
              <a:t>RECONSTRUCTION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450" spc="10">
                <a:solidFill>
                  <a:srgbClr val="6CCDFF"/>
                </a:solidFill>
                <a:latin typeface="Helvetica Neue"/>
                <a:cs typeface="Helvetica Neue"/>
              </a:rPr>
              <a:t>POST PRODUCTION</a:t>
            </a:r>
            <a:r>
              <a:rPr dirty="0" sz="2450" spc="-5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2450" spc="10">
                <a:solidFill>
                  <a:srgbClr val="6CCDFF"/>
                </a:solidFill>
                <a:latin typeface="Helvetica Neue"/>
                <a:cs typeface="Helvetica Neue"/>
              </a:rPr>
              <a:t>METHODOLOGIES</a:t>
            </a:r>
            <a:endParaRPr sz="245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766445">
              <a:lnSpc>
                <a:spcPct val="100000"/>
              </a:lnSpc>
              <a:spcBef>
                <a:spcPts val="5"/>
              </a:spcBef>
            </a:pP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Fluid interaction with</a:t>
            </a:r>
            <a:r>
              <a:rPr dirty="0" sz="1950" spc="-4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collisions</a:t>
            </a:r>
            <a:endParaRPr sz="195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054" y="1942506"/>
            <a:ext cx="9764969" cy="64624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302136" y="1942506"/>
            <a:ext cx="9663035" cy="64624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05893" y="10622269"/>
            <a:ext cx="3093497" cy="5815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67" y="76928"/>
            <a:ext cx="11695430" cy="129476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10">
                <a:solidFill>
                  <a:srgbClr val="0087B7"/>
                </a:solidFill>
                <a:latin typeface="Helvetica Neue"/>
                <a:cs typeface="Helvetica Neue"/>
              </a:rPr>
              <a:t>GOOGLE JUMP PROGRAM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450" spc="5">
                <a:solidFill>
                  <a:srgbClr val="50B4E7"/>
                </a:solidFill>
                <a:latin typeface="Helvetica Neue"/>
                <a:cs typeface="Helvetica Neue"/>
              </a:rPr>
              <a:t>VOLUMETRIC </a:t>
            </a:r>
            <a:r>
              <a:rPr dirty="0" sz="2450" spc="10">
                <a:solidFill>
                  <a:srgbClr val="50B4E7"/>
                </a:solidFill>
                <a:latin typeface="Helvetica Neue"/>
                <a:cs typeface="Helvetica Neue"/>
              </a:rPr>
              <a:t>RECONSTRUCTION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</a:t>
            </a:r>
            <a:r>
              <a:rPr dirty="0" sz="2450" spc="-15">
                <a:solidFill>
                  <a:srgbClr val="0087B7"/>
                </a:solidFill>
                <a:latin typeface="Helvetica Neue"/>
                <a:cs typeface="Helvetica Neue"/>
              </a:rPr>
              <a:t> </a:t>
            </a:r>
            <a:r>
              <a:rPr dirty="0" sz="2450" spc="5">
                <a:solidFill>
                  <a:srgbClr val="6CCDFF"/>
                </a:solidFill>
                <a:latin typeface="Helvetica Neue"/>
                <a:cs typeface="Helvetica Neue"/>
              </a:rPr>
              <a:t>DE-LIGHTING</a:t>
            </a:r>
            <a:endParaRPr sz="2450">
              <a:latin typeface="Helvetica Neue"/>
              <a:cs typeface="Helvetica Neue"/>
            </a:endParaRPr>
          </a:p>
          <a:p>
            <a:pPr marL="766445" marR="1256665">
              <a:lnSpc>
                <a:spcPct val="101499"/>
              </a:lnSpc>
              <a:spcBef>
                <a:spcPts val="2270"/>
              </a:spcBef>
            </a:pP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Using the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provided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environment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we </a:t>
            </a:r>
            <a:r>
              <a:rPr dirty="0" sz="1950">
                <a:solidFill>
                  <a:srgbClr val="6CCDFF"/>
                </a:solidFill>
                <a:latin typeface="Helvetica Neue"/>
                <a:cs typeface="Helvetica Neue"/>
              </a:rPr>
              <a:t>are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able to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sample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the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diffuse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lighting contribution  With the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provided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lighting contribution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we can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project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a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ray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on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the data</a:t>
            </a:r>
            <a:endParaRPr sz="195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767" y="4030192"/>
            <a:ext cx="19913307" cy="4988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5893" y="10622269"/>
            <a:ext cx="3093497" cy="5815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08" y="76928"/>
            <a:ext cx="12470130" cy="16719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5">
                <a:solidFill>
                  <a:srgbClr val="0087B7"/>
                </a:solidFill>
                <a:latin typeface="Helvetica Neue"/>
                <a:cs typeface="Helvetica Neue"/>
              </a:rPr>
              <a:t>VOLUMETRIC VIDEO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450" spc="5">
                <a:solidFill>
                  <a:srgbClr val="50B4E7"/>
                </a:solidFill>
                <a:latin typeface="Helvetica Neue"/>
                <a:cs typeface="Helvetica Neue"/>
              </a:rPr>
              <a:t>PLENOPTIC LIGHTFIELD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450" spc="-35">
                <a:solidFill>
                  <a:srgbClr val="6CCDFF"/>
                </a:solidFill>
                <a:latin typeface="Helvetica Neue"/>
                <a:cs typeface="Helvetica Neue"/>
              </a:rPr>
              <a:t>MULTI </a:t>
            </a:r>
            <a:r>
              <a:rPr dirty="0" sz="2450" spc="10">
                <a:solidFill>
                  <a:srgbClr val="6CCDFF"/>
                </a:solidFill>
                <a:latin typeface="Helvetica Neue"/>
                <a:cs typeface="Helvetica Neue"/>
              </a:rPr>
              <a:t>CAMERA</a:t>
            </a:r>
            <a:r>
              <a:rPr dirty="0" sz="2450" spc="10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2450" spc="10">
                <a:solidFill>
                  <a:srgbClr val="6CCDFF"/>
                </a:solidFill>
                <a:latin typeface="Helvetica Neue"/>
                <a:cs typeface="Helvetica Neue"/>
              </a:rPr>
              <a:t>METHODOLOGIES</a:t>
            </a:r>
            <a:endParaRPr sz="245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L="1897380" marR="5887720" indent="-754380">
              <a:lnSpc>
                <a:spcPct val="101499"/>
              </a:lnSpc>
              <a:tabLst>
                <a:tab pos="1897380" algn="l"/>
              </a:tabLst>
            </a:pPr>
            <a:r>
              <a:rPr dirty="0" sz="1950">
                <a:solidFill>
                  <a:srgbClr val="6CCDFF"/>
                </a:solidFill>
                <a:latin typeface="Helvetica Neue"/>
                <a:cs typeface="Helvetica Neue"/>
              </a:rPr>
              <a:t>Pro:	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Highly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realistic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seated</a:t>
            </a:r>
            <a:r>
              <a:rPr dirty="0" sz="1950" spc="15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viewing experience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>
                <a:solidFill>
                  <a:srgbClr val="6CCDFF"/>
                </a:solidFill>
                <a:latin typeface="Helvetica Neue"/>
                <a:cs typeface="Helvetica Neue"/>
              </a:rPr>
              <a:t>Large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lighting</a:t>
            </a:r>
            <a:r>
              <a:rPr dirty="0" sz="1950" spc="-35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datasets</a:t>
            </a:r>
            <a:endParaRPr sz="1950">
              <a:latin typeface="Helvetica Neue"/>
              <a:cs typeface="Helvetica Neue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389255" algn="l"/>
                <a:tab pos="766445" algn="l"/>
                <a:tab pos="1143000" algn="l"/>
                <a:tab pos="1520190" algn="l"/>
                <a:tab pos="1897380" algn="l"/>
              </a:tabLst>
            </a:pP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	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	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	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	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	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Reflections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and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refractions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behave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as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n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the </a:t>
            </a:r>
            <a:r>
              <a:rPr dirty="0" sz="1950">
                <a:solidFill>
                  <a:srgbClr val="6CCDFF"/>
                </a:solidFill>
                <a:latin typeface="Helvetica Neue"/>
                <a:cs typeface="Helvetica Neue"/>
              </a:rPr>
              <a:t>real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 world</a:t>
            </a:r>
            <a:endParaRPr sz="1950">
              <a:latin typeface="Helvetica Neue"/>
              <a:cs typeface="Helvetica Neue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2958" y="2049276"/>
          <a:ext cx="11062970" cy="1800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156"/>
                <a:gridCol w="376951"/>
                <a:gridCol w="376951"/>
                <a:gridCol w="798132"/>
                <a:gridCol w="9255662"/>
              </a:tblGrid>
              <a:tr h="29210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2240"/>
                        </a:lnSpc>
                      </a:pPr>
                      <a:r>
                        <a:rPr dirty="0" sz="1950" spc="1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Con:</a:t>
                      </a:r>
                      <a:endParaRPr sz="195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2240"/>
                        </a:lnSpc>
                      </a:pPr>
                      <a:r>
                        <a:rPr dirty="0" sz="1950" spc="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Extremely </a:t>
                      </a:r>
                      <a:r>
                        <a:rPr dirty="0" sz="195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large</a:t>
                      </a:r>
                      <a:r>
                        <a:rPr dirty="0" sz="1950" spc="-2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dirty="0" sz="1950" spc="5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datasets</a:t>
                      </a:r>
                      <a:endParaRPr sz="195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31750">
                        <a:lnSpc>
                          <a:spcPts val="2275"/>
                        </a:lnSpc>
                      </a:pPr>
                      <a:r>
                        <a:rPr dirty="0" sz="195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endParaRPr sz="195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dirty="0" sz="195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endParaRPr sz="195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dirty="0" sz="195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endParaRPr sz="195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1914"/>
                        </a:spcBef>
                        <a:tabLst>
                          <a:tab pos="530225" algn="l"/>
                        </a:tabLst>
                      </a:pPr>
                      <a:r>
                        <a:rPr dirty="0" sz="195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dirty="0" sz="195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	</a:t>
                      </a:r>
                      <a:r>
                        <a:rPr dirty="0" sz="195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endParaRPr sz="1950">
                        <a:latin typeface="Helvetica Neue"/>
                        <a:cs typeface="Helvetica Neue"/>
                      </a:endParaRPr>
                    </a:p>
                  </a:txBody>
                  <a:tcPr marL="0" marR="0" marB="0" marT="243204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2275"/>
                        </a:lnSpc>
                      </a:pPr>
                      <a:r>
                        <a:rPr dirty="0" sz="1950" spc="5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Playback is view</a:t>
                      </a:r>
                      <a:r>
                        <a:rPr dirty="0" sz="1950" spc="-4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dirty="0" sz="1950" spc="1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dependent</a:t>
                      </a:r>
                      <a:endParaRPr sz="195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31750">
                        <a:lnSpc>
                          <a:spcPts val="2275"/>
                        </a:lnSpc>
                      </a:pPr>
                      <a:r>
                        <a:rPr dirty="0" sz="195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endParaRPr sz="195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dirty="0" sz="195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endParaRPr sz="195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dirty="0" sz="195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endParaRPr sz="195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1914"/>
                        </a:spcBef>
                        <a:tabLst>
                          <a:tab pos="530225" algn="l"/>
                        </a:tabLst>
                      </a:pPr>
                      <a:r>
                        <a:rPr dirty="0" sz="195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dirty="0" sz="195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	</a:t>
                      </a:r>
                      <a:r>
                        <a:rPr dirty="0" sz="195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endParaRPr sz="1950">
                        <a:latin typeface="Helvetica Neue"/>
                        <a:cs typeface="Helvetica Neue"/>
                      </a:endParaRPr>
                    </a:p>
                  </a:txBody>
                  <a:tcPr marL="0" marR="0" marB="0" marT="243204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2275"/>
                        </a:lnSpc>
                      </a:pPr>
                      <a:r>
                        <a:rPr dirty="0" sz="1950" spc="5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Cgi integration </a:t>
                      </a:r>
                      <a:r>
                        <a:rPr dirty="0" sz="1950" spc="1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and </a:t>
                      </a:r>
                      <a:r>
                        <a:rPr dirty="0" sz="1950" spc="5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post </a:t>
                      </a:r>
                      <a:r>
                        <a:rPr dirty="0" sz="1950" spc="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effects </a:t>
                      </a:r>
                      <a:r>
                        <a:rPr dirty="0" sz="1950" spc="1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need </a:t>
                      </a:r>
                      <a:r>
                        <a:rPr dirty="0" sz="1950" spc="5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to </a:t>
                      </a:r>
                      <a:r>
                        <a:rPr dirty="0" sz="1950" spc="1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be </a:t>
                      </a:r>
                      <a:r>
                        <a:rPr dirty="0" sz="195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rendered </a:t>
                      </a:r>
                      <a:r>
                        <a:rPr dirty="0" sz="1950" spc="5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with exact </a:t>
                      </a:r>
                      <a:r>
                        <a:rPr dirty="0" sz="1950" spc="1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camera</a:t>
                      </a:r>
                      <a:r>
                        <a:rPr dirty="0" sz="1950" spc="85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dirty="0" sz="1950" spc="5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matching</a:t>
                      </a:r>
                      <a:endParaRPr sz="195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2275"/>
                        </a:lnSpc>
                      </a:pPr>
                      <a:r>
                        <a:rPr dirty="0" sz="1950" spc="5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Rendering, </a:t>
                      </a:r>
                      <a:r>
                        <a:rPr dirty="0" sz="1950" spc="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rendering,</a:t>
                      </a:r>
                      <a:r>
                        <a:rPr dirty="0" sz="1950" spc="25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dirty="0" sz="1950" spc="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rendering...</a:t>
                      </a:r>
                      <a:endParaRPr sz="195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31750">
                        <a:lnSpc>
                          <a:spcPts val="2275"/>
                        </a:lnSpc>
                      </a:pPr>
                      <a:r>
                        <a:rPr dirty="0" sz="195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endParaRPr sz="195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dirty="0" sz="195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endParaRPr sz="195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5"/>
                        </a:lnSpc>
                      </a:pPr>
                      <a:r>
                        <a:rPr dirty="0" sz="195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endParaRPr sz="195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1914"/>
                        </a:spcBef>
                        <a:tabLst>
                          <a:tab pos="530225" algn="l"/>
                        </a:tabLst>
                      </a:pPr>
                      <a:r>
                        <a:rPr dirty="0" sz="195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dirty="0" sz="195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	</a:t>
                      </a:r>
                      <a:r>
                        <a:rPr dirty="0" sz="195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endParaRPr sz="1950">
                        <a:latin typeface="Helvetica Neue"/>
                        <a:cs typeface="Helvetica Neue"/>
                      </a:endParaRPr>
                    </a:p>
                  </a:txBody>
                  <a:tcPr marL="0" marR="0" marB="0" marT="243204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2275"/>
                        </a:lnSpc>
                      </a:pPr>
                      <a:r>
                        <a:rPr dirty="0" sz="1950" spc="5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Complicated </a:t>
                      </a:r>
                      <a:r>
                        <a:rPr dirty="0" sz="1950" spc="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file structure</a:t>
                      </a:r>
                      <a:endParaRPr sz="195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31750">
                        <a:lnSpc>
                          <a:spcPts val="2240"/>
                        </a:lnSpc>
                      </a:pPr>
                      <a:r>
                        <a:rPr dirty="0" sz="195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endParaRPr sz="195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</a:pPr>
                      <a:r>
                        <a:rPr dirty="0" sz="195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endParaRPr sz="195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</a:pPr>
                      <a:r>
                        <a:rPr dirty="0" sz="195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endParaRPr sz="195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1914"/>
                        </a:spcBef>
                        <a:tabLst>
                          <a:tab pos="530225" algn="l"/>
                        </a:tabLst>
                      </a:pPr>
                      <a:r>
                        <a:rPr dirty="0" sz="195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dirty="0" sz="195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	</a:t>
                      </a:r>
                      <a:r>
                        <a:rPr dirty="0" sz="195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endParaRPr sz="1950">
                        <a:latin typeface="Helvetica Neue"/>
                        <a:cs typeface="Helvetica Neue"/>
                      </a:endParaRPr>
                    </a:p>
                  </a:txBody>
                  <a:tcPr marL="0" marR="0" marB="0" marT="243204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2240"/>
                        </a:lnSpc>
                      </a:pPr>
                      <a:r>
                        <a:rPr dirty="0" sz="1950" spc="5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Necessity for highly </a:t>
                      </a:r>
                      <a:r>
                        <a:rPr dirty="0" sz="1950" spc="0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controlled </a:t>
                      </a:r>
                      <a:r>
                        <a:rPr dirty="0" sz="1950" spc="5">
                          <a:solidFill>
                            <a:srgbClr val="6CCDFF"/>
                          </a:solidFill>
                          <a:latin typeface="Helvetica Neue"/>
                          <a:cs typeface="Helvetica Neue"/>
                        </a:rPr>
                        <a:t>lighting </a:t>
                      </a:r>
                      <a:endParaRPr sz="1950">
                        <a:latin typeface="Helvetica Neue"/>
                        <a:cs typeface="Helvetica Neue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04708" y="4104901"/>
            <a:ext cx="19893226" cy="7098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05893" y="10622269"/>
            <a:ext cx="3093497" cy="5815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59640" y="3292622"/>
            <a:ext cx="13584817" cy="7267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008" y="76928"/>
            <a:ext cx="14225905" cy="13703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10">
                <a:solidFill>
                  <a:srgbClr val="0087B7"/>
                </a:solidFill>
                <a:latin typeface="Helvetica Neue"/>
                <a:cs typeface="Helvetica Neue"/>
              </a:rPr>
              <a:t>DEEP </a:t>
            </a:r>
            <a:r>
              <a:rPr dirty="0" sz="2450" spc="5">
                <a:solidFill>
                  <a:srgbClr val="0087B7"/>
                </a:solidFill>
                <a:latin typeface="Helvetica Neue"/>
                <a:cs typeface="Helvetica Neue"/>
              </a:rPr>
              <a:t>RENDERING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450" spc="5">
                <a:solidFill>
                  <a:srgbClr val="50B4E7"/>
                </a:solidFill>
                <a:latin typeface="Helvetica Neue"/>
                <a:cs typeface="Helvetica Neue"/>
              </a:rPr>
              <a:t>VOLUMETRIC </a:t>
            </a:r>
            <a:r>
              <a:rPr dirty="0" sz="2450" spc="10">
                <a:solidFill>
                  <a:srgbClr val="50B4E7"/>
                </a:solidFill>
                <a:latin typeface="Helvetica Neue"/>
                <a:cs typeface="Helvetica Neue"/>
              </a:rPr>
              <a:t>RECONSTRUCTION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450" spc="10">
                <a:solidFill>
                  <a:srgbClr val="6CCDFF"/>
                </a:solidFill>
                <a:latin typeface="Helvetica Neue"/>
                <a:cs typeface="Helvetica Neue"/>
              </a:rPr>
              <a:t>POST PRODUCTION</a:t>
            </a:r>
            <a:r>
              <a:rPr dirty="0" sz="2450" spc="-15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2450" spc="10">
                <a:solidFill>
                  <a:srgbClr val="6CCDFF"/>
                </a:solidFill>
                <a:latin typeface="Helvetica Neue"/>
                <a:cs typeface="Helvetica Neue"/>
              </a:rPr>
              <a:t>METHODOLOGIES</a:t>
            </a:r>
            <a:endParaRPr sz="245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L="766445" marR="7954645">
              <a:lnSpc>
                <a:spcPct val="101499"/>
              </a:lnSpc>
            </a:pP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Using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deep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renders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for volumetric</a:t>
            </a:r>
            <a:r>
              <a:rPr dirty="0" sz="1950" spc="-25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reconstruction 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Deep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represents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multiple float values per</a:t>
            </a:r>
            <a:r>
              <a:rPr dirty="0" sz="1950" spc="-35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pixel</a:t>
            </a:r>
            <a:endParaRPr sz="1950">
              <a:latin typeface="Helvetica Neue"/>
              <a:cs typeface="Helvetica Neu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905893" y="10622269"/>
            <a:ext cx="3093497" cy="5815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4" y="557298"/>
            <a:ext cx="20098581" cy="107512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008" y="76928"/>
            <a:ext cx="14225905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10">
                <a:solidFill>
                  <a:srgbClr val="0087B7"/>
                </a:solidFill>
                <a:latin typeface="Helvetica Neue"/>
                <a:cs typeface="Helvetica Neue"/>
              </a:rPr>
              <a:t>DEEP </a:t>
            </a:r>
            <a:r>
              <a:rPr dirty="0" sz="2450" spc="5">
                <a:solidFill>
                  <a:srgbClr val="0087B7"/>
                </a:solidFill>
                <a:latin typeface="Helvetica Neue"/>
                <a:cs typeface="Helvetica Neue"/>
              </a:rPr>
              <a:t>RENDERING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450" spc="5">
                <a:solidFill>
                  <a:srgbClr val="50B4E7"/>
                </a:solidFill>
                <a:latin typeface="Helvetica Neue"/>
                <a:cs typeface="Helvetica Neue"/>
              </a:rPr>
              <a:t>VOLUMETRIC </a:t>
            </a:r>
            <a:r>
              <a:rPr dirty="0" sz="2450" spc="10">
                <a:solidFill>
                  <a:srgbClr val="50B4E7"/>
                </a:solidFill>
                <a:latin typeface="Helvetica Neue"/>
                <a:cs typeface="Helvetica Neue"/>
              </a:rPr>
              <a:t>RECONSTRUCTION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450" spc="10">
                <a:solidFill>
                  <a:srgbClr val="6CCDFF"/>
                </a:solidFill>
                <a:latin typeface="Helvetica Neue"/>
                <a:cs typeface="Helvetica Neue"/>
              </a:rPr>
              <a:t>POST PRODUCTION</a:t>
            </a:r>
            <a:r>
              <a:rPr dirty="0" sz="2450" spc="-15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2450" spc="10">
                <a:solidFill>
                  <a:srgbClr val="6CCDFF"/>
                </a:solidFill>
                <a:latin typeface="Helvetica Neue"/>
                <a:cs typeface="Helvetica Neue"/>
              </a:rPr>
              <a:t>METHODOLOGIES</a:t>
            </a:r>
            <a:endParaRPr sz="2450">
              <a:latin typeface="Helvetica Neue"/>
              <a:cs typeface="Helvetica Neu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905893" y="10622269"/>
            <a:ext cx="3093497" cy="5815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3" y="563344"/>
            <a:ext cx="20097625" cy="10745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008" y="76928"/>
            <a:ext cx="14225905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10">
                <a:solidFill>
                  <a:srgbClr val="0087B7"/>
                </a:solidFill>
                <a:latin typeface="Helvetica Neue"/>
                <a:cs typeface="Helvetica Neue"/>
              </a:rPr>
              <a:t>DEEP </a:t>
            </a:r>
            <a:r>
              <a:rPr dirty="0" sz="2450" spc="5">
                <a:solidFill>
                  <a:srgbClr val="0087B7"/>
                </a:solidFill>
                <a:latin typeface="Helvetica Neue"/>
                <a:cs typeface="Helvetica Neue"/>
              </a:rPr>
              <a:t>RENDERING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450" spc="5">
                <a:solidFill>
                  <a:srgbClr val="50B4E7"/>
                </a:solidFill>
                <a:latin typeface="Helvetica Neue"/>
                <a:cs typeface="Helvetica Neue"/>
              </a:rPr>
              <a:t>VOLUMETRIC </a:t>
            </a:r>
            <a:r>
              <a:rPr dirty="0" sz="2450" spc="10">
                <a:solidFill>
                  <a:srgbClr val="50B4E7"/>
                </a:solidFill>
                <a:latin typeface="Helvetica Neue"/>
                <a:cs typeface="Helvetica Neue"/>
              </a:rPr>
              <a:t>RECONSTRUCTION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450" spc="10">
                <a:solidFill>
                  <a:srgbClr val="6CCDFF"/>
                </a:solidFill>
                <a:latin typeface="Helvetica Neue"/>
                <a:cs typeface="Helvetica Neue"/>
              </a:rPr>
              <a:t>POST PRODUCTION</a:t>
            </a:r>
            <a:r>
              <a:rPr dirty="0" sz="2450" spc="-15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2450" spc="10">
                <a:solidFill>
                  <a:srgbClr val="6CCDFF"/>
                </a:solidFill>
                <a:latin typeface="Helvetica Neue"/>
                <a:cs typeface="Helvetica Neue"/>
              </a:rPr>
              <a:t>METHODOLOGIES</a:t>
            </a:r>
            <a:endParaRPr sz="2450">
              <a:latin typeface="Helvetica Neue"/>
              <a:cs typeface="Helvetica Neu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905893" y="10622269"/>
            <a:ext cx="3093497" cy="5815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08" y="76928"/>
            <a:ext cx="13133069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5">
                <a:solidFill>
                  <a:srgbClr val="0087B7"/>
                </a:solidFill>
                <a:latin typeface="Helvetica Neue"/>
                <a:cs typeface="Helvetica Neue"/>
              </a:rPr>
              <a:t>VOLUMETRIC VIDEO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450" spc="5">
                <a:solidFill>
                  <a:srgbClr val="50B4E7"/>
                </a:solidFill>
                <a:latin typeface="Helvetica Neue"/>
                <a:cs typeface="Helvetica Neue"/>
              </a:rPr>
              <a:t>PLENOPTIC LIGHTFIELD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450" spc="10">
                <a:solidFill>
                  <a:srgbClr val="6CCDFF"/>
                </a:solidFill>
                <a:latin typeface="Helvetica Neue"/>
                <a:cs typeface="Helvetica Neue"/>
              </a:rPr>
              <a:t>POST PRODUCTION</a:t>
            </a:r>
            <a:r>
              <a:rPr dirty="0" sz="2450" spc="3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2450" spc="10">
                <a:solidFill>
                  <a:srgbClr val="6CCDFF"/>
                </a:solidFill>
                <a:latin typeface="Helvetica Neue"/>
                <a:cs typeface="Helvetica Neue"/>
              </a:rPr>
              <a:t>METHODOLOGIES</a:t>
            </a:r>
            <a:endParaRPr sz="245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4708" y="6277188"/>
            <a:ext cx="9726537" cy="4758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4708" y="859869"/>
            <a:ext cx="9726536" cy="4761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271811" y="3530155"/>
            <a:ext cx="9726532" cy="4926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905893" y="10622269"/>
            <a:ext cx="3093497" cy="5815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08" y="76928"/>
            <a:ext cx="13133069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5">
                <a:solidFill>
                  <a:srgbClr val="0087B7"/>
                </a:solidFill>
                <a:latin typeface="Helvetica Neue"/>
                <a:cs typeface="Helvetica Neue"/>
              </a:rPr>
              <a:t>VOLUMETRIC VIDEO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450" spc="5">
                <a:solidFill>
                  <a:srgbClr val="50B4E7"/>
                </a:solidFill>
                <a:latin typeface="Helvetica Neue"/>
                <a:cs typeface="Helvetica Neue"/>
              </a:rPr>
              <a:t>PLENOPTIC LIGHTFIELD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450" spc="10">
                <a:solidFill>
                  <a:srgbClr val="6CCDFF"/>
                </a:solidFill>
                <a:latin typeface="Helvetica Neue"/>
                <a:cs typeface="Helvetica Neue"/>
              </a:rPr>
              <a:t>POST PRODUCTION</a:t>
            </a:r>
            <a:r>
              <a:rPr dirty="0" sz="2450" spc="3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2450" spc="10">
                <a:solidFill>
                  <a:srgbClr val="6CCDFF"/>
                </a:solidFill>
                <a:latin typeface="Helvetica Neue"/>
                <a:cs typeface="Helvetica Neue"/>
              </a:rPr>
              <a:t>METHODOLOGIES</a:t>
            </a:r>
            <a:endParaRPr sz="245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4622" y="963321"/>
            <a:ext cx="9381902" cy="9381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973487" y="2969248"/>
            <a:ext cx="8201664" cy="38907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973487" y="6979004"/>
            <a:ext cx="8207515" cy="1360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905893" y="10622269"/>
            <a:ext cx="3093497" cy="5815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08" y="76928"/>
            <a:ext cx="13133069" cy="22745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5">
                <a:solidFill>
                  <a:srgbClr val="0087B7"/>
                </a:solidFill>
                <a:latin typeface="Helvetica Neue"/>
                <a:cs typeface="Helvetica Neue"/>
              </a:rPr>
              <a:t>VOLUMETRIC VIDEO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450" spc="5">
                <a:solidFill>
                  <a:srgbClr val="50B4E7"/>
                </a:solidFill>
                <a:latin typeface="Helvetica Neue"/>
                <a:cs typeface="Helvetica Neue"/>
              </a:rPr>
              <a:t>PLENOPTIC LIGHTFIELD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450" spc="10">
                <a:solidFill>
                  <a:srgbClr val="6CCDFF"/>
                </a:solidFill>
                <a:latin typeface="Helvetica Neue"/>
                <a:cs typeface="Helvetica Neue"/>
              </a:rPr>
              <a:t>POST PRODUCTION</a:t>
            </a:r>
            <a:r>
              <a:rPr dirty="0" sz="2450" spc="3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2450" spc="10">
                <a:solidFill>
                  <a:srgbClr val="6CCDFF"/>
                </a:solidFill>
                <a:latin typeface="Helvetica Neue"/>
                <a:cs typeface="Helvetica Neue"/>
              </a:rPr>
              <a:t>METHODOLOGIES</a:t>
            </a:r>
            <a:endParaRPr sz="2450">
              <a:latin typeface="Helvetica Neue"/>
              <a:cs typeface="Helvetica Neue"/>
            </a:endParaRPr>
          </a:p>
          <a:p>
            <a:pPr marL="1897380" marR="2822575">
              <a:lnSpc>
                <a:spcPct val="202900"/>
              </a:lnSpc>
              <a:spcBef>
                <a:spcPts val="490"/>
              </a:spcBef>
            </a:pP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Lightfield, as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we know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it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will never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be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other than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a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view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dependent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solution 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Combining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Lightfield for volumetric</a:t>
            </a:r>
            <a:r>
              <a:rPr dirty="0" sz="1950" spc="-5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reconstruction</a:t>
            </a:r>
            <a:endParaRPr sz="1950">
              <a:latin typeface="Helvetica Neue"/>
              <a:cs typeface="Helvetica Neue"/>
            </a:endParaRPr>
          </a:p>
          <a:p>
            <a:pPr marL="1897380" marR="3812540">
              <a:lnSpc>
                <a:spcPct val="101499"/>
              </a:lnSpc>
            </a:pP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Specular/Reflection information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based </a:t>
            </a:r>
            <a:r>
              <a:rPr dirty="0" sz="1950">
                <a:solidFill>
                  <a:srgbClr val="6CCDFF"/>
                </a:solidFill>
                <a:latin typeface="Helvetica Neue"/>
                <a:cs typeface="Helvetica Neue"/>
              </a:rPr>
              <a:t>off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per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camera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calculations 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View</a:t>
            </a:r>
            <a:r>
              <a:rPr dirty="0" sz="1950" spc="-9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Dependent</a:t>
            </a:r>
            <a:endParaRPr sz="195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20814" y="3874227"/>
            <a:ext cx="14135046" cy="6678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5893" y="10622269"/>
            <a:ext cx="3093497" cy="5815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916" y="3400168"/>
            <a:ext cx="9157134" cy="5118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507427" y="3400179"/>
            <a:ext cx="10446287" cy="5128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96717" y="118812"/>
            <a:ext cx="10410190" cy="16719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>
                <a:solidFill>
                  <a:srgbClr val="0087B7"/>
                </a:solidFill>
                <a:latin typeface="Helvetica Neue"/>
                <a:cs typeface="Helvetica Neue"/>
              </a:rPr>
              <a:t>GEOMETRY </a:t>
            </a:r>
            <a:r>
              <a:rPr dirty="0" sz="2450" spc="5">
                <a:solidFill>
                  <a:srgbClr val="0087B7"/>
                </a:solidFill>
                <a:latin typeface="Helvetica Neue"/>
                <a:cs typeface="Helvetica Neue"/>
              </a:rPr>
              <a:t>RE-CONSTRUCTION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450" spc="5">
                <a:solidFill>
                  <a:srgbClr val="50B4E7"/>
                </a:solidFill>
                <a:latin typeface="Helvetica Neue"/>
                <a:cs typeface="Helvetica Neue"/>
              </a:rPr>
              <a:t>LIDAR </a:t>
            </a:r>
            <a:r>
              <a:rPr dirty="0" sz="2450" spc="-100">
                <a:solidFill>
                  <a:srgbClr val="50B4E7"/>
                </a:solidFill>
                <a:latin typeface="Helvetica Neue"/>
                <a:cs typeface="Helvetica Neue"/>
              </a:rPr>
              <a:t>DATA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</a:t>
            </a:r>
            <a:r>
              <a:rPr dirty="0" sz="2450" spc="200">
                <a:solidFill>
                  <a:srgbClr val="0087B7"/>
                </a:solidFill>
                <a:latin typeface="Helvetica Neue"/>
                <a:cs typeface="Helvetica Neue"/>
              </a:rPr>
              <a:t> </a:t>
            </a:r>
            <a:r>
              <a:rPr dirty="0" sz="2450" spc="0">
                <a:solidFill>
                  <a:srgbClr val="6CCDFF"/>
                </a:solidFill>
                <a:latin typeface="Helvetica Neue"/>
                <a:cs typeface="Helvetica Neue"/>
              </a:rPr>
              <a:t>PHOTOGRAMMETRY</a:t>
            </a:r>
            <a:endParaRPr sz="245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L="766445" marR="4827270">
              <a:lnSpc>
                <a:spcPct val="101499"/>
              </a:lnSpc>
            </a:pP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Geometry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reconstruction techniques  Filling in missing or incomplete data 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Photogrammetry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for object</a:t>
            </a:r>
            <a:r>
              <a:rPr dirty="0" sz="1950" spc="-75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re-construction</a:t>
            </a:r>
            <a:endParaRPr sz="1950">
              <a:latin typeface="Helvetica Neue"/>
              <a:cs typeface="Helvetica Neu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905893" y="10622269"/>
            <a:ext cx="3093497" cy="5815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008" y="76928"/>
            <a:ext cx="15472410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10">
                <a:solidFill>
                  <a:srgbClr val="0087B7"/>
                </a:solidFill>
                <a:latin typeface="Helvetica Neue"/>
                <a:cs typeface="Helvetica Neue"/>
              </a:rPr>
              <a:t>GOOGLE JUMP PROGRAM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450" spc="5">
                <a:solidFill>
                  <a:srgbClr val="50B4E7"/>
                </a:solidFill>
                <a:latin typeface="Helvetica Neue"/>
                <a:cs typeface="Helvetica Neue"/>
              </a:rPr>
              <a:t>VOLUMETRIC </a:t>
            </a:r>
            <a:r>
              <a:rPr dirty="0" sz="2450" spc="10">
                <a:solidFill>
                  <a:srgbClr val="50B4E7"/>
                </a:solidFill>
                <a:latin typeface="Helvetica Neue"/>
                <a:cs typeface="Helvetica Neue"/>
              </a:rPr>
              <a:t>RECONSTRUCTION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450" spc="10">
                <a:solidFill>
                  <a:srgbClr val="6CCDFF"/>
                </a:solidFill>
                <a:latin typeface="Helvetica Neue"/>
                <a:cs typeface="Helvetica Neue"/>
              </a:rPr>
              <a:t>POST PRODUCTION</a:t>
            </a:r>
            <a:r>
              <a:rPr dirty="0" sz="2450" spc="-5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2450" spc="10">
                <a:solidFill>
                  <a:srgbClr val="6CCDFF"/>
                </a:solidFill>
                <a:latin typeface="Helvetica Neue"/>
                <a:cs typeface="Helvetica Neue"/>
              </a:rPr>
              <a:t>METHODOLOGIES</a:t>
            </a:r>
            <a:endParaRPr sz="2450">
              <a:latin typeface="Helvetica Neue"/>
              <a:cs typeface="Helvetica Neu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2864" y="3230760"/>
            <a:ext cx="481965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P</a:t>
            </a:r>
            <a:r>
              <a:rPr dirty="0" sz="1950" spc="-35">
                <a:solidFill>
                  <a:srgbClr val="6CCDFF"/>
                </a:solidFill>
                <a:latin typeface="Helvetica Neue"/>
                <a:cs typeface="Helvetica Neue"/>
              </a:rPr>
              <a:t>r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o:</a:t>
            </a:r>
            <a:endParaRPr sz="1950">
              <a:latin typeface="Helvetica Neue"/>
              <a:cs typeface="Helvetica Neu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76768" y="3230760"/>
            <a:ext cx="10233660" cy="24384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Automatic stitching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through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the cloud</a:t>
            </a:r>
            <a:endParaRPr sz="1950">
              <a:latin typeface="Helvetica Neue"/>
              <a:cs typeface="Helvetica Neue"/>
            </a:endParaRPr>
          </a:p>
          <a:p>
            <a:pPr marL="12700" marR="4617720">
              <a:lnSpc>
                <a:spcPct val="101499"/>
              </a:lnSpc>
            </a:pP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Stitched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media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delivered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as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8K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top/bottom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stereo  Stereo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depth</a:t>
            </a:r>
            <a:r>
              <a:rPr dirty="0" sz="1950" spc="-45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maps</a:t>
            </a:r>
            <a:endParaRPr sz="1950">
              <a:latin typeface="Helvetica Neue"/>
              <a:cs typeface="Helvetica Neue"/>
            </a:endParaRPr>
          </a:p>
          <a:p>
            <a:pPr marL="12700" marR="4819015">
              <a:lnSpc>
                <a:spcPct val="101499"/>
              </a:lnSpc>
            </a:pP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CGI can be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integrated easily in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a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variety of</a:t>
            </a:r>
            <a:r>
              <a:rPr dirty="0" sz="1950" spc="-8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ways  Can be turned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into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a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room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scale experience 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Can be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integrated into the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game</a:t>
            </a:r>
            <a:r>
              <a:rPr dirty="0" sz="1950" spc="-35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engine</a:t>
            </a:r>
            <a:endParaRPr sz="1950">
              <a:latin typeface="Helvetica Neue"/>
              <a:cs typeface="Helvetica Neue"/>
            </a:endParaRPr>
          </a:p>
          <a:p>
            <a:pPr marL="12700" marR="5080">
              <a:lnSpc>
                <a:spcPct val="101499"/>
              </a:lnSpc>
            </a:pP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Any CGI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post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effects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can be </a:t>
            </a:r>
            <a:r>
              <a:rPr dirty="0" sz="1950">
                <a:solidFill>
                  <a:srgbClr val="6CCDFF"/>
                </a:solidFill>
                <a:latin typeface="Helvetica Neue"/>
                <a:cs typeface="Helvetica Neue"/>
              </a:rPr>
              <a:t>rendered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easily without the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need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for elaborate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camera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set-ups  Playback is not view</a:t>
            </a:r>
            <a:r>
              <a:rPr dirty="0" sz="1950" spc="-4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dependent</a:t>
            </a:r>
            <a:endParaRPr sz="1950">
              <a:latin typeface="Helvetica Neue"/>
              <a:cs typeface="Helvetica Neu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2864" y="5944813"/>
            <a:ext cx="560705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Con:</a:t>
            </a:r>
            <a:endParaRPr sz="1950">
              <a:latin typeface="Helvetica Neue"/>
              <a:cs typeface="Helvetica Neu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76768" y="5944813"/>
            <a:ext cx="6477635" cy="12319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2052955">
              <a:lnSpc>
                <a:spcPct val="101499"/>
              </a:lnSpc>
              <a:spcBef>
                <a:spcPts val="90"/>
              </a:spcBef>
            </a:pP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Lighting is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baked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( More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on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this</a:t>
            </a:r>
            <a:r>
              <a:rPr dirty="0" sz="1950" spc="-7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-10">
                <a:solidFill>
                  <a:srgbClr val="6CCDFF"/>
                </a:solidFill>
                <a:latin typeface="Helvetica Neue"/>
                <a:cs typeface="Helvetica Neue"/>
              </a:rPr>
              <a:t>later....) 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Can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create </a:t>
            </a:r>
            <a:r>
              <a:rPr dirty="0" sz="1950">
                <a:solidFill>
                  <a:srgbClr val="6CCDFF"/>
                </a:solidFill>
                <a:latin typeface="Helvetica Neue"/>
                <a:cs typeface="Helvetica Neue"/>
              </a:rPr>
              <a:t>large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data</a:t>
            </a:r>
            <a:r>
              <a:rPr dirty="0" sz="1950" spc="-5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sets</a:t>
            </a:r>
            <a:endParaRPr sz="1950">
              <a:latin typeface="Helvetica Neue"/>
              <a:cs typeface="Helvetica Neue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Currently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data is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8</a:t>
            </a:r>
            <a:r>
              <a:rPr dirty="0" sz="1950" spc="-55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bit</a:t>
            </a:r>
            <a:endParaRPr sz="1950">
              <a:latin typeface="Helvetica Neue"/>
              <a:cs typeface="Helvetica Neue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Depth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information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needs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refining through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post</a:t>
            </a:r>
            <a:r>
              <a:rPr dirty="0" sz="1950" spc="25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production</a:t>
            </a:r>
            <a:endParaRPr sz="1950">
              <a:latin typeface="Helvetica Neue"/>
              <a:cs typeface="Helvetica Neu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905893" y="10622269"/>
            <a:ext cx="3093497" cy="5815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08" y="76928"/>
            <a:ext cx="15472410" cy="16719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10">
                <a:solidFill>
                  <a:srgbClr val="0087B7"/>
                </a:solidFill>
                <a:latin typeface="Helvetica Neue"/>
                <a:cs typeface="Helvetica Neue"/>
              </a:rPr>
              <a:t>GOOGLE JUMP PROGRAM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450" spc="5">
                <a:solidFill>
                  <a:srgbClr val="50B4E7"/>
                </a:solidFill>
                <a:latin typeface="Helvetica Neue"/>
                <a:cs typeface="Helvetica Neue"/>
              </a:rPr>
              <a:t>VOLUMETRIC </a:t>
            </a:r>
            <a:r>
              <a:rPr dirty="0" sz="2450" spc="10">
                <a:solidFill>
                  <a:srgbClr val="50B4E7"/>
                </a:solidFill>
                <a:latin typeface="Helvetica Neue"/>
                <a:cs typeface="Helvetica Neue"/>
              </a:rPr>
              <a:t>RECONSTRUCTION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450" spc="10">
                <a:solidFill>
                  <a:srgbClr val="6CCDFF"/>
                </a:solidFill>
                <a:latin typeface="Helvetica Neue"/>
                <a:cs typeface="Helvetica Neue"/>
              </a:rPr>
              <a:t>POST PRODUCTION</a:t>
            </a:r>
            <a:r>
              <a:rPr dirty="0" sz="2450" spc="-5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2450" spc="10">
                <a:solidFill>
                  <a:srgbClr val="6CCDFF"/>
                </a:solidFill>
                <a:latin typeface="Helvetica Neue"/>
                <a:cs typeface="Helvetica Neue"/>
              </a:rPr>
              <a:t>METHODOLOGIES</a:t>
            </a:r>
            <a:endParaRPr sz="245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L="1143000" marR="12225655">
              <a:lnSpc>
                <a:spcPct val="101499"/>
              </a:lnSpc>
            </a:pPr>
            <a:r>
              <a:rPr dirty="0" sz="1950" spc="-10">
                <a:solidFill>
                  <a:srgbClr val="6CCDFF"/>
                </a:solidFill>
                <a:latin typeface="Helvetica Neue"/>
                <a:cs typeface="Helvetica Neue"/>
              </a:rPr>
              <a:t>Top/Bottom</a:t>
            </a:r>
            <a:r>
              <a:rPr dirty="0" sz="1950" spc="-5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stereo 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Nadir</a:t>
            </a:r>
            <a:r>
              <a:rPr dirty="0" sz="1950" spc="-7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fixes</a:t>
            </a:r>
            <a:endParaRPr sz="1950">
              <a:latin typeface="Helvetica Neue"/>
              <a:cs typeface="Helvetica Neue"/>
            </a:endParaRPr>
          </a:p>
          <a:p>
            <a:pPr marL="1143000">
              <a:lnSpc>
                <a:spcPct val="100000"/>
              </a:lnSpc>
              <a:spcBef>
                <a:spcPts val="30"/>
              </a:spcBef>
            </a:pP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Depth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clean</a:t>
            </a:r>
            <a:r>
              <a:rPr dirty="0" sz="1950" spc="-85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up</a:t>
            </a:r>
            <a:endParaRPr sz="195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89590" y="2248472"/>
            <a:ext cx="17515697" cy="8757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5893" y="10622269"/>
            <a:ext cx="3093497" cy="5815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08" y="76928"/>
            <a:ext cx="15472410" cy="106870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10">
                <a:solidFill>
                  <a:srgbClr val="0087B7"/>
                </a:solidFill>
                <a:latin typeface="Helvetica Neue"/>
                <a:cs typeface="Helvetica Neue"/>
              </a:rPr>
              <a:t>GOOGLE JUMP PROGRAM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450" spc="5">
                <a:solidFill>
                  <a:srgbClr val="50B4E7"/>
                </a:solidFill>
                <a:latin typeface="Helvetica Neue"/>
                <a:cs typeface="Helvetica Neue"/>
              </a:rPr>
              <a:t>VOLUMETRIC </a:t>
            </a:r>
            <a:r>
              <a:rPr dirty="0" sz="2450" spc="10">
                <a:solidFill>
                  <a:srgbClr val="50B4E7"/>
                </a:solidFill>
                <a:latin typeface="Helvetica Neue"/>
                <a:cs typeface="Helvetica Neue"/>
              </a:rPr>
              <a:t>RECONSTRUCTION </a:t>
            </a:r>
            <a:r>
              <a:rPr dirty="0" sz="2450" spc="0">
                <a:solidFill>
                  <a:srgbClr val="0087B7"/>
                </a:solidFill>
                <a:latin typeface="Helvetica Neue"/>
                <a:cs typeface="Helvetica Neue"/>
              </a:rPr>
              <a:t>// </a:t>
            </a:r>
            <a:r>
              <a:rPr dirty="0" sz="2450" spc="10">
                <a:solidFill>
                  <a:srgbClr val="6CCDFF"/>
                </a:solidFill>
                <a:latin typeface="Helvetica Neue"/>
                <a:cs typeface="Helvetica Neue"/>
              </a:rPr>
              <a:t>POST PRODUCTION</a:t>
            </a:r>
            <a:r>
              <a:rPr dirty="0" sz="2450" spc="-5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2450" spc="10">
                <a:solidFill>
                  <a:srgbClr val="6CCDFF"/>
                </a:solidFill>
                <a:latin typeface="Helvetica Neue"/>
                <a:cs typeface="Helvetica Neue"/>
              </a:rPr>
              <a:t>METHODOLOGIES</a:t>
            </a:r>
            <a:endParaRPr sz="245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389255">
              <a:lnSpc>
                <a:spcPct val="100000"/>
              </a:lnSpc>
              <a:spcBef>
                <a:spcPts val="5"/>
              </a:spcBef>
            </a:pPr>
            <a:r>
              <a:rPr dirty="0" sz="1950">
                <a:solidFill>
                  <a:srgbClr val="6CCDFF"/>
                </a:solidFill>
                <a:latin typeface="Helvetica Neue"/>
                <a:cs typeface="Helvetica Neue"/>
              </a:rPr>
              <a:t>Volumetric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reconstruction 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pre-processed </a:t>
            </a:r>
            <a:r>
              <a:rPr dirty="0" sz="1950" spc="10">
                <a:solidFill>
                  <a:srgbClr val="6CCDFF"/>
                </a:solidFill>
                <a:latin typeface="Helvetica Neue"/>
                <a:cs typeface="Helvetica Neue"/>
              </a:rPr>
              <a:t>and</a:t>
            </a:r>
            <a:r>
              <a:rPr dirty="0" sz="1950" spc="0">
                <a:solidFill>
                  <a:srgbClr val="6CCDFF"/>
                </a:solidFill>
                <a:latin typeface="Helvetica Neue"/>
                <a:cs typeface="Helvetica Neue"/>
              </a:rPr>
              <a:t> </a:t>
            </a:r>
            <a:r>
              <a:rPr dirty="0" sz="1950" spc="5">
                <a:solidFill>
                  <a:srgbClr val="6CCDFF"/>
                </a:solidFill>
                <a:latin typeface="Helvetica Neue"/>
                <a:cs typeface="Helvetica Neue"/>
              </a:rPr>
              <a:t>post-processed.</a:t>
            </a:r>
            <a:endParaRPr sz="195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29" y="3989948"/>
            <a:ext cx="20101660" cy="4915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5893" y="10622269"/>
            <a:ext cx="3093497" cy="5815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2017-08-03T07:40:32Z</dcterms:created>
  <dcterms:modified xsi:type="dcterms:W3CDTF">2017-08-03T07:40:32Z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2017-08-03T00:00:00Z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2017-08-03T00:00:00Z</vt:filetime>
  </property>
</Properties>
</file>