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301" r:id="rId2"/>
    <p:sldId id="303" r:id="rId3"/>
    <p:sldId id="292" r:id="rId4"/>
    <p:sldId id="295" r:id="rId5"/>
    <p:sldId id="304" r:id="rId6"/>
    <p:sldId id="305" r:id="rId7"/>
    <p:sldId id="306" r:id="rId8"/>
    <p:sldId id="297" r:id="rId9"/>
    <p:sldId id="307" r:id="rId10"/>
    <p:sldId id="318" r:id="rId11"/>
    <p:sldId id="317" r:id="rId12"/>
    <p:sldId id="319" r:id="rId13"/>
    <p:sldId id="320" r:id="rId14"/>
    <p:sldId id="321" r:id="rId15"/>
    <p:sldId id="322" r:id="rId16"/>
    <p:sldId id="308" r:id="rId17"/>
    <p:sldId id="298" r:id="rId18"/>
    <p:sldId id="289" r:id="rId19"/>
    <p:sldId id="309" r:id="rId20"/>
    <p:sldId id="310" r:id="rId21"/>
    <p:sldId id="312" r:id="rId22"/>
    <p:sldId id="313" r:id="rId23"/>
    <p:sldId id="314" r:id="rId24"/>
    <p:sldId id="323" r:id="rId25"/>
    <p:sldId id="326" r:id="rId26"/>
    <p:sldId id="324" r:id="rId27"/>
    <p:sldId id="315" r:id="rId28"/>
    <p:sldId id="325" r:id="rId29"/>
    <p:sldId id="316" r:id="rId30"/>
    <p:sldId id="299" r:id="rId31"/>
    <p:sldId id="311" r:id="rId3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Arial"/>
      </a:defRPr>
    </a:lvl9pPr>
  </p:defaultTextStyle>
  <p:extLst>
    <p:ext uri="{521415D9-36F7-43E2-AB2F-B90AF26B5E84}">
      <p14:sectionLst xmlns:p14="http://schemas.microsoft.com/office/powerpoint/2010/main">
        <p14:section name="Default Section" id="{B0EF953E-618C-443D-A85B-487AC1DE6664}">
          <p14:sldIdLst>
            <p14:sldId id="301"/>
            <p14:sldId id="303"/>
            <p14:sldId id="292"/>
            <p14:sldId id="295"/>
            <p14:sldId id="304"/>
            <p14:sldId id="305"/>
            <p14:sldId id="306"/>
            <p14:sldId id="297"/>
            <p14:sldId id="307"/>
            <p14:sldId id="318"/>
            <p14:sldId id="317"/>
            <p14:sldId id="319"/>
            <p14:sldId id="320"/>
            <p14:sldId id="321"/>
            <p14:sldId id="322"/>
            <p14:sldId id="308"/>
            <p14:sldId id="298"/>
            <p14:sldId id="289"/>
            <p14:sldId id="309"/>
            <p14:sldId id="310"/>
            <p14:sldId id="312"/>
            <p14:sldId id="313"/>
            <p14:sldId id="314"/>
            <p14:sldId id="323"/>
            <p14:sldId id="326"/>
            <p14:sldId id="324"/>
            <p14:sldId id="315"/>
            <p14:sldId id="325"/>
            <p14:sldId id="316"/>
            <p14:sldId id="299"/>
            <p14:sldId id="31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CDC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79"/>
    <p:restoredTop sz="73458" autoAdjust="0"/>
  </p:normalViewPr>
  <p:slideViewPr>
    <p:cSldViewPr snapToGrid="0">
      <p:cViewPr varScale="1">
        <p:scale>
          <a:sx n="60" d="100"/>
          <a:sy n="60" d="100"/>
        </p:scale>
        <p:origin x="125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52A10-D743-4FC8-82DB-2542BBBCB852}" type="datetimeFigureOut">
              <a:rPr lang="en-US" smtClean="0"/>
              <a:t>8/11/2017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03210B-53F9-4A2A-AC95-75D8FF0EF3A0}" type="slidenum">
              <a:rPr lang="en-US" smtClean="0"/>
              <a:t>‹#›</a:t>
            </a:fld>
            <a:endParaRPr lang="en-US"/>
          </a:p>
        </p:txBody>
      </p:sp>
    </p:spTree>
    <p:extLst>
      <p:ext uri="{BB962C8B-B14F-4D97-AF65-F5344CB8AC3E}">
        <p14:creationId xmlns:p14="http://schemas.microsoft.com/office/powerpoint/2010/main" val="208557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Jordan. Well, it falls to me to conclude this course by providing a summary of what we’ve discussed, to provide an outlook on the near term, and to frame some of the challenges remaining.</a:t>
            </a:r>
          </a:p>
          <a:p>
            <a:endParaRPr lang="en-US" dirty="0"/>
          </a:p>
          <a:p>
            <a:r>
              <a:rPr lang="en-US" dirty="0"/>
              <a:t>We started the course with the idea that video for virtual reality produces a kind of </a:t>
            </a:r>
            <a:r>
              <a:rPr lang="en-US" i="1" dirty="0"/>
              <a:t>perceptual teleportation, </a:t>
            </a:r>
            <a:r>
              <a:rPr lang="en-US" i="0" dirty="0"/>
              <a:t>or </a:t>
            </a:r>
            <a:r>
              <a:rPr lang="en-US" i="1" dirty="0"/>
              <a:t>telepresence. </a:t>
            </a:r>
            <a:r>
              <a:rPr lang="en-US" i="0" dirty="0"/>
              <a:t>V</a:t>
            </a:r>
            <a:r>
              <a:rPr lang="en-US" dirty="0"/>
              <a:t>ideo allows us to capture the real world and represent its dynamic appearance like no other technology. And virtual reality enables us to display visual content with unparalleled immersion.</a:t>
            </a:r>
            <a:endParaRPr lang="en-US" i="1" dirty="0"/>
          </a:p>
        </p:txBody>
      </p:sp>
      <p:sp>
        <p:nvSpPr>
          <p:cNvPr id="4" name="Slide Number Placeholder 3"/>
          <p:cNvSpPr>
            <a:spLocks noGrp="1"/>
          </p:cNvSpPr>
          <p:nvPr>
            <p:ph type="sldNum" sz="quarter" idx="10"/>
          </p:nvPr>
        </p:nvSpPr>
        <p:spPr/>
        <p:txBody>
          <a:bodyPr/>
          <a:lstStyle/>
          <a:p>
            <a:fld id="{DC03210B-53F9-4A2A-AC95-75D8FF0EF3A0}" type="slidenum">
              <a:rPr lang="en-US" smtClean="0"/>
              <a:t>1</a:t>
            </a:fld>
            <a:endParaRPr lang="en-US"/>
          </a:p>
        </p:txBody>
      </p:sp>
    </p:spTree>
    <p:extLst>
      <p:ext uri="{BB962C8B-B14F-4D97-AF65-F5344CB8AC3E}">
        <p14:creationId xmlns:p14="http://schemas.microsoft.com/office/powerpoint/2010/main" val="522785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good capture resolution from our multi-camera arrays, but we have insufficient display resolution.</a:t>
            </a:r>
          </a:p>
          <a:p>
            <a:endParaRPr lang="en-US" dirty="0"/>
          </a:p>
          <a:p>
            <a:r>
              <a:rPr lang="en-US" dirty="0"/>
              <a:t>However, even if we did have the needed display resolution, there are other limiting factors, like the long processing times to generate very high resolution content, and the large distribution bandwidth required.</a:t>
            </a:r>
          </a:p>
          <a:p>
            <a:endParaRPr lang="en-US" dirty="0"/>
          </a:p>
          <a:p>
            <a:r>
              <a:rPr lang="en-US" dirty="0"/>
              <a:t>How will we distribute 6DoF content if it requires Terabytes? Maybe short term we will have to go back to selling them on physical disks?</a:t>
            </a:r>
          </a:p>
        </p:txBody>
      </p:sp>
      <p:sp>
        <p:nvSpPr>
          <p:cNvPr id="4" name="Slide Number Placeholder 3"/>
          <p:cNvSpPr>
            <a:spLocks noGrp="1"/>
          </p:cNvSpPr>
          <p:nvPr>
            <p:ph type="sldNum" sz="quarter" idx="10"/>
          </p:nvPr>
        </p:nvSpPr>
        <p:spPr/>
        <p:txBody>
          <a:bodyPr/>
          <a:lstStyle/>
          <a:p>
            <a:fld id="{DC03210B-53F9-4A2A-AC95-75D8FF0EF3A0}" type="slidenum">
              <a:rPr lang="en-US" smtClean="0"/>
              <a:t>10</a:t>
            </a:fld>
            <a:endParaRPr lang="en-US"/>
          </a:p>
        </p:txBody>
      </p:sp>
    </p:spTree>
    <p:extLst>
      <p:ext uri="{BB962C8B-B14F-4D97-AF65-F5344CB8AC3E}">
        <p14:creationId xmlns:p14="http://schemas.microsoft.com/office/powerpoint/2010/main" val="1524735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need binocular stereo with no perceptual mismatches.</a:t>
            </a:r>
          </a:p>
          <a:p>
            <a:endParaRPr lang="en-US" dirty="0"/>
          </a:p>
          <a:p>
            <a:r>
              <a:rPr lang="en-US" dirty="0"/>
              <a:t>Right now, we can only achieve stereo for horizontal eye configurations, which causes ghosting and weird perceptual motions as the user tilts their head, or looks up or down, because the neck moves the eye positions.</a:t>
            </a:r>
          </a:p>
          <a:p>
            <a:endParaRPr lang="en-US" dirty="0"/>
          </a:p>
          <a:p>
            <a:r>
              <a:rPr lang="en-US" dirty="0"/>
              <a:t>There’s still some manual clean-up required for a lot of stereo footage.</a:t>
            </a:r>
          </a:p>
          <a:p>
            <a:endParaRPr lang="en-US" dirty="0"/>
          </a:p>
          <a:p>
            <a:r>
              <a:rPr lang="en-US" dirty="0"/>
              <a:t>We also haven’t solved the accommodation/vergence problem with this kind of stereo footage.</a:t>
            </a:r>
          </a:p>
          <a:p>
            <a:endParaRPr lang="en-US" dirty="0"/>
          </a:p>
          <a:p>
            <a:r>
              <a:rPr lang="en-US" dirty="0"/>
              <a:t>However, 6DoF material can help with solving these problems by more fully reproducing the original light field.</a:t>
            </a:r>
          </a:p>
          <a:p>
            <a:endParaRPr lang="en-US" dirty="0"/>
          </a:p>
        </p:txBody>
      </p:sp>
      <p:sp>
        <p:nvSpPr>
          <p:cNvPr id="4" name="Slide Number Placeholder 3"/>
          <p:cNvSpPr>
            <a:spLocks noGrp="1"/>
          </p:cNvSpPr>
          <p:nvPr>
            <p:ph type="sldNum" sz="quarter" idx="10"/>
          </p:nvPr>
        </p:nvSpPr>
        <p:spPr/>
        <p:txBody>
          <a:bodyPr/>
          <a:lstStyle/>
          <a:p>
            <a:fld id="{DC03210B-53F9-4A2A-AC95-75D8FF0EF3A0}" type="slidenum">
              <a:rPr lang="en-US" smtClean="0"/>
              <a:t>11</a:t>
            </a:fld>
            <a:endParaRPr lang="en-US"/>
          </a:p>
        </p:txBody>
      </p:sp>
    </p:spTree>
    <p:extLst>
      <p:ext uri="{BB962C8B-B14F-4D97-AF65-F5344CB8AC3E}">
        <p14:creationId xmlns:p14="http://schemas.microsoft.com/office/powerpoint/2010/main" val="135941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progress in HDR sensors…we have cameras with high-</a:t>
            </a:r>
            <a:r>
              <a:rPr lang="en-GB" dirty="0" err="1"/>
              <a:t>bitdepth</a:t>
            </a:r>
            <a:r>
              <a:rPr lang="en-GB" dirty="0"/>
              <a:t> sensors that can see 10-stops.</a:t>
            </a:r>
          </a:p>
          <a:p>
            <a:r>
              <a:rPr lang="en-GB" dirty="0"/>
              <a:t>We have HDR displays now; however, as far as I know, there are no HDR HMDs available.</a:t>
            </a:r>
          </a:p>
          <a:p>
            <a:endParaRPr lang="en-US" dirty="0"/>
          </a:p>
        </p:txBody>
      </p:sp>
      <p:sp>
        <p:nvSpPr>
          <p:cNvPr id="4" name="Slide Number Placeholder 3"/>
          <p:cNvSpPr>
            <a:spLocks noGrp="1"/>
          </p:cNvSpPr>
          <p:nvPr>
            <p:ph type="sldNum" sz="quarter" idx="10"/>
          </p:nvPr>
        </p:nvSpPr>
        <p:spPr/>
        <p:txBody>
          <a:bodyPr/>
          <a:lstStyle/>
          <a:p>
            <a:fld id="{DC03210B-53F9-4A2A-AC95-75D8FF0EF3A0}" type="slidenum">
              <a:rPr lang="en-US" smtClean="0"/>
              <a:t>12</a:t>
            </a:fld>
            <a:endParaRPr lang="en-US"/>
          </a:p>
        </p:txBody>
      </p:sp>
    </p:spTree>
    <p:extLst>
      <p:ext uri="{BB962C8B-B14F-4D97-AF65-F5344CB8AC3E}">
        <p14:creationId xmlns:p14="http://schemas.microsoft.com/office/powerpoint/2010/main" val="2264936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Right now, high-end cameras like the Jaunt have 120 Hz capture from the camera, which isn’t quite fast enough for VR.</a:t>
            </a:r>
          </a:p>
          <a:p>
            <a:endParaRPr lang="en-GB" dirty="0"/>
          </a:p>
          <a:p>
            <a:r>
              <a:rPr lang="en-GB" dirty="0"/>
              <a:t>We also need to achieve fast rendering.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But high res. high framerate video can still be taxing to display, for instance, live streaming a multi-camera system = multi-GPU effort. </a:t>
            </a:r>
            <a:r>
              <a:rPr lang="en-US" dirty="0"/>
              <a:t>&lt;NVIDIA 8-camera 360 stereo system needs two GPUs to decode the streams and stitch in real time.&gt;</a:t>
            </a:r>
            <a:endParaRPr lang="en-GB" dirty="0"/>
          </a:p>
          <a:p>
            <a:endParaRPr lang="en-GB" dirty="0"/>
          </a:p>
          <a:p>
            <a:r>
              <a:rPr lang="en-GB" dirty="0"/>
              <a:t>When we consider 6DoF video, then for rendering we’re back to a classic real-time graphics trade-off. The render speed depends on scene complexity.</a:t>
            </a:r>
          </a:p>
        </p:txBody>
      </p:sp>
      <p:sp>
        <p:nvSpPr>
          <p:cNvPr id="4" name="Slide Number Placeholder 3"/>
          <p:cNvSpPr>
            <a:spLocks noGrp="1"/>
          </p:cNvSpPr>
          <p:nvPr>
            <p:ph type="sldNum" sz="quarter" idx="10"/>
          </p:nvPr>
        </p:nvSpPr>
        <p:spPr/>
        <p:txBody>
          <a:bodyPr/>
          <a:lstStyle/>
          <a:p>
            <a:fld id="{DC03210B-53F9-4A2A-AC95-75D8FF0EF3A0}" type="slidenum">
              <a:rPr lang="en-US" smtClean="0"/>
              <a:t>13</a:t>
            </a:fld>
            <a:endParaRPr lang="en-US"/>
          </a:p>
        </p:txBody>
      </p:sp>
    </p:spTree>
    <p:extLst>
      <p:ext uri="{BB962C8B-B14F-4D97-AF65-F5344CB8AC3E}">
        <p14:creationId xmlns:p14="http://schemas.microsoft.com/office/powerpoint/2010/main" val="3285582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 display side, one of the major limitations used to be 6DoF tracking, but there has been great progress here – perhaps the largest of all of these issues.</a:t>
            </a:r>
          </a:p>
          <a:p>
            <a:endParaRPr lang="en-GB" dirty="0"/>
          </a:p>
          <a:p>
            <a:r>
              <a:rPr lang="en-GB" dirty="0"/>
              <a:t>Indoor outside-in solutions, </a:t>
            </a:r>
            <a:r>
              <a:rPr lang="en-GB" dirty="0" err="1"/>
              <a:t>e,g</a:t>
            </a:r>
            <a:r>
              <a:rPr lang="en-GB" dirty="0"/>
              <a:t>., Oculus, HTC </a:t>
            </a:r>
            <a:r>
              <a:rPr lang="en-GB" dirty="0" err="1"/>
              <a:t>Vive</a:t>
            </a:r>
            <a:endParaRPr lang="en-GB" dirty="0"/>
          </a:p>
          <a:p>
            <a:r>
              <a:rPr lang="en-GB" dirty="0"/>
              <a:t>Indoor inside-out solutions, e.g., HoloLens </a:t>
            </a:r>
            <a:r>
              <a:rPr lang="en-GB" sz="1050" dirty="0">
                <a:solidFill>
                  <a:schemeClr val="bg1">
                    <a:lumMod val="50000"/>
                    <a:lumOff val="50000"/>
                  </a:schemeClr>
                </a:solidFill>
              </a:rPr>
              <a:t>(tracking)</a:t>
            </a:r>
          </a:p>
          <a:p>
            <a:r>
              <a:rPr lang="en-GB" dirty="0">
                <a:solidFill>
                  <a:schemeClr val="tx1"/>
                </a:solidFill>
              </a:rPr>
              <a:t>Indoor mobile – promising, e.g., Tango</a:t>
            </a:r>
          </a:p>
          <a:p>
            <a:r>
              <a:rPr lang="en-GB" dirty="0">
                <a:solidFill>
                  <a:schemeClr val="tx1"/>
                </a:solidFill>
              </a:rPr>
              <a:t>Outdoors -&gt; promising RGB camera solutions, e.g., </a:t>
            </a:r>
            <a:r>
              <a:rPr lang="en-GB" dirty="0" err="1">
                <a:solidFill>
                  <a:schemeClr val="tx1"/>
                </a:solidFill>
              </a:rPr>
              <a:t>ARKit</a:t>
            </a:r>
            <a:endParaRPr lang="en-GB" dirty="0">
              <a:solidFill>
                <a:schemeClr val="tx1"/>
              </a:solidFill>
            </a:endParaRPr>
          </a:p>
        </p:txBody>
      </p:sp>
      <p:sp>
        <p:nvSpPr>
          <p:cNvPr id="4" name="Slide Number Placeholder 3"/>
          <p:cNvSpPr>
            <a:spLocks noGrp="1"/>
          </p:cNvSpPr>
          <p:nvPr>
            <p:ph type="sldNum" sz="quarter" idx="10"/>
          </p:nvPr>
        </p:nvSpPr>
        <p:spPr/>
        <p:txBody>
          <a:bodyPr/>
          <a:lstStyle/>
          <a:p>
            <a:fld id="{DC03210B-53F9-4A2A-AC95-75D8FF0EF3A0}" type="slidenum">
              <a:rPr lang="en-US" smtClean="0"/>
              <a:t>14</a:t>
            </a:fld>
            <a:endParaRPr lang="en-US"/>
          </a:p>
        </p:txBody>
      </p:sp>
    </p:spTree>
    <p:extLst>
      <p:ext uri="{BB962C8B-B14F-4D97-AF65-F5344CB8AC3E}">
        <p14:creationId xmlns:p14="http://schemas.microsoft.com/office/powerpoint/2010/main" val="920370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perfect…</a:t>
            </a:r>
          </a:p>
          <a:p>
            <a:r>
              <a:rPr lang="en-GB" dirty="0"/>
              <a:t>Getting better all the time.</a:t>
            </a:r>
          </a:p>
          <a:p>
            <a:r>
              <a:rPr lang="en-GB" dirty="0"/>
              <a:t>Complex reflection is still hard.</a:t>
            </a:r>
          </a:p>
          <a:p>
            <a:r>
              <a:rPr lang="en-GB" dirty="0"/>
              <a:t>Still too much manual work.</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Physically-meaningful representations for surface reflectance and materials</a:t>
            </a:r>
          </a:p>
          <a:p>
            <a:endParaRPr lang="en-GB" dirty="0"/>
          </a:p>
          <a:p>
            <a:endParaRPr lang="en-US" dirty="0"/>
          </a:p>
        </p:txBody>
      </p:sp>
      <p:sp>
        <p:nvSpPr>
          <p:cNvPr id="4" name="Slide Number Placeholder 3"/>
          <p:cNvSpPr>
            <a:spLocks noGrp="1"/>
          </p:cNvSpPr>
          <p:nvPr>
            <p:ph type="sldNum" sz="quarter" idx="10"/>
          </p:nvPr>
        </p:nvSpPr>
        <p:spPr/>
        <p:txBody>
          <a:bodyPr/>
          <a:lstStyle/>
          <a:p>
            <a:fld id="{DC03210B-53F9-4A2A-AC95-75D8FF0EF3A0}" type="slidenum">
              <a:rPr lang="en-US" smtClean="0"/>
              <a:t>15</a:t>
            </a:fld>
            <a:endParaRPr lang="en-US"/>
          </a:p>
        </p:txBody>
      </p:sp>
    </p:spTree>
    <p:extLst>
      <p:ext uri="{BB962C8B-B14F-4D97-AF65-F5344CB8AC3E}">
        <p14:creationId xmlns:p14="http://schemas.microsoft.com/office/powerpoint/2010/main" val="1466055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3210B-53F9-4A2A-AC95-75D8FF0EF3A0}" type="slidenum">
              <a:rPr lang="en-US" smtClean="0"/>
              <a:t>16</a:t>
            </a:fld>
            <a:endParaRPr lang="en-US"/>
          </a:p>
        </p:txBody>
      </p:sp>
    </p:spTree>
    <p:extLst>
      <p:ext uri="{BB962C8B-B14F-4D97-AF65-F5344CB8AC3E}">
        <p14:creationId xmlns:p14="http://schemas.microsoft.com/office/powerpoint/2010/main" val="112533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3210B-53F9-4A2A-AC95-75D8FF0EF3A0}" type="slidenum">
              <a:rPr lang="en-US" smtClean="0"/>
              <a:t>17</a:t>
            </a:fld>
            <a:endParaRPr lang="en-US"/>
          </a:p>
        </p:txBody>
      </p:sp>
    </p:spTree>
    <p:extLst>
      <p:ext uri="{BB962C8B-B14F-4D97-AF65-F5344CB8AC3E}">
        <p14:creationId xmlns:p14="http://schemas.microsoft.com/office/powerpoint/2010/main" val="1074057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well, with that, we will transition to a Q &amp; A.</a:t>
            </a:r>
          </a:p>
          <a:p>
            <a:endParaRPr lang="en-US" dirty="0"/>
          </a:p>
          <a:p>
            <a:r>
              <a:rPr lang="en-US" dirty="0"/>
              <a:t>But, before this, I would just like to say that we hope you have found the course engaging, and are as excited by the fantastic recent advances in video for VR as we are.</a:t>
            </a:r>
          </a:p>
          <a:p>
            <a:endParaRPr lang="en-US" dirty="0"/>
          </a:p>
          <a:p>
            <a:r>
              <a:rPr lang="en-US" dirty="0"/>
              <a:t>Personally, I would like to sincerely thank my co-instructors for presenting the course – their expertise and experience really helped to give a broad overview of many of the fundamentals, practices, and challenges within the discipline.</a:t>
            </a:r>
          </a:p>
          <a:p>
            <a:r>
              <a:rPr lang="en-US" dirty="0"/>
              <a:t>And, I invite you to give them a round of applause for their efforts.</a:t>
            </a:r>
          </a:p>
          <a:p>
            <a:endParaRPr lang="en-US" dirty="0"/>
          </a:p>
          <a:p>
            <a:r>
              <a:rPr lang="en-US" dirty="0"/>
              <a:t>So, onto questions.</a:t>
            </a:r>
          </a:p>
        </p:txBody>
      </p:sp>
      <p:sp>
        <p:nvSpPr>
          <p:cNvPr id="4" name="Slide Number Placeholder 3"/>
          <p:cNvSpPr>
            <a:spLocks noGrp="1"/>
          </p:cNvSpPr>
          <p:nvPr>
            <p:ph type="sldNum" sz="quarter" idx="10"/>
          </p:nvPr>
        </p:nvSpPr>
        <p:spPr/>
        <p:txBody>
          <a:bodyPr/>
          <a:lstStyle/>
          <a:p>
            <a:fld id="{DC03210B-53F9-4A2A-AC95-75D8FF0EF3A0}" type="slidenum">
              <a:rPr lang="en-US" smtClean="0"/>
              <a:t>18</a:t>
            </a:fld>
            <a:endParaRPr lang="en-US"/>
          </a:p>
        </p:txBody>
      </p:sp>
    </p:spTree>
    <p:extLst>
      <p:ext uri="{BB962C8B-B14F-4D97-AF65-F5344CB8AC3E}">
        <p14:creationId xmlns:p14="http://schemas.microsoft.com/office/powerpoint/2010/main" val="3632655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things along, I asked my co-instructors a motivating question:</a:t>
            </a:r>
          </a:p>
          <a:p>
            <a:endParaRPr lang="en-US" dirty="0"/>
          </a:p>
          <a:p>
            <a:r>
              <a:rPr lang="en-US" dirty="0"/>
              <a:t>“What single thing would most improve video for VR?”</a:t>
            </a:r>
          </a:p>
          <a:p>
            <a:endParaRPr lang="en-US" dirty="0"/>
          </a:p>
          <a:p>
            <a:r>
              <a:rPr lang="en-US" dirty="0"/>
              <a:t>Now, little did they know, that I was secretly fishing for small, achievable research projects for my PhD students…</a:t>
            </a:r>
          </a:p>
        </p:txBody>
      </p:sp>
      <p:sp>
        <p:nvSpPr>
          <p:cNvPr id="4" name="Slide Number Placeholder 3"/>
          <p:cNvSpPr>
            <a:spLocks noGrp="1"/>
          </p:cNvSpPr>
          <p:nvPr>
            <p:ph type="sldNum" sz="quarter" idx="10"/>
          </p:nvPr>
        </p:nvSpPr>
        <p:spPr/>
        <p:txBody>
          <a:bodyPr/>
          <a:lstStyle/>
          <a:p>
            <a:fld id="{DC03210B-53F9-4A2A-AC95-75D8FF0EF3A0}" type="slidenum">
              <a:rPr lang="en-US" smtClean="0"/>
              <a:t>19</a:t>
            </a:fld>
            <a:endParaRPr lang="en-US"/>
          </a:p>
        </p:txBody>
      </p:sp>
    </p:spTree>
    <p:extLst>
      <p:ext uri="{BB962C8B-B14F-4D97-AF65-F5344CB8AC3E}">
        <p14:creationId xmlns:p14="http://schemas.microsoft.com/office/powerpoint/2010/main" val="1890622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said that VR video depictions of the real world are sometimes so compelling because they can put you in someone else’s shoes, to experience something you may have no concept of, or to experience a new place or a new situation. VR video has broad impact across functional things like teleoperation and virtual tourism, but also across creative endeavors like art and storytelling.</a:t>
            </a:r>
          </a:p>
          <a:p>
            <a:endParaRPr lang="en-US" dirty="0"/>
          </a:p>
          <a:p>
            <a:r>
              <a:rPr lang="en-US" dirty="0"/>
              <a:t>To explore these ideas, we walked through three presentation formats of increasing complexity, but also which increasingly satisfy the perceptual needs of virtual reality.</a:t>
            </a:r>
          </a:p>
        </p:txBody>
      </p:sp>
      <p:sp>
        <p:nvSpPr>
          <p:cNvPr id="4" name="Slide Number Placeholder 3"/>
          <p:cNvSpPr>
            <a:spLocks noGrp="1"/>
          </p:cNvSpPr>
          <p:nvPr>
            <p:ph type="sldNum" sz="quarter" idx="10"/>
          </p:nvPr>
        </p:nvSpPr>
        <p:spPr/>
        <p:txBody>
          <a:bodyPr/>
          <a:lstStyle/>
          <a:p>
            <a:fld id="{DC03210B-53F9-4A2A-AC95-75D8FF0EF3A0}" type="slidenum">
              <a:rPr lang="en-US" smtClean="0"/>
              <a:t>2</a:t>
            </a:fld>
            <a:endParaRPr lang="en-US"/>
          </a:p>
        </p:txBody>
      </p:sp>
    </p:spTree>
    <p:extLst>
      <p:ext uri="{BB962C8B-B14F-4D97-AF65-F5344CB8AC3E}">
        <p14:creationId xmlns:p14="http://schemas.microsoft.com/office/powerpoint/2010/main" val="2719235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Aaron was the first to reply, and he said that ‘high quality capture and authoring for 6DoF” experiences would most improve video for VR. Now, perhaps I should have specified what I meant by ‘single thing’, because this is a huge chunk of the space…</a:t>
            </a:r>
          </a:p>
          <a:p>
            <a:endParaRPr lang="en-US" dirty="0"/>
          </a:p>
          <a:p>
            <a:r>
              <a:rPr lang="en-US" dirty="0"/>
              <a:t>…but invariably this would drastically improve the quality of the medium, as well as improving comfort for the viewer by reducing sickness.</a:t>
            </a:r>
          </a:p>
        </p:txBody>
      </p:sp>
      <p:sp>
        <p:nvSpPr>
          <p:cNvPr id="4" name="Slide Number Placeholder 3"/>
          <p:cNvSpPr>
            <a:spLocks noGrp="1"/>
          </p:cNvSpPr>
          <p:nvPr>
            <p:ph type="sldNum" sz="quarter" idx="10"/>
          </p:nvPr>
        </p:nvSpPr>
        <p:spPr/>
        <p:txBody>
          <a:bodyPr/>
          <a:lstStyle/>
          <a:p>
            <a:fld id="{DC03210B-53F9-4A2A-AC95-75D8FF0EF3A0}" type="slidenum">
              <a:rPr lang="en-US" smtClean="0"/>
              <a:t>20</a:t>
            </a:fld>
            <a:endParaRPr lang="en-US"/>
          </a:p>
        </p:txBody>
      </p:sp>
    </p:spTree>
    <p:extLst>
      <p:ext uri="{BB962C8B-B14F-4D97-AF65-F5344CB8AC3E}">
        <p14:creationId xmlns:p14="http://schemas.microsoft.com/office/powerpoint/2010/main" val="923078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Oliver then followed up by saying that, on top of 6DoF, the display technology is the big limitation now.</a:t>
            </a:r>
          </a:p>
          <a:p>
            <a:r>
              <a:rPr lang="en-US" dirty="0"/>
              <a:t>We haven’t touched upon this very much in our course, but the need is implicit. Oliver wants comfortable HMDs with a wide field of view, high pixel density, variable focus, and good tracking, where ‘good’ probably means ‘perfect’.</a:t>
            </a:r>
          </a:p>
          <a:p>
            <a:endParaRPr lang="en-US" dirty="0"/>
          </a:p>
          <a:p>
            <a:r>
              <a:rPr lang="en-US" dirty="0"/>
              <a:t>OK, well, thanks for that ‘single thing’ Oliver – I’ll just tell my PhD student that they should plan to study for 10 years.</a:t>
            </a:r>
          </a:p>
        </p:txBody>
      </p:sp>
      <p:sp>
        <p:nvSpPr>
          <p:cNvPr id="4" name="Slide Number Placeholder 3"/>
          <p:cNvSpPr>
            <a:spLocks noGrp="1"/>
          </p:cNvSpPr>
          <p:nvPr>
            <p:ph type="sldNum" sz="quarter" idx="10"/>
          </p:nvPr>
        </p:nvSpPr>
        <p:spPr/>
        <p:txBody>
          <a:bodyPr/>
          <a:lstStyle/>
          <a:p>
            <a:fld id="{DC03210B-53F9-4A2A-AC95-75D8FF0EF3A0}" type="slidenum">
              <a:rPr lang="en-US" smtClean="0"/>
              <a:t>21</a:t>
            </a:fld>
            <a:endParaRPr lang="en-US"/>
          </a:p>
        </p:txBody>
      </p:sp>
    </p:spTree>
    <p:extLst>
      <p:ext uri="{BB962C8B-B14F-4D97-AF65-F5344CB8AC3E}">
        <p14:creationId xmlns:p14="http://schemas.microsoft.com/office/powerpoint/2010/main" val="371157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Christian then said that, what will most improve VR video, what is really needed, is the combination of these past two things.</a:t>
            </a:r>
          </a:p>
          <a:p>
            <a:endParaRPr lang="en-US" dirty="0"/>
          </a:p>
          <a:p>
            <a:r>
              <a:rPr lang="en-US" dirty="0"/>
              <a:t>“High-quality 360 degree environment video capture and processing, plus display in 6DoF with light field displays.”</a:t>
            </a:r>
          </a:p>
          <a:p>
            <a:endParaRPr lang="en-US" dirty="0"/>
          </a:p>
          <a:p>
            <a:r>
              <a:rPr lang="en-US" dirty="0"/>
              <a:t>Jon took a slightly different approach.</a:t>
            </a:r>
          </a:p>
        </p:txBody>
      </p:sp>
      <p:sp>
        <p:nvSpPr>
          <p:cNvPr id="4" name="Slide Number Placeholder 3"/>
          <p:cNvSpPr>
            <a:spLocks noGrp="1"/>
          </p:cNvSpPr>
          <p:nvPr>
            <p:ph type="sldNum" sz="quarter" idx="10"/>
          </p:nvPr>
        </p:nvSpPr>
        <p:spPr/>
        <p:txBody>
          <a:bodyPr/>
          <a:lstStyle/>
          <a:p>
            <a:fld id="{DC03210B-53F9-4A2A-AC95-75D8FF0EF3A0}" type="slidenum">
              <a:rPr lang="en-US" smtClean="0"/>
              <a:t>22</a:t>
            </a:fld>
            <a:endParaRPr lang="en-US"/>
          </a:p>
        </p:txBody>
      </p:sp>
    </p:spTree>
    <p:extLst>
      <p:ext uri="{BB962C8B-B14F-4D97-AF65-F5344CB8AC3E}">
        <p14:creationId xmlns:p14="http://schemas.microsoft.com/office/powerpoint/2010/main" val="3285800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t"/>
            <a:r>
              <a:rPr lang="en-US" sz="1200" kern="1200" dirty="0">
                <a:solidFill>
                  <a:schemeClr val="tx1"/>
                </a:solidFill>
                <a:effectLst/>
                <a:latin typeface="+mn-lt"/>
                <a:ea typeface="+mn-ea"/>
                <a:cs typeface="+mn-cs"/>
              </a:rPr>
              <a:t>6DoF cats.</a:t>
            </a:r>
          </a:p>
          <a:p>
            <a:pPr rtl="0" fontAlgn="t"/>
            <a:endParaRPr lang="en-US" sz="1200" kern="1200" dirty="0">
              <a:solidFill>
                <a:schemeClr val="tx1"/>
              </a:solidFill>
              <a:effectLst/>
              <a:latin typeface="+mn-lt"/>
              <a:ea typeface="+mn-ea"/>
              <a:cs typeface="+mn-cs"/>
            </a:endParaRPr>
          </a:p>
          <a:p>
            <a:pPr rtl="0" fontAlgn="t"/>
            <a:r>
              <a:rPr lang="en-US" sz="1200" kern="1200" dirty="0">
                <a:solidFill>
                  <a:schemeClr val="tx1"/>
                </a:solidFill>
                <a:effectLst/>
                <a:latin typeface="+mn-lt"/>
                <a:ea typeface="+mn-ea"/>
                <a:cs typeface="+mn-cs"/>
              </a:rPr>
              <a:t>But, unfortunately, Jon is behind the times, because he doesn’t know about Cats and VR.com – the future </a:t>
            </a:r>
            <a:r>
              <a:rPr lang="en-US" sz="1200" kern="1200" dirty="0" err="1">
                <a:solidFill>
                  <a:schemeClr val="tx1"/>
                </a:solidFill>
                <a:effectLst/>
                <a:latin typeface="+mn-lt"/>
                <a:ea typeface="+mn-ea"/>
                <a:cs typeface="+mn-cs"/>
              </a:rPr>
              <a:t>iz</a:t>
            </a:r>
            <a:r>
              <a:rPr lang="en-US" sz="1200" kern="1200" dirty="0">
                <a:solidFill>
                  <a:schemeClr val="tx1"/>
                </a:solidFill>
                <a:effectLst/>
                <a:latin typeface="+mn-lt"/>
                <a:ea typeface="+mn-ea"/>
                <a:cs typeface="+mn-cs"/>
              </a:rPr>
              <a:t> meow.</a:t>
            </a:r>
          </a:p>
        </p:txBody>
      </p:sp>
      <p:sp>
        <p:nvSpPr>
          <p:cNvPr id="4" name="Slide Number Placeholder 3"/>
          <p:cNvSpPr>
            <a:spLocks noGrp="1"/>
          </p:cNvSpPr>
          <p:nvPr>
            <p:ph type="sldNum" sz="quarter" idx="10"/>
          </p:nvPr>
        </p:nvSpPr>
        <p:spPr/>
        <p:txBody>
          <a:bodyPr/>
          <a:lstStyle/>
          <a:p>
            <a:fld id="{DC03210B-53F9-4A2A-AC95-75D8FF0EF3A0}" type="slidenum">
              <a:rPr lang="en-US" smtClean="0"/>
              <a:t>23</a:t>
            </a:fld>
            <a:endParaRPr lang="en-US"/>
          </a:p>
        </p:txBody>
      </p:sp>
    </p:spTree>
    <p:extLst>
      <p:ext uri="{BB962C8B-B14F-4D97-AF65-F5344CB8AC3E}">
        <p14:creationId xmlns:p14="http://schemas.microsoft.com/office/powerpoint/2010/main" val="2595446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t"/>
            <a:r>
              <a:rPr lang="en-US" sz="1200" kern="1200" dirty="0">
                <a:solidFill>
                  <a:schemeClr val="tx1"/>
                </a:solidFill>
                <a:effectLst/>
                <a:latin typeface="+mn-lt"/>
                <a:ea typeface="+mn-ea"/>
                <a:cs typeface="+mn-cs"/>
              </a:rPr>
              <a:t>Our experience is that "content is king" - high quality content always drives adoption. There so often seems to be tech for the sake of tech, but there needs to be compelling content for you to put on a headset and immerse yourself in VR.</a:t>
            </a:r>
          </a:p>
          <a:p>
            <a:pPr rtl="0" fontAlgn="t"/>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What stops this now? - the complexity and cost to create high-quality content. There is a lot of interesting experimentation in the VR space, but it takes a big budget to produce something with a wow factor. The Google Spotlight Stories "Help!" had a *huge* budget.</a:t>
            </a:r>
          </a:p>
          <a:p>
            <a:pPr rtl="0" fontAlgn="t"/>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So I would add: simple, accessible tools to experiment and create content, with a platform to deliver content.</a:t>
            </a:r>
          </a:p>
          <a:p>
            <a:pPr rtl="0" fontAlgn="t"/>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This is why Cardboard was great for 360 video as it was readily accessible platform and it will be interesting to see how much Daydream drives adoption.</a:t>
            </a:r>
          </a:p>
        </p:txBody>
      </p:sp>
      <p:sp>
        <p:nvSpPr>
          <p:cNvPr id="4" name="Slide Number Placeholder 3"/>
          <p:cNvSpPr>
            <a:spLocks noGrp="1"/>
          </p:cNvSpPr>
          <p:nvPr>
            <p:ph type="sldNum" sz="quarter" idx="10"/>
          </p:nvPr>
        </p:nvSpPr>
        <p:spPr/>
        <p:txBody>
          <a:bodyPr/>
          <a:lstStyle/>
          <a:p>
            <a:fld id="{DC03210B-53F9-4A2A-AC95-75D8FF0EF3A0}" type="slidenum">
              <a:rPr lang="en-US" smtClean="0"/>
              <a:t>24</a:t>
            </a:fld>
            <a:endParaRPr lang="en-US"/>
          </a:p>
        </p:txBody>
      </p:sp>
    </p:spTree>
    <p:extLst>
      <p:ext uri="{BB962C8B-B14F-4D97-AF65-F5344CB8AC3E}">
        <p14:creationId xmlns:p14="http://schemas.microsoft.com/office/powerpoint/2010/main" val="1648748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seems to be an ever ongoing argument about the type of content that is appropriate for VR.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What's clear though is that VR makes sense for experiential content and that is where better tech (displays, 6dof) will make it a more compelling experience "as if you were there“ – being somewhere else you otherwise couldn’t be, being in an event you otherwise wouldn’t be a part of, transported to another place.</a:t>
            </a:r>
          </a:p>
        </p:txBody>
      </p:sp>
      <p:sp>
        <p:nvSpPr>
          <p:cNvPr id="4" name="Slide Number Placeholder 3"/>
          <p:cNvSpPr>
            <a:spLocks noGrp="1"/>
          </p:cNvSpPr>
          <p:nvPr>
            <p:ph type="sldNum" sz="quarter" idx="10"/>
          </p:nvPr>
        </p:nvSpPr>
        <p:spPr/>
        <p:txBody>
          <a:bodyPr/>
          <a:lstStyle/>
          <a:p>
            <a:fld id="{DC03210B-53F9-4A2A-AC95-75D8FF0EF3A0}" type="slidenum">
              <a:rPr lang="en-US" smtClean="0"/>
              <a:t>25</a:t>
            </a:fld>
            <a:endParaRPr lang="en-US"/>
          </a:p>
        </p:txBody>
      </p:sp>
    </p:spTree>
    <p:extLst>
      <p:ext uri="{BB962C8B-B14F-4D97-AF65-F5344CB8AC3E}">
        <p14:creationId xmlns:p14="http://schemas.microsoft.com/office/powerpoint/2010/main" val="1704812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t"/>
            <a:r>
              <a:rPr lang="en-US" sz="1200" kern="1200" dirty="0">
                <a:solidFill>
                  <a:schemeClr val="tx1"/>
                </a:solidFill>
                <a:effectLst/>
                <a:latin typeface="+mn-lt"/>
                <a:ea typeface="+mn-ea"/>
                <a:cs typeface="+mn-cs"/>
              </a:rPr>
              <a:t>... I still wonder though, what will make people want to put on a headset at home even if there is high quality 360 content, with high quality displays and full 6dof support?</a:t>
            </a:r>
          </a:p>
          <a:p>
            <a:pPr rtl="0" fontAlgn="t"/>
            <a:br>
              <a:rPr lang="en-US" sz="1200" kern="1200" dirty="0">
                <a:solidFill>
                  <a:schemeClr val="tx1"/>
                </a:solidFill>
                <a:effectLst/>
                <a:latin typeface="+mn-lt"/>
                <a:ea typeface="+mn-ea"/>
                <a:cs typeface="+mn-cs"/>
              </a:rPr>
            </a:br>
            <a:r>
              <a:rPr lang="en-US" dirty="0"/>
              <a:t>Is experiential content sufficient?</a:t>
            </a:r>
          </a:p>
          <a:p>
            <a:pPr rtl="0" fontAlgn="t"/>
            <a:endParaRPr lang="en-US" dirty="0"/>
          </a:p>
          <a:p>
            <a:pPr rtl="0" fontAlgn="t"/>
            <a:r>
              <a:rPr lang="en-US" dirty="0"/>
              <a:t>Jon is still skeptical.</a:t>
            </a:r>
          </a:p>
          <a:p>
            <a:pPr rtl="0" fontAlgn="t"/>
            <a:r>
              <a:rPr lang="en-US" dirty="0"/>
              <a:t>But, he understands that it’s still early days – a new type of medium.</a:t>
            </a:r>
          </a:p>
        </p:txBody>
      </p:sp>
      <p:sp>
        <p:nvSpPr>
          <p:cNvPr id="4" name="Slide Number Placeholder 3"/>
          <p:cNvSpPr>
            <a:spLocks noGrp="1"/>
          </p:cNvSpPr>
          <p:nvPr>
            <p:ph type="sldNum" sz="quarter" idx="10"/>
          </p:nvPr>
        </p:nvSpPr>
        <p:spPr/>
        <p:txBody>
          <a:bodyPr/>
          <a:lstStyle/>
          <a:p>
            <a:fld id="{DC03210B-53F9-4A2A-AC95-75D8FF0EF3A0}" type="slidenum">
              <a:rPr lang="en-US" smtClean="0"/>
              <a:t>26</a:t>
            </a:fld>
            <a:endParaRPr lang="en-US"/>
          </a:p>
        </p:txBody>
      </p:sp>
    </p:spTree>
    <p:extLst>
      <p:ext uri="{BB962C8B-B14F-4D97-AF65-F5344CB8AC3E}">
        <p14:creationId xmlns:p14="http://schemas.microsoft.com/office/powerpoint/2010/main" val="205063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t"/>
            <a:r>
              <a:rPr lang="en-US" sz="1200" kern="1200" dirty="0">
                <a:solidFill>
                  <a:schemeClr val="tx1"/>
                </a:solidFill>
                <a:effectLst/>
                <a:latin typeface="+mn-lt"/>
                <a:ea typeface="+mn-ea"/>
                <a:cs typeface="+mn-cs"/>
              </a:rPr>
              <a:t>Better information extraction from imagery. </a:t>
            </a:r>
          </a:p>
          <a:p>
            <a:pPr rtl="0" fontAlgn="t"/>
            <a:r>
              <a:rPr lang="en-US" sz="1200" kern="1200" dirty="0">
                <a:solidFill>
                  <a:schemeClr val="tx1"/>
                </a:solidFill>
                <a:effectLst/>
                <a:latin typeface="+mn-lt"/>
                <a:ea typeface="+mn-ea"/>
                <a:cs typeface="+mn-cs"/>
              </a:rPr>
              <a:t>Whether it is better depth calculations in a higher bit depth. better resolution of planar surfaces in depth, better tools for measuring the SV-BRDF and materiality through imagery. It would be cool if somehow through machine vision we could do surface recognition and create float maps that could correspond to the various PBR values, </a:t>
            </a:r>
            <a:r>
              <a:rPr lang="en-US" sz="1200" kern="1200" dirty="0" err="1">
                <a:solidFill>
                  <a:schemeClr val="tx1"/>
                </a:solidFill>
                <a:effectLst/>
                <a:latin typeface="+mn-lt"/>
                <a:ea typeface="+mn-ea"/>
                <a:cs typeface="+mn-cs"/>
              </a:rPr>
              <a:t>ior</a:t>
            </a:r>
            <a:r>
              <a:rPr lang="en-US" sz="1200" kern="1200" dirty="0">
                <a:solidFill>
                  <a:schemeClr val="tx1"/>
                </a:solidFill>
                <a:effectLst/>
                <a:latin typeface="+mn-lt"/>
                <a:ea typeface="+mn-ea"/>
                <a:cs typeface="+mn-cs"/>
              </a:rPr>
              <a:t>, roughness, reflectance, etc.  I think things along this line will help to make better immersive experiences through a variety of mediums.</a:t>
            </a:r>
          </a:p>
          <a:p>
            <a:pPr rtl="0" fontAlgn="t"/>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BSDF = BRDF + BTDF  (reflectance + transmission) = (scattering)</a:t>
            </a:r>
          </a:p>
          <a:p>
            <a:pPr rtl="0" fontAlgn="t"/>
            <a:r>
              <a:rPr lang="en-US" sz="1200" kern="1200" dirty="0">
                <a:solidFill>
                  <a:schemeClr val="tx1"/>
                </a:solidFill>
                <a:effectLst/>
                <a:latin typeface="+mn-lt"/>
                <a:ea typeface="+mn-ea"/>
                <a:cs typeface="+mn-cs"/>
              </a:rPr>
              <a:t>PBR = physically-based rendering</a:t>
            </a:r>
          </a:p>
          <a:p>
            <a:pPr rtl="0" fontAlgn="t"/>
            <a:r>
              <a:rPr lang="en-US" sz="1200" kern="1200" dirty="0">
                <a:solidFill>
                  <a:schemeClr val="tx1"/>
                </a:solidFill>
                <a:effectLst/>
                <a:latin typeface="+mn-lt"/>
                <a:ea typeface="+mn-ea"/>
                <a:cs typeface="+mn-cs"/>
              </a:rPr>
              <a:t>IOR = index of refraction</a:t>
            </a:r>
          </a:p>
          <a:p>
            <a:pPr rtl="0" fontAlgn="t"/>
            <a:endParaRPr lang="en-US" sz="1200" kern="1200" dirty="0">
              <a:solidFill>
                <a:schemeClr val="tx1"/>
              </a:solidFill>
              <a:effectLst/>
              <a:latin typeface="+mn-lt"/>
              <a:ea typeface="+mn-ea"/>
              <a:cs typeface="+mn-cs"/>
            </a:endParaRPr>
          </a:p>
          <a:p>
            <a:pPr rtl="0" fontAlgn="t"/>
            <a:r>
              <a:rPr lang="en-US" sz="1200" kern="1200" dirty="0">
                <a:solidFill>
                  <a:schemeClr val="tx1"/>
                </a:solidFill>
                <a:effectLst/>
                <a:latin typeface="+mn-lt"/>
                <a:ea typeface="+mn-ea"/>
                <a:cs typeface="+mn-cs"/>
              </a:rPr>
              <a:t>Point cloud compression for streaming</a:t>
            </a:r>
          </a:p>
          <a:p>
            <a:pPr rtl="0" fontAlgn="t"/>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rtl="0" fontAlgn="t"/>
            <a:r>
              <a:rPr lang="en-US" sz="1200" kern="1200" dirty="0">
                <a:solidFill>
                  <a:schemeClr val="tx1"/>
                </a:solidFill>
                <a:effectLst/>
                <a:latin typeface="+mn-lt"/>
                <a:ea typeface="+mn-ea"/>
                <a:cs typeface="+mn-cs"/>
              </a:rPr>
              <a:t>Better tools for when you have various datasets, like if you could take the measurements from lidar to aid in the depth calculations for video captured in the same environment.</a:t>
            </a:r>
            <a:endParaRPr lang="en-US" dirty="0"/>
          </a:p>
        </p:txBody>
      </p:sp>
      <p:sp>
        <p:nvSpPr>
          <p:cNvPr id="4" name="Slide Number Placeholder 3"/>
          <p:cNvSpPr>
            <a:spLocks noGrp="1"/>
          </p:cNvSpPr>
          <p:nvPr>
            <p:ph type="sldNum" sz="quarter" idx="10"/>
          </p:nvPr>
        </p:nvSpPr>
        <p:spPr/>
        <p:txBody>
          <a:bodyPr/>
          <a:lstStyle/>
          <a:p>
            <a:fld id="{DC03210B-53F9-4A2A-AC95-75D8FF0EF3A0}" type="slidenum">
              <a:rPr lang="en-US" smtClean="0"/>
              <a:t>27</a:t>
            </a:fld>
            <a:endParaRPr lang="en-US"/>
          </a:p>
        </p:txBody>
      </p:sp>
    </p:spTree>
    <p:extLst>
      <p:ext uri="{BB962C8B-B14F-4D97-AF65-F5344CB8AC3E}">
        <p14:creationId xmlns:p14="http://schemas.microsoft.com/office/powerpoint/2010/main" val="727131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t"/>
            <a:r>
              <a:rPr lang="en-US" sz="1200" kern="1200" dirty="0">
                <a:solidFill>
                  <a:schemeClr val="tx1"/>
                </a:solidFill>
                <a:effectLst/>
                <a:latin typeface="+mn-lt"/>
                <a:ea typeface="+mn-ea"/>
                <a:cs typeface="+mn-cs"/>
              </a:rPr>
              <a:t>People on mass will put on headsets when they look good, are untethered, and can function as AR glasses. </a:t>
            </a:r>
          </a:p>
          <a:p>
            <a:pPr rtl="0" fontAlgn="t"/>
            <a:endParaRPr lang="en-US" sz="1200" kern="1200" dirty="0">
              <a:solidFill>
                <a:schemeClr val="tx1"/>
              </a:solidFill>
              <a:effectLst/>
              <a:latin typeface="+mn-lt"/>
              <a:ea typeface="+mn-ea"/>
              <a:cs typeface="+mn-cs"/>
            </a:endParaRPr>
          </a:p>
          <a:p>
            <a:pPr rtl="0" fontAlgn="t"/>
            <a:r>
              <a:rPr lang="en-US" sz="1200" kern="1200" dirty="0">
                <a:solidFill>
                  <a:schemeClr val="tx1"/>
                </a:solidFill>
                <a:effectLst/>
                <a:latin typeface="+mn-lt"/>
                <a:ea typeface="+mn-ea"/>
                <a:cs typeface="+mn-cs"/>
              </a:rPr>
              <a:t>I believe everything is prep for that day. </a:t>
            </a:r>
          </a:p>
          <a:p>
            <a:pPr rtl="0" fontAlgn="t"/>
            <a:endParaRPr lang="en-US" sz="1200" kern="1200" dirty="0">
              <a:solidFill>
                <a:schemeClr val="tx1"/>
              </a:solidFill>
              <a:effectLst/>
              <a:latin typeface="+mn-lt"/>
              <a:ea typeface="+mn-ea"/>
              <a:cs typeface="+mn-cs"/>
            </a:endParaRPr>
          </a:p>
          <a:p>
            <a:pPr rtl="0" fontAlgn="t"/>
            <a:r>
              <a:rPr lang="en-US" sz="1200" kern="1200" dirty="0">
                <a:solidFill>
                  <a:schemeClr val="tx1"/>
                </a:solidFill>
                <a:effectLst/>
                <a:latin typeface="+mn-lt"/>
                <a:ea typeface="+mn-ea"/>
                <a:cs typeface="+mn-cs"/>
              </a:rPr>
              <a:t>Until then it's Netscape in 1992</a:t>
            </a:r>
          </a:p>
          <a:p>
            <a:endParaRPr lang="en-US" dirty="0"/>
          </a:p>
        </p:txBody>
      </p:sp>
      <p:sp>
        <p:nvSpPr>
          <p:cNvPr id="4" name="Slide Number Placeholder 3"/>
          <p:cNvSpPr>
            <a:spLocks noGrp="1"/>
          </p:cNvSpPr>
          <p:nvPr>
            <p:ph type="sldNum" sz="quarter" idx="10"/>
          </p:nvPr>
        </p:nvSpPr>
        <p:spPr/>
        <p:txBody>
          <a:bodyPr/>
          <a:lstStyle/>
          <a:p>
            <a:fld id="{DC03210B-53F9-4A2A-AC95-75D8FF0EF3A0}" type="slidenum">
              <a:rPr lang="en-US" smtClean="0"/>
              <a:t>28</a:t>
            </a:fld>
            <a:endParaRPr lang="en-US"/>
          </a:p>
        </p:txBody>
      </p:sp>
    </p:spTree>
    <p:extLst>
      <p:ext uri="{BB962C8B-B14F-4D97-AF65-F5344CB8AC3E}">
        <p14:creationId xmlns:p14="http://schemas.microsoft.com/office/powerpoint/2010/main" val="508693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my part, I’m going to explicitly mention something which is implicit in everything we’ve said so far, which is VR sickness. We don’t really have good ways to predict sickness, or know how much of the potential audience might suffer sickness for a piece of footage, which means that footage has to be user tested.</a:t>
            </a:r>
          </a:p>
          <a:p>
            <a:endParaRPr lang="en-US" dirty="0"/>
          </a:p>
          <a:p>
            <a:r>
              <a:rPr lang="en-US" dirty="0"/>
              <a:t>“Instant vomit really makes you pivot.” – Jorge Gutierrez (Son of Jaguar)</a:t>
            </a:r>
          </a:p>
          <a:p>
            <a:endParaRPr lang="en-US" dirty="0"/>
          </a:p>
          <a:p>
            <a:r>
              <a:rPr lang="en-US" dirty="0"/>
              <a:t>Live-streaming video = “Telecommunications.”</a:t>
            </a:r>
          </a:p>
          <a:p>
            <a:endParaRPr lang="en-US" dirty="0"/>
          </a:p>
          <a:p>
            <a:r>
              <a:rPr lang="en-US" dirty="0"/>
              <a:t>VR video for augmented reality – VR video objects integrated into viewer’s current environment</a:t>
            </a:r>
          </a:p>
          <a:p>
            <a:endParaRPr lang="en-US" dirty="0"/>
          </a:p>
          <a:p>
            <a:r>
              <a:rPr lang="en-US" dirty="0"/>
              <a:t>On the issue of compelling content, I’m going to suggest two things that definitely sell: “Sex and Sports.”  For instance, I’ve always imagined a VR system for watching motorsports would be pretty compelling, where I can be in a Formula 1 car zooming round a track.</a:t>
            </a:r>
          </a:p>
          <a:p>
            <a:endParaRPr lang="en-US" dirty="0"/>
          </a:p>
        </p:txBody>
      </p:sp>
      <p:sp>
        <p:nvSpPr>
          <p:cNvPr id="4" name="Slide Number Placeholder 3"/>
          <p:cNvSpPr>
            <a:spLocks noGrp="1"/>
          </p:cNvSpPr>
          <p:nvPr>
            <p:ph type="sldNum" sz="quarter" idx="10"/>
          </p:nvPr>
        </p:nvSpPr>
        <p:spPr/>
        <p:txBody>
          <a:bodyPr/>
          <a:lstStyle/>
          <a:p>
            <a:fld id="{DC03210B-53F9-4A2A-AC95-75D8FF0EF3A0}" type="slidenum">
              <a:rPr lang="en-US" smtClean="0"/>
              <a:t>29</a:t>
            </a:fld>
            <a:endParaRPr lang="en-US"/>
          </a:p>
        </p:txBody>
      </p:sp>
    </p:spTree>
    <p:extLst>
      <p:ext uri="{BB962C8B-B14F-4D97-AF65-F5344CB8AC3E}">
        <p14:creationId xmlns:p14="http://schemas.microsoft.com/office/powerpoint/2010/main" val="3545409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started with 360 video, which lets you look in any direction, but is only monocular.</a:t>
            </a:r>
          </a:p>
          <a:p>
            <a:endParaRPr lang="en-US" dirty="0"/>
          </a:p>
          <a:p>
            <a:r>
              <a:rPr lang="en-US" dirty="0"/>
              <a:t>&lt;ADVANCE&gt;</a:t>
            </a:r>
          </a:p>
          <a:p>
            <a:r>
              <a:rPr lang="en-US" dirty="0"/>
              <a:t>Then we looked at stereo 360 video, where we have a video stream for each eye.</a:t>
            </a:r>
          </a:p>
          <a:p>
            <a:endParaRPr lang="en-US" dirty="0"/>
          </a:p>
          <a:p>
            <a:r>
              <a:rPr lang="en-US" dirty="0"/>
              <a:t>&lt;ADVANCE&gt;</a:t>
            </a:r>
          </a:p>
          <a:p>
            <a:r>
              <a:rPr lang="en-US" dirty="0"/>
              <a:t>And then we looked at what you might call light field video, where the restriction on your head being in a fixed place is removed, and this allows us to see parallax effects.</a:t>
            </a:r>
          </a:p>
        </p:txBody>
      </p:sp>
      <p:sp>
        <p:nvSpPr>
          <p:cNvPr id="4" name="Slide Number Placeholder 3"/>
          <p:cNvSpPr>
            <a:spLocks noGrp="1"/>
          </p:cNvSpPr>
          <p:nvPr>
            <p:ph type="sldNum" sz="quarter" idx="10"/>
          </p:nvPr>
        </p:nvSpPr>
        <p:spPr/>
        <p:txBody>
          <a:bodyPr/>
          <a:lstStyle/>
          <a:p>
            <a:fld id="{DC03210B-53F9-4A2A-AC95-75D8FF0EF3A0}" type="slidenum">
              <a:rPr lang="en-US" smtClean="0"/>
              <a:t>3</a:t>
            </a:fld>
            <a:endParaRPr lang="en-US"/>
          </a:p>
        </p:txBody>
      </p:sp>
    </p:spTree>
    <p:extLst>
      <p:ext uri="{BB962C8B-B14F-4D97-AF65-F5344CB8AC3E}">
        <p14:creationId xmlns:p14="http://schemas.microsoft.com/office/powerpoint/2010/main" val="41314928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we’ll leave these for another course.</a:t>
            </a:r>
          </a:p>
        </p:txBody>
      </p:sp>
      <p:sp>
        <p:nvSpPr>
          <p:cNvPr id="4" name="Slide Number Placeholder 3"/>
          <p:cNvSpPr>
            <a:spLocks noGrp="1"/>
          </p:cNvSpPr>
          <p:nvPr>
            <p:ph type="sldNum" sz="quarter" idx="10"/>
          </p:nvPr>
        </p:nvSpPr>
        <p:spPr/>
        <p:txBody>
          <a:bodyPr/>
          <a:lstStyle/>
          <a:p>
            <a:fld id="{DC03210B-53F9-4A2A-AC95-75D8FF0EF3A0}" type="slidenum">
              <a:rPr lang="en-US" smtClean="0"/>
              <a:t>30</a:t>
            </a:fld>
            <a:endParaRPr lang="en-US"/>
          </a:p>
        </p:txBody>
      </p:sp>
    </p:spTree>
    <p:extLst>
      <p:ext uri="{BB962C8B-B14F-4D97-AF65-F5344CB8AC3E}">
        <p14:creationId xmlns:p14="http://schemas.microsoft.com/office/powerpoint/2010/main" val="3022943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DC03210B-53F9-4A2A-AC95-75D8FF0EF3A0}" type="slidenum">
              <a:rPr lang="en-US" smtClean="0"/>
              <a:t>31</a:t>
            </a:fld>
            <a:endParaRPr lang="en-US"/>
          </a:p>
        </p:txBody>
      </p:sp>
    </p:spTree>
    <p:extLst>
      <p:ext uri="{BB962C8B-B14F-4D97-AF65-F5344CB8AC3E}">
        <p14:creationId xmlns:p14="http://schemas.microsoft.com/office/powerpoint/2010/main" val="1924422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360 video, while there remain some technical challenges, in general the format is becoming easier to work with.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Oliver Wang explained to us how the capture, edit, and distribution tools are now getting good enough to be usable by non-experts.</a:t>
            </a:r>
          </a:p>
          <a:p>
            <a:endParaRPr lang="en-GB" dirty="0"/>
          </a:p>
          <a:p>
            <a:r>
              <a:rPr lang="en-GB" dirty="0"/>
              <a:t>https://code.facebook.com/posts/1126354007399553/next-generation-video-encoding-techniques-for-360-video-and-vr/</a:t>
            </a:r>
          </a:p>
        </p:txBody>
      </p:sp>
      <p:sp>
        <p:nvSpPr>
          <p:cNvPr id="4" name="Slide Number Placeholder 3"/>
          <p:cNvSpPr>
            <a:spLocks noGrp="1"/>
          </p:cNvSpPr>
          <p:nvPr>
            <p:ph type="sldNum" sz="quarter" idx="10"/>
          </p:nvPr>
        </p:nvSpPr>
        <p:spPr/>
        <p:txBody>
          <a:bodyPr/>
          <a:lstStyle/>
          <a:p>
            <a:fld id="{DC03210B-53F9-4A2A-AC95-75D8FF0EF3A0}" type="slidenum">
              <a:rPr lang="en-US" smtClean="0"/>
              <a:t>4</a:t>
            </a:fld>
            <a:endParaRPr lang="en-US"/>
          </a:p>
        </p:txBody>
      </p:sp>
    </p:spTree>
    <p:extLst>
      <p:ext uri="{BB962C8B-B14F-4D97-AF65-F5344CB8AC3E}">
        <p14:creationId xmlns:p14="http://schemas.microsoft.com/office/powerpoint/2010/main" val="3580492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remove the ‘flatness’ of regular 360 video, Christian Richardt then described the principles behind stereo vision and stereo video, and how we can offset the </a:t>
            </a:r>
            <a:r>
              <a:rPr lang="en-GB" dirty="0" err="1"/>
              <a:t>center</a:t>
            </a:r>
            <a:r>
              <a:rPr lang="en-GB" dirty="0"/>
              <a:t> of projection to generate binocular effects. Many of the current stitching algorithms use optical flow to counter the parallax offset and reduce ghosting.</a:t>
            </a:r>
          </a:p>
        </p:txBody>
      </p:sp>
      <p:sp>
        <p:nvSpPr>
          <p:cNvPr id="4" name="Slide Number Placeholder 3"/>
          <p:cNvSpPr>
            <a:spLocks noGrp="1"/>
          </p:cNvSpPr>
          <p:nvPr>
            <p:ph type="sldNum" sz="quarter" idx="10"/>
          </p:nvPr>
        </p:nvSpPr>
        <p:spPr/>
        <p:txBody>
          <a:bodyPr/>
          <a:lstStyle/>
          <a:p>
            <a:fld id="{DC03210B-53F9-4A2A-AC95-75D8FF0EF3A0}" type="slidenum">
              <a:rPr lang="en-US" smtClean="0"/>
              <a:t>5</a:t>
            </a:fld>
            <a:endParaRPr lang="en-US"/>
          </a:p>
        </p:txBody>
      </p:sp>
    </p:spTree>
    <p:extLst>
      <p:ext uri="{BB962C8B-B14F-4D97-AF65-F5344CB8AC3E}">
        <p14:creationId xmlns:p14="http://schemas.microsoft.com/office/powerpoint/2010/main" val="3556773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because these tools are getting easier to use, we are starting to be able to define the art of the medium, and Aaron Hertzman showed us how we are now looking at higher-level issues such as perception, establishing cinematographic rules, and issues around narrative.</a:t>
            </a:r>
          </a:p>
        </p:txBody>
      </p:sp>
      <p:sp>
        <p:nvSpPr>
          <p:cNvPr id="4" name="Slide Number Placeholder 3"/>
          <p:cNvSpPr>
            <a:spLocks noGrp="1"/>
          </p:cNvSpPr>
          <p:nvPr>
            <p:ph type="sldNum" sz="quarter" idx="10"/>
          </p:nvPr>
        </p:nvSpPr>
        <p:spPr/>
        <p:txBody>
          <a:bodyPr/>
          <a:lstStyle/>
          <a:p>
            <a:fld id="{DC03210B-53F9-4A2A-AC95-75D8FF0EF3A0}" type="slidenum">
              <a:rPr lang="en-US" smtClean="0"/>
              <a:t>6</a:t>
            </a:fld>
            <a:endParaRPr lang="en-US"/>
          </a:p>
        </p:txBody>
      </p:sp>
    </p:spTree>
    <p:extLst>
      <p:ext uri="{BB962C8B-B14F-4D97-AF65-F5344CB8AC3E}">
        <p14:creationId xmlns:p14="http://schemas.microsoft.com/office/powerpoint/2010/main" val="3325517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Jon </a:t>
            </a:r>
            <a:r>
              <a:rPr lang="en-GB" dirty="0" err="1"/>
              <a:t>Starck</a:t>
            </a:r>
            <a:r>
              <a:rPr lang="en-GB" dirty="0"/>
              <a:t> then told us about the practicalities of “filming with no borders”, as he put it, talking about current production rigs for </a:t>
            </a:r>
            <a:r>
              <a:rPr lang="en-GB" dirty="0" err="1"/>
              <a:t>monoscopic</a:t>
            </a:r>
            <a:r>
              <a:rPr lang="en-GB" dirty="0"/>
              <a:t> and stereoscopic 360 capture, plus the issues of stitching and depth that must be considered at capture time. He then continued to show us a set of tools in Nuke to fix issues in stereo 360 footage, like stitching the zenith and nadir.</a:t>
            </a:r>
          </a:p>
        </p:txBody>
      </p:sp>
      <p:sp>
        <p:nvSpPr>
          <p:cNvPr id="4" name="Slide Number Placeholder 3"/>
          <p:cNvSpPr>
            <a:spLocks noGrp="1"/>
          </p:cNvSpPr>
          <p:nvPr>
            <p:ph type="sldNum" sz="quarter" idx="10"/>
          </p:nvPr>
        </p:nvSpPr>
        <p:spPr/>
        <p:txBody>
          <a:bodyPr/>
          <a:lstStyle/>
          <a:p>
            <a:fld id="{DC03210B-53F9-4A2A-AC95-75D8FF0EF3A0}" type="slidenum">
              <a:rPr lang="en-US" smtClean="0"/>
              <a:t>7</a:t>
            </a:fld>
            <a:endParaRPr lang="en-US"/>
          </a:p>
        </p:txBody>
      </p:sp>
    </p:spTree>
    <p:extLst>
      <p:ext uri="{BB962C8B-B14F-4D97-AF65-F5344CB8AC3E}">
        <p14:creationId xmlns:p14="http://schemas.microsoft.com/office/powerpoint/2010/main" val="4148477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Moving beyond stereo 360 video to provide 6-degree-of-freedom experiences is a simple conceptual leap, but a huge technological leap. I began this section by describing how light field video requires large arrays of cameras, significant image processing for depth and point-cloud reconstruction, geometry and surface reconstruction algorithms, and real-time rendering techniques with time-varying geometry and texture.</a:t>
            </a:r>
          </a:p>
        </p:txBody>
      </p:sp>
      <p:sp>
        <p:nvSpPr>
          <p:cNvPr id="4" name="Slide Number Placeholder 3"/>
          <p:cNvSpPr>
            <a:spLocks noGrp="1"/>
          </p:cNvSpPr>
          <p:nvPr>
            <p:ph type="sldNum" sz="quarter" idx="10"/>
          </p:nvPr>
        </p:nvSpPr>
        <p:spPr/>
        <p:txBody>
          <a:bodyPr/>
          <a:lstStyle/>
          <a:p>
            <a:fld id="{DC03210B-53F9-4A2A-AC95-75D8FF0EF3A0}" type="slidenum">
              <a:rPr lang="en-US" smtClean="0"/>
              <a:t>8</a:t>
            </a:fld>
            <a:endParaRPr lang="en-US"/>
          </a:p>
        </p:txBody>
      </p:sp>
    </p:spTree>
    <p:extLst>
      <p:ext uri="{BB962C8B-B14F-4D97-AF65-F5344CB8AC3E}">
        <p14:creationId xmlns:p14="http://schemas.microsoft.com/office/powerpoint/2010/main" val="691590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Then, we just saw Jordan Halsey talk about light field video production, and how while it can give big immersion improvements, the way of working with the data is still really yet to be solidified. We also learned how even Google JUMP camera data can provide sufficient information to extract points clouds good enough for integration with CGI effects, like adding fluids which collide, plus provide lighting estimation.</a:t>
            </a:r>
          </a:p>
        </p:txBody>
      </p:sp>
      <p:sp>
        <p:nvSpPr>
          <p:cNvPr id="4" name="Slide Number Placeholder 3"/>
          <p:cNvSpPr>
            <a:spLocks noGrp="1"/>
          </p:cNvSpPr>
          <p:nvPr>
            <p:ph type="sldNum" sz="quarter" idx="10"/>
          </p:nvPr>
        </p:nvSpPr>
        <p:spPr/>
        <p:txBody>
          <a:bodyPr/>
          <a:lstStyle/>
          <a:p>
            <a:fld id="{DC03210B-53F9-4A2A-AC95-75D8FF0EF3A0}" type="slidenum">
              <a:rPr lang="en-US" smtClean="0"/>
              <a:t>9</a:t>
            </a:fld>
            <a:endParaRPr lang="en-US"/>
          </a:p>
        </p:txBody>
      </p:sp>
    </p:spTree>
    <p:extLst>
      <p:ext uri="{BB962C8B-B14F-4D97-AF65-F5344CB8AC3E}">
        <p14:creationId xmlns:p14="http://schemas.microsoft.com/office/powerpoint/2010/main" val="977640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4" name="Shape 24"/>
          <p:cNvSpPr>
            <a:spLocks noGrp="1"/>
          </p:cNvSpPr>
          <p:nvPr>
            <p:ph type="title"/>
          </p:nvPr>
        </p:nvSpPr>
        <p:spPr>
          <a:xfrm>
            <a:off x="609601" y="274639"/>
            <a:ext cx="8911797" cy="1143001"/>
          </a:xfrm>
          <a:prstGeom prst="rect">
            <a:avLst/>
          </a:prstGeom>
        </p:spPr>
        <p:txBody>
          <a:bodyPr/>
          <a:lstStyle/>
          <a:p>
            <a:r>
              <a:rPr lang="en-US"/>
              <a:t>Click to edit Master title style</a:t>
            </a:r>
            <a:endParaRPr/>
          </a:p>
        </p:txBody>
      </p:sp>
      <p:sp>
        <p:nvSpPr>
          <p:cNvPr id="25" name="Shape 25"/>
          <p:cNvSpPr>
            <a:spLocks noGrp="1"/>
          </p:cNvSpPr>
          <p:nvPr>
            <p:ph type="body" idx="1"/>
          </p:nvPr>
        </p:nvSpPr>
        <p:spPr>
          <a:xfrm>
            <a:off x="609600" y="1600200"/>
            <a:ext cx="10972800" cy="4525435"/>
          </a:xfrm>
          <a:prstGeom prst="rect">
            <a:avLst/>
          </a:prstGeom>
        </p:spPr>
        <p:txBody>
          <a:bodyPr/>
          <a:lstStyle>
            <a:lvl1pPr marL="457189" indent="-457189">
              <a:buSzPct val="100000"/>
              <a:buFont typeface="Arial"/>
              <a:buChar char="•"/>
              <a:defRPr sz="2900"/>
            </a:lvl1pPr>
            <a:lvl2pPr marL="1034535" indent="-424950">
              <a:buSzPct val="100000"/>
              <a:buFont typeface="Arial"/>
              <a:buChar char="–"/>
              <a:defRPr sz="2900"/>
            </a:lvl2pPr>
            <a:lvl3pPr marL="1710223" indent="-491053">
              <a:buSzPct val="100000"/>
              <a:buFont typeface="Arial"/>
              <a:buChar char="•"/>
              <a:defRPr sz="2900"/>
            </a:lvl3pPr>
            <a:lvl4pPr marL="2249658" indent="-420903">
              <a:buSzPct val="100000"/>
              <a:buFont typeface="Arial"/>
              <a:buChar char="–"/>
              <a:defRPr sz="2900"/>
            </a:lvl4pPr>
            <a:lvl5pPr marL="2929392" indent="-491053">
              <a:buSzPct val="100000"/>
              <a:buFont typeface="Arial"/>
              <a:buChar char="»"/>
              <a:defRPr sz="2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26" name="image3.png"/>
          <p:cNvPicPr>
            <a:picLocks noChangeAspect="1"/>
          </p:cNvPicPr>
          <p:nvPr/>
        </p:nvPicPr>
        <p:blipFill>
          <a:blip r:embed="rId2">
            <a:extLst/>
          </a:blip>
          <a:stretch>
            <a:fillRect/>
          </a:stretch>
        </p:blipFill>
        <p:spPr>
          <a:xfrm>
            <a:off x="10058400" y="640080"/>
            <a:ext cx="1566280" cy="411481"/>
          </a:xfrm>
          <a:prstGeom prst="rect">
            <a:avLst/>
          </a:prstGeom>
          <a:ln w="12700">
            <a:miter lim="400000"/>
          </a:ln>
        </p:spPr>
      </p:pic>
      <p:pic>
        <p:nvPicPr>
          <p:cNvPr id="27" name="image3.png"/>
          <p:cNvPicPr>
            <a:picLocks noChangeAspect="1"/>
          </p:cNvPicPr>
          <p:nvPr/>
        </p:nvPicPr>
        <p:blipFill>
          <a:blip r:embed="rId2">
            <a:extLst/>
          </a:blip>
          <a:stretch>
            <a:fillRect/>
          </a:stretch>
        </p:blipFill>
        <p:spPr>
          <a:xfrm>
            <a:off x="10058400" y="640080"/>
            <a:ext cx="1566280" cy="411481"/>
          </a:xfrm>
          <a:prstGeom prst="rect">
            <a:avLst/>
          </a:prstGeom>
          <a:ln w="12700">
            <a:miter lim="400000"/>
          </a:ln>
        </p:spPr>
      </p:pic>
      <p:pic>
        <p:nvPicPr>
          <p:cNvPr id="28" name="image3.png"/>
          <p:cNvPicPr>
            <a:picLocks noChangeAspect="1"/>
          </p:cNvPicPr>
          <p:nvPr/>
        </p:nvPicPr>
        <p:blipFill>
          <a:blip r:embed="rId2">
            <a:extLst/>
          </a:blip>
          <a:stretch>
            <a:fillRect/>
          </a:stretch>
        </p:blipFill>
        <p:spPr>
          <a:xfrm>
            <a:off x="10058400" y="640080"/>
            <a:ext cx="1566280" cy="411481"/>
          </a:xfrm>
          <a:prstGeom prst="rect">
            <a:avLst/>
          </a:prstGeom>
          <a:ln w="12700">
            <a:miter lim="400000"/>
          </a:ln>
        </p:spPr>
      </p:pic>
      <p:sp>
        <p:nvSpPr>
          <p:cNvPr id="29" name="Shape 29"/>
          <p:cNvSpPr>
            <a:spLocks noGrp="1"/>
          </p:cNvSpPr>
          <p:nvPr>
            <p:ph type="sldNum" sz="quarter" idx="2"/>
          </p:nvPr>
        </p:nvSpPr>
        <p:spPr>
          <a:prstGeom prst="rect">
            <a:avLst/>
          </a:prstGeom>
        </p:spPr>
        <p:txBody>
          <a:bodyPr/>
          <a:lstStyle/>
          <a:p>
            <a:fld id="{C6717949-31A7-4969-A04C-60BAA48EE442}" type="slidenum">
              <a:rPr lang="en-US" smtClean="0"/>
              <a:t>‹#›</a:t>
            </a:fld>
            <a:endParaRPr lang="en-US"/>
          </a:p>
        </p:txBody>
      </p:sp>
    </p:spTree>
    <p:extLst>
      <p:ext uri="{BB962C8B-B14F-4D97-AF65-F5344CB8AC3E}">
        <p14:creationId xmlns:p14="http://schemas.microsoft.com/office/powerpoint/2010/main" val="78336703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8" name="Shape 48"/>
          <p:cNvSpPr>
            <a:spLocks noGrp="1"/>
          </p:cNvSpPr>
          <p:nvPr>
            <p:ph type="title"/>
          </p:nvPr>
        </p:nvSpPr>
        <p:spPr>
          <a:xfrm>
            <a:off x="609600" y="274639"/>
            <a:ext cx="8854165" cy="1143001"/>
          </a:xfrm>
          <a:prstGeom prst="rect">
            <a:avLst/>
          </a:prstGeom>
        </p:spPr>
        <p:txBody>
          <a:bodyPr/>
          <a:lstStyle/>
          <a:p>
            <a:r>
              <a:rPr lang="en-US"/>
              <a:t>Click to edit Master title style</a:t>
            </a:r>
            <a:endParaRPr/>
          </a:p>
        </p:txBody>
      </p:sp>
      <p:sp>
        <p:nvSpPr>
          <p:cNvPr id="49" name="Shape 49"/>
          <p:cNvSpPr>
            <a:spLocks noGrp="1"/>
          </p:cNvSpPr>
          <p:nvPr>
            <p:ph type="body" sz="quarter" idx="1"/>
          </p:nvPr>
        </p:nvSpPr>
        <p:spPr>
          <a:xfrm>
            <a:off x="609600" y="1535112"/>
            <a:ext cx="5386917" cy="2734867"/>
          </a:xfrm>
          <a:prstGeom prst="rect">
            <a:avLst/>
          </a:prstGeom>
        </p:spPr>
        <p:txBody>
          <a:bodyPr anchor="b"/>
          <a:lstStyle>
            <a:lvl1pPr>
              <a:spcBef>
                <a:spcPts val="700"/>
              </a:spcBef>
              <a:defRPr sz="3200" b="1"/>
            </a:lvl1pPr>
            <a:lvl2pPr>
              <a:spcBef>
                <a:spcPts val="700"/>
              </a:spcBef>
              <a:defRPr sz="3200" b="1"/>
            </a:lvl2pPr>
            <a:lvl3pPr>
              <a:spcBef>
                <a:spcPts val="700"/>
              </a:spcBef>
              <a:defRPr sz="3200" b="1"/>
            </a:lvl3pPr>
            <a:lvl4pPr>
              <a:spcBef>
                <a:spcPts val="700"/>
              </a:spcBef>
              <a:defRPr sz="3200" b="1"/>
            </a:lvl4pPr>
            <a:lvl5pPr>
              <a:spcBef>
                <a:spcPts val="700"/>
              </a:spcBef>
              <a:defRPr sz="32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0" name="Shape 50"/>
          <p:cNvSpPr>
            <a:spLocks noGrp="1"/>
          </p:cNvSpPr>
          <p:nvPr>
            <p:ph type="body" sz="quarter" idx="13"/>
          </p:nvPr>
        </p:nvSpPr>
        <p:spPr>
          <a:xfrm>
            <a:off x="6193373" y="1535112"/>
            <a:ext cx="5389034" cy="2734867"/>
          </a:xfrm>
          <a:prstGeom prst="rect">
            <a:avLst/>
          </a:prstGeom>
        </p:spPr>
        <p:txBody>
          <a:bodyPr anchor="b"/>
          <a:lstStyle/>
          <a:p>
            <a:pPr lvl="0">
              <a:spcBef>
                <a:spcPts val="700"/>
              </a:spcBef>
              <a:defRPr sz="3200" b="1"/>
            </a:pPr>
            <a:r>
              <a:rPr lang="en-US"/>
              <a:t>Edit Master text styles</a:t>
            </a:r>
          </a:p>
        </p:txBody>
      </p:sp>
      <p:pic>
        <p:nvPicPr>
          <p:cNvPr id="51" name="image3.png"/>
          <p:cNvPicPr>
            <a:picLocks noChangeAspect="1"/>
          </p:cNvPicPr>
          <p:nvPr/>
        </p:nvPicPr>
        <p:blipFill>
          <a:blip r:embed="rId2">
            <a:extLst/>
          </a:blip>
          <a:stretch>
            <a:fillRect/>
          </a:stretch>
        </p:blipFill>
        <p:spPr>
          <a:xfrm>
            <a:off x="10058400" y="640398"/>
            <a:ext cx="1566280" cy="411482"/>
          </a:xfrm>
          <a:prstGeom prst="rect">
            <a:avLst/>
          </a:prstGeom>
          <a:ln w="12700">
            <a:miter lim="400000"/>
          </a:ln>
        </p:spPr>
      </p:pic>
      <p:pic>
        <p:nvPicPr>
          <p:cNvPr id="52" name="image3.png"/>
          <p:cNvPicPr>
            <a:picLocks noChangeAspect="1"/>
          </p:cNvPicPr>
          <p:nvPr/>
        </p:nvPicPr>
        <p:blipFill>
          <a:blip r:embed="rId2">
            <a:extLst/>
          </a:blip>
          <a:stretch>
            <a:fillRect/>
          </a:stretch>
        </p:blipFill>
        <p:spPr>
          <a:xfrm>
            <a:off x="10058400" y="640398"/>
            <a:ext cx="1566280" cy="411482"/>
          </a:xfrm>
          <a:prstGeom prst="rect">
            <a:avLst/>
          </a:prstGeom>
          <a:ln w="12700">
            <a:miter lim="400000"/>
          </a:ln>
        </p:spPr>
      </p:pic>
      <p:pic>
        <p:nvPicPr>
          <p:cNvPr id="53" name="image3.png"/>
          <p:cNvPicPr>
            <a:picLocks noChangeAspect="1"/>
          </p:cNvPicPr>
          <p:nvPr/>
        </p:nvPicPr>
        <p:blipFill>
          <a:blip r:embed="rId2">
            <a:extLst/>
          </a:blip>
          <a:stretch>
            <a:fillRect/>
          </a:stretch>
        </p:blipFill>
        <p:spPr>
          <a:xfrm>
            <a:off x="10058400" y="640398"/>
            <a:ext cx="1566280" cy="411482"/>
          </a:xfrm>
          <a:prstGeom prst="rect">
            <a:avLst/>
          </a:prstGeom>
          <a:ln w="12700">
            <a:miter lim="400000"/>
          </a:ln>
        </p:spPr>
      </p:pic>
      <p:sp>
        <p:nvSpPr>
          <p:cNvPr id="54" name="Shape 54"/>
          <p:cNvSpPr>
            <a:spLocks noGrp="1"/>
          </p:cNvSpPr>
          <p:nvPr>
            <p:ph type="sldNum" sz="quarter" idx="2"/>
          </p:nvPr>
        </p:nvSpPr>
        <p:spPr>
          <a:prstGeom prst="rect">
            <a:avLst/>
          </a:prstGeom>
        </p:spPr>
        <p:txBody>
          <a:bodyPr/>
          <a:lstStyle/>
          <a:p>
            <a:fld id="{C6717949-31A7-4969-A04C-60BAA48EE442}" type="slidenum">
              <a:rPr lang="en-US" smtClean="0"/>
              <a:t>‹#›</a:t>
            </a:fld>
            <a:endParaRPr lang="en-US"/>
          </a:p>
        </p:txBody>
      </p:sp>
    </p:spTree>
    <p:extLst>
      <p:ext uri="{BB962C8B-B14F-4D97-AF65-F5344CB8AC3E}">
        <p14:creationId xmlns:p14="http://schemas.microsoft.com/office/powerpoint/2010/main" val="98613494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1" name="Shape 61"/>
          <p:cNvSpPr>
            <a:spLocks noGrp="1"/>
          </p:cNvSpPr>
          <p:nvPr>
            <p:ph type="title"/>
          </p:nvPr>
        </p:nvSpPr>
        <p:spPr>
          <a:prstGeom prst="rect">
            <a:avLst/>
          </a:prstGeom>
        </p:spPr>
        <p:txBody>
          <a:bodyPr/>
          <a:lstStyle/>
          <a:p>
            <a:r>
              <a:rPr lang="en-US"/>
              <a:t>Click to edit Master title style</a:t>
            </a:r>
            <a:endParaRPr/>
          </a:p>
        </p:txBody>
      </p:sp>
      <p:sp>
        <p:nvSpPr>
          <p:cNvPr id="62" name="Shape 62"/>
          <p:cNvSpPr>
            <a:spLocks noGrp="1"/>
          </p:cNvSpPr>
          <p:nvPr>
            <p:ph type="body" idx="1"/>
          </p:nvPr>
        </p:nvSpPr>
        <p:spPr>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3" name="Shape 63"/>
          <p:cNvSpPr>
            <a:spLocks noGrp="1"/>
          </p:cNvSpPr>
          <p:nvPr>
            <p:ph type="sldNum" sz="quarter" idx="2"/>
          </p:nvPr>
        </p:nvSpPr>
        <p:spPr>
          <a:prstGeom prst="rect">
            <a:avLst/>
          </a:prstGeom>
        </p:spPr>
        <p:txBody>
          <a:bodyPr/>
          <a:lstStyle/>
          <a:p>
            <a:fld id="{C6717949-31A7-4969-A04C-60BAA48EE442}" type="slidenum">
              <a:rPr lang="en-US" smtClean="0"/>
              <a:t>‹#›</a:t>
            </a:fld>
            <a:endParaRPr lang="en-US"/>
          </a:p>
        </p:txBody>
      </p:sp>
    </p:spTree>
    <p:extLst>
      <p:ext uri="{BB962C8B-B14F-4D97-AF65-F5344CB8AC3E}">
        <p14:creationId xmlns:p14="http://schemas.microsoft.com/office/powerpoint/2010/main" val="53876019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sp>
        <p:nvSpPr>
          <p:cNvPr id="77" name="Shape 77"/>
          <p:cNvSpPr>
            <a:spLocks noGrp="1"/>
          </p:cNvSpPr>
          <p:nvPr>
            <p:ph type="title"/>
          </p:nvPr>
        </p:nvSpPr>
        <p:spPr>
          <a:prstGeom prst="rect">
            <a:avLst/>
          </a:prstGeom>
        </p:spPr>
        <p:txBody>
          <a:bodyPr/>
          <a:lstStyle/>
          <a:p>
            <a:r>
              <a:rPr lang="en-US"/>
              <a:t>Click to edit Master title style</a:t>
            </a:r>
            <a:endParaRPr/>
          </a:p>
        </p:txBody>
      </p:sp>
      <p:sp>
        <p:nvSpPr>
          <p:cNvPr id="78" name="Shape 78"/>
          <p:cNvSpPr>
            <a:spLocks noGrp="1"/>
          </p:cNvSpPr>
          <p:nvPr>
            <p:ph type="sldNum" sz="quarter" idx="2"/>
          </p:nvPr>
        </p:nvSpPr>
        <p:spPr>
          <a:prstGeom prst="rect">
            <a:avLst/>
          </a:prstGeom>
        </p:spPr>
        <p:txBody>
          <a:bodyPr/>
          <a:lstStyle/>
          <a:p>
            <a:fld id="{C6717949-31A7-4969-A04C-60BAA48EE442}" type="slidenum">
              <a:rPr lang="en-US" smtClean="0"/>
              <a:t>‹#›</a:t>
            </a:fld>
            <a:endParaRPr lang="en-US"/>
          </a:p>
        </p:txBody>
      </p:sp>
    </p:spTree>
    <p:extLst>
      <p:ext uri="{BB962C8B-B14F-4D97-AF65-F5344CB8AC3E}">
        <p14:creationId xmlns:p14="http://schemas.microsoft.com/office/powerpoint/2010/main" val="293629276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85" name="Shape 85"/>
          <p:cNvSpPr/>
          <p:nvPr/>
        </p:nvSpPr>
        <p:spPr>
          <a:xfrm flipH="1">
            <a:off x="4690533" y="243418"/>
            <a:ext cx="2118" cy="5854701"/>
          </a:xfrm>
          <a:prstGeom prst="line">
            <a:avLst/>
          </a:prstGeom>
          <a:ln w="25400">
            <a:solidFill>
              <a:srgbClr val="FFFFFF"/>
            </a:solidFill>
          </a:ln>
          <a:effectLst>
            <a:outerShdw blurRad="38100" dist="20000" dir="5400000" rotWithShape="0">
              <a:srgbClr val="000000">
                <a:alpha val="37999"/>
              </a:srgbClr>
            </a:outerShdw>
          </a:effectLst>
        </p:spPr>
        <p:txBody>
          <a:bodyPr lIns="45719" rIns="45719"/>
          <a:lstStyle/>
          <a:p>
            <a:endParaRPr/>
          </a:p>
        </p:txBody>
      </p:sp>
      <p:sp>
        <p:nvSpPr>
          <p:cNvPr id="86" name="Shape 86"/>
          <p:cNvSpPr>
            <a:spLocks noGrp="1"/>
          </p:cNvSpPr>
          <p:nvPr>
            <p:ph type="title"/>
          </p:nvPr>
        </p:nvSpPr>
        <p:spPr>
          <a:xfrm>
            <a:off x="609606" y="273049"/>
            <a:ext cx="4011085" cy="1162051"/>
          </a:xfrm>
          <a:prstGeom prst="rect">
            <a:avLst/>
          </a:prstGeom>
        </p:spPr>
        <p:txBody>
          <a:bodyPr anchor="b"/>
          <a:lstStyle>
            <a:lvl1pPr>
              <a:defRPr sz="2000"/>
            </a:lvl1pPr>
          </a:lstStyle>
          <a:p>
            <a:r>
              <a:rPr lang="en-US"/>
              <a:t>Click to edit Master title style</a:t>
            </a:r>
            <a:endParaRPr/>
          </a:p>
        </p:txBody>
      </p:sp>
      <p:sp>
        <p:nvSpPr>
          <p:cNvPr id="87" name="Shape 87"/>
          <p:cNvSpPr>
            <a:spLocks noGrp="1"/>
          </p:cNvSpPr>
          <p:nvPr>
            <p:ph type="body" idx="1"/>
          </p:nvPr>
        </p:nvSpPr>
        <p:spPr>
          <a:xfrm>
            <a:off x="4766733" y="273053"/>
            <a:ext cx="6815667" cy="5853114"/>
          </a:xfrm>
          <a:prstGeom prst="rect">
            <a:avLst/>
          </a:prstGeom>
        </p:spPr>
        <p:txBody>
          <a:bodyPr/>
          <a:lstStyle>
            <a:lvl1pPr marL="457189" indent="-457189">
              <a:spcBef>
                <a:spcPts val="1000"/>
              </a:spcBef>
              <a:buSzPct val="100000"/>
              <a:buFont typeface="Arial"/>
              <a:buChar char="•"/>
              <a:defRPr sz="4200"/>
            </a:lvl1pPr>
            <a:lvl2pPr marL="1042060" indent="-432475">
              <a:spcBef>
                <a:spcPts val="1000"/>
              </a:spcBef>
              <a:buSzPct val="100000"/>
              <a:buFont typeface="Arial"/>
              <a:buChar char="–"/>
              <a:defRPr sz="4200"/>
            </a:lvl2pPr>
            <a:lvl3pPr marL="1619209" indent="-400039">
              <a:spcBef>
                <a:spcPts val="1000"/>
              </a:spcBef>
              <a:buSzPct val="100000"/>
              <a:buFont typeface="Arial"/>
              <a:buChar char="•"/>
              <a:defRPr sz="4200"/>
            </a:lvl3pPr>
            <a:lvl4pPr marL="2321111" indent="-492356">
              <a:spcBef>
                <a:spcPts val="1000"/>
              </a:spcBef>
              <a:buSzPct val="100000"/>
              <a:buFont typeface="Arial"/>
              <a:buChar char="–"/>
              <a:defRPr sz="4200"/>
            </a:lvl4pPr>
            <a:lvl5pPr marL="2930695" indent="-492356">
              <a:spcBef>
                <a:spcPts val="1000"/>
              </a:spcBef>
              <a:buSzPct val="100000"/>
              <a:buFont typeface="Arial"/>
              <a:buChar char="»"/>
              <a:defRPr sz="4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8" name="Shape 88"/>
          <p:cNvSpPr>
            <a:spLocks noGrp="1"/>
          </p:cNvSpPr>
          <p:nvPr>
            <p:ph type="body" sz="half" idx="13"/>
          </p:nvPr>
        </p:nvSpPr>
        <p:spPr>
          <a:xfrm>
            <a:off x="609606" y="1435104"/>
            <a:ext cx="4011085" cy="4691063"/>
          </a:xfrm>
          <a:prstGeom prst="rect">
            <a:avLst/>
          </a:prstGeom>
        </p:spPr>
        <p:txBody>
          <a:bodyPr/>
          <a:lstStyle/>
          <a:p>
            <a:pPr lvl="0">
              <a:spcBef>
                <a:spcPts val="400"/>
              </a:spcBef>
              <a:defRPr sz="1800"/>
            </a:pPr>
            <a:r>
              <a:rPr lang="en-US"/>
              <a:t>Edit Master text styles</a:t>
            </a:r>
          </a:p>
        </p:txBody>
      </p:sp>
      <p:sp>
        <p:nvSpPr>
          <p:cNvPr id="89" name="Shape 89"/>
          <p:cNvSpPr>
            <a:spLocks noGrp="1"/>
          </p:cNvSpPr>
          <p:nvPr>
            <p:ph type="sldNum" sz="quarter" idx="2"/>
          </p:nvPr>
        </p:nvSpPr>
        <p:spPr>
          <a:prstGeom prst="rect">
            <a:avLst/>
          </a:prstGeom>
        </p:spPr>
        <p:txBody>
          <a:bodyPr/>
          <a:lstStyle/>
          <a:p>
            <a:fld id="{C6717949-31A7-4969-A04C-60BAA48EE442}" type="slidenum">
              <a:rPr lang="en-US" smtClean="0"/>
              <a:t>‹#›</a:t>
            </a:fld>
            <a:endParaRPr lang="en-US"/>
          </a:p>
        </p:txBody>
      </p:sp>
    </p:spTree>
    <p:extLst>
      <p:ext uri="{BB962C8B-B14F-4D97-AF65-F5344CB8AC3E}">
        <p14:creationId xmlns:p14="http://schemas.microsoft.com/office/powerpoint/2010/main" val="49509811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96" name="Shape 96"/>
          <p:cNvSpPr>
            <a:spLocks noGrp="1"/>
          </p:cNvSpPr>
          <p:nvPr>
            <p:ph type="title"/>
          </p:nvPr>
        </p:nvSpPr>
        <p:spPr>
          <a:xfrm>
            <a:off x="2389716" y="4800601"/>
            <a:ext cx="7315201" cy="566740"/>
          </a:xfrm>
          <a:prstGeom prst="rect">
            <a:avLst/>
          </a:prstGeom>
        </p:spPr>
        <p:txBody>
          <a:bodyPr anchor="b"/>
          <a:lstStyle>
            <a:lvl1pPr>
              <a:defRPr sz="2400"/>
            </a:lvl1pPr>
          </a:lstStyle>
          <a:p>
            <a:r>
              <a:rPr lang="en-US"/>
              <a:t>Click to edit Master title style</a:t>
            </a:r>
            <a:endParaRPr/>
          </a:p>
        </p:txBody>
      </p:sp>
      <p:sp>
        <p:nvSpPr>
          <p:cNvPr id="97" name="Shape 97"/>
          <p:cNvSpPr>
            <a:spLocks noGrp="1"/>
          </p:cNvSpPr>
          <p:nvPr>
            <p:ph type="pic" sz="half" idx="13"/>
          </p:nvPr>
        </p:nvSpPr>
        <p:spPr>
          <a:xfrm>
            <a:off x="2389716" y="612775"/>
            <a:ext cx="7315201" cy="4114800"/>
          </a:xfrm>
          <a:prstGeom prst="rect">
            <a:avLst/>
          </a:prstGeom>
        </p:spPr>
        <p:txBody>
          <a:bodyPr lIns="91439" rIns="91439">
            <a:noAutofit/>
          </a:bodyPr>
          <a:lstStyle/>
          <a:p>
            <a:r>
              <a:rPr lang="en-US"/>
              <a:t>Click icon to add picture</a:t>
            </a:r>
            <a:endParaRPr/>
          </a:p>
        </p:txBody>
      </p:sp>
      <p:sp>
        <p:nvSpPr>
          <p:cNvPr id="98" name="Shape 98"/>
          <p:cNvSpPr>
            <a:spLocks noGrp="1"/>
          </p:cNvSpPr>
          <p:nvPr>
            <p:ph type="body" sz="quarter" idx="1"/>
          </p:nvPr>
        </p:nvSpPr>
        <p:spPr>
          <a:xfrm>
            <a:off x="2389716" y="5367340"/>
            <a:ext cx="7315201" cy="804864"/>
          </a:xfrm>
          <a:prstGeom prst="rect">
            <a:avLst/>
          </a:prstGeom>
        </p:spPr>
        <p:txBody>
          <a:bodyPr/>
          <a:lstStyle>
            <a:lvl1pPr>
              <a:spcBef>
                <a:spcPts val="400"/>
              </a:spcBef>
              <a:defRPr sz="1800"/>
            </a:lvl1pPr>
            <a:lvl2pPr>
              <a:spcBef>
                <a:spcPts val="400"/>
              </a:spcBef>
              <a:defRPr sz="1800"/>
            </a:lvl2pPr>
            <a:lvl3pPr>
              <a:spcBef>
                <a:spcPts val="400"/>
              </a:spcBef>
              <a:defRPr sz="1800"/>
            </a:lvl3pPr>
            <a:lvl4pPr>
              <a:spcBef>
                <a:spcPts val="400"/>
              </a:spcBef>
              <a:defRPr sz="1800"/>
            </a:lvl4pPr>
            <a:lvl5pPr>
              <a:spcBef>
                <a:spcPts val="400"/>
              </a:spcBef>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9" name="Shape 99"/>
          <p:cNvSpPr>
            <a:spLocks noGrp="1"/>
          </p:cNvSpPr>
          <p:nvPr>
            <p:ph type="sldNum" sz="quarter" idx="2"/>
          </p:nvPr>
        </p:nvSpPr>
        <p:spPr>
          <a:prstGeom prst="rect">
            <a:avLst/>
          </a:prstGeom>
        </p:spPr>
        <p:txBody>
          <a:bodyPr/>
          <a:lstStyle/>
          <a:p>
            <a:fld id="{C6717949-31A7-4969-A04C-60BAA48EE442}" type="slidenum">
              <a:rPr lang="en-US" smtClean="0"/>
              <a:t>‹#›</a:t>
            </a:fld>
            <a:endParaRPr lang="en-US"/>
          </a:p>
        </p:txBody>
      </p:sp>
    </p:spTree>
    <p:extLst>
      <p:ext uri="{BB962C8B-B14F-4D97-AF65-F5344CB8AC3E}">
        <p14:creationId xmlns:p14="http://schemas.microsoft.com/office/powerpoint/2010/main" val="395366466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06" name="Shape 106"/>
          <p:cNvSpPr>
            <a:spLocks noGrp="1"/>
          </p:cNvSpPr>
          <p:nvPr>
            <p:ph type="title"/>
          </p:nvPr>
        </p:nvSpPr>
        <p:spPr>
          <a:prstGeom prst="rect">
            <a:avLst/>
          </a:prstGeom>
        </p:spPr>
        <p:txBody>
          <a:bodyPr/>
          <a:lstStyle/>
          <a:p>
            <a:r>
              <a:rPr lang="en-US"/>
              <a:t>Click to edit Master title style</a:t>
            </a:r>
            <a:endParaRPr/>
          </a:p>
        </p:txBody>
      </p:sp>
      <p:sp>
        <p:nvSpPr>
          <p:cNvPr id="107" name="Shape 107"/>
          <p:cNvSpPr>
            <a:spLocks noGrp="1"/>
          </p:cNvSpPr>
          <p:nvPr>
            <p:ph type="body" idx="1"/>
          </p:nvPr>
        </p:nvSpPr>
        <p:spPr>
          <a:xfrm>
            <a:off x="609600" y="1600200"/>
            <a:ext cx="10972800" cy="4525435"/>
          </a:xfrm>
          <a:prstGeom prst="rect">
            <a:avLst/>
          </a:prstGeom>
        </p:spPr>
        <p:txBody>
          <a:bodyPr/>
          <a:lstStyle>
            <a:lvl1pPr marL="457189" indent="-457189">
              <a:buSzPct val="100000"/>
              <a:buFont typeface="Arial"/>
              <a:buChar char="•"/>
              <a:defRPr sz="2900"/>
            </a:lvl1pPr>
            <a:lvl2pPr marL="1034535" indent="-424950">
              <a:buSzPct val="100000"/>
              <a:buFont typeface="Arial"/>
              <a:buChar char="–"/>
              <a:defRPr sz="2900"/>
            </a:lvl2pPr>
            <a:lvl3pPr marL="1710223" indent="-491053">
              <a:buSzPct val="100000"/>
              <a:buFont typeface="Arial"/>
              <a:buChar char="•"/>
              <a:defRPr sz="2900"/>
            </a:lvl3pPr>
            <a:lvl4pPr marL="2249658" indent="-420903">
              <a:buSzPct val="100000"/>
              <a:buFont typeface="Arial"/>
              <a:buChar char="–"/>
              <a:defRPr sz="2900"/>
            </a:lvl4pPr>
            <a:lvl5pPr marL="2929392" indent="-491053">
              <a:buSzPct val="100000"/>
              <a:buFont typeface="Arial"/>
              <a:buChar char="»"/>
              <a:defRPr sz="2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8" name="Shape 108"/>
          <p:cNvSpPr>
            <a:spLocks noGrp="1"/>
          </p:cNvSpPr>
          <p:nvPr>
            <p:ph type="sldNum" sz="quarter" idx="2"/>
          </p:nvPr>
        </p:nvSpPr>
        <p:spPr>
          <a:prstGeom prst="rect">
            <a:avLst/>
          </a:prstGeom>
        </p:spPr>
        <p:txBody>
          <a:bodyPr/>
          <a:lstStyle/>
          <a:p>
            <a:fld id="{C6717949-31A7-4969-A04C-60BAA48EE442}" type="slidenum">
              <a:rPr lang="en-US" smtClean="0"/>
              <a:t>‹#›</a:t>
            </a:fld>
            <a:endParaRPr lang="en-US"/>
          </a:p>
        </p:txBody>
      </p:sp>
    </p:spTree>
    <p:extLst>
      <p:ext uri="{BB962C8B-B14F-4D97-AF65-F5344CB8AC3E}">
        <p14:creationId xmlns:p14="http://schemas.microsoft.com/office/powerpoint/2010/main" val="63898084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15" name="Shape 115"/>
          <p:cNvSpPr/>
          <p:nvPr/>
        </p:nvSpPr>
        <p:spPr>
          <a:xfrm flipH="1">
            <a:off x="8716433" y="243418"/>
            <a:ext cx="2118" cy="5854701"/>
          </a:xfrm>
          <a:prstGeom prst="line">
            <a:avLst/>
          </a:prstGeom>
          <a:ln w="25400">
            <a:solidFill>
              <a:srgbClr val="FFFFFF"/>
            </a:solidFill>
          </a:ln>
          <a:effectLst>
            <a:outerShdw blurRad="38100" dist="20000" dir="5400000" rotWithShape="0">
              <a:srgbClr val="000000">
                <a:alpha val="37999"/>
              </a:srgbClr>
            </a:outerShdw>
          </a:effectLst>
        </p:spPr>
        <p:txBody>
          <a:bodyPr lIns="45719" rIns="45719"/>
          <a:lstStyle/>
          <a:p>
            <a:endParaRPr/>
          </a:p>
        </p:txBody>
      </p:sp>
      <p:sp>
        <p:nvSpPr>
          <p:cNvPr id="116" name="Shape 116"/>
          <p:cNvSpPr>
            <a:spLocks noGrp="1"/>
          </p:cNvSpPr>
          <p:nvPr>
            <p:ph type="title"/>
          </p:nvPr>
        </p:nvSpPr>
        <p:spPr>
          <a:xfrm>
            <a:off x="8839200" y="274639"/>
            <a:ext cx="2743200" cy="5851526"/>
          </a:xfrm>
          <a:prstGeom prst="rect">
            <a:avLst/>
          </a:prstGeom>
        </p:spPr>
        <p:txBody>
          <a:bodyPr/>
          <a:lstStyle/>
          <a:p>
            <a:r>
              <a:rPr lang="en-US"/>
              <a:t>Click to edit Master title style</a:t>
            </a:r>
            <a:endParaRPr/>
          </a:p>
        </p:txBody>
      </p:sp>
      <p:sp>
        <p:nvSpPr>
          <p:cNvPr id="117" name="Shape 117"/>
          <p:cNvSpPr>
            <a:spLocks noGrp="1"/>
          </p:cNvSpPr>
          <p:nvPr>
            <p:ph type="body" idx="1"/>
          </p:nvPr>
        </p:nvSpPr>
        <p:spPr>
          <a:xfrm>
            <a:off x="609600" y="274639"/>
            <a:ext cx="8026400" cy="5851526"/>
          </a:xfrm>
          <a:prstGeom prst="rect">
            <a:avLst/>
          </a:prstGeom>
        </p:spPr>
        <p:txBody>
          <a:bodyPr/>
          <a:lstStyle>
            <a:lvl1pPr marL="457189" indent="-457189">
              <a:buSzPct val="100000"/>
              <a:buFont typeface="Arial"/>
              <a:buChar char="•"/>
              <a:defRPr sz="2900"/>
            </a:lvl1pPr>
            <a:lvl2pPr marL="1034535" indent="-424950">
              <a:buSzPct val="100000"/>
              <a:buFont typeface="Arial"/>
              <a:buChar char="–"/>
              <a:defRPr sz="2900"/>
            </a:lvl2pPr>
            <a:lvl3pPr marL="1710223" indent="-491053">
              <a:buSzPct val="100000"/>
              <a:buFont typeface="Arial"/>
              <a:buChar char="•"/>
              <a:defRPr sz="2900"/>
            </a:lvl3pPr>
            <a:lvl4pPr marL="2249658" indent="-420903">
              <a:buSzPct val="100000"/>
              <a:buFont typeface="Arial"/>
              <a:buChar char="–"/>
              <a:defRPr sz="2900"/>
            </a:lvl4pPr>
            <a:lvl5pPr marL="2929392" indent="-491053">
              <a:buSzPct val="100000"/>
              <a:buFont typeface="Arial"/>
              <a:buChar char="»"/>
              <a:defRPr sz="2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8" name="Shape 118"/>
          <p:cNvSpPr>
            <a:spLocks noGrp="1"/>
          </p:cNvSpPr>
          <p:nvPr>
            <p:ph type="sldNum" sz="quarter" idx="2"/>
          </p:nvPr>
        </p:nvSpPr>
        <p:spPr>
          <a:prstGeom prst="rect">
            <a:avLst/>
          </a:prstGeom>
        </p:spPr>
        <p:txBody>
          <a:bodyPr/>
          <a:lstStyle/>
          <a:p>
            <a:fld id="{C6717949-31A7-4969-A04C-60BAA48EE442}" type="slidenum">
              <a:rPr lang="en-US" smtClean="0"/>
              <a:t>‹#›</a:t>
            </a:fld>
            <a:endParaRPr lang="en-US"/>
          </a:p>
        </p:txBody>
      </p:sp>
    </p:spTree>
    <p:extLst>
      <p:ext uri="{BB962C8B-B14F-4D97-AF65-F5344CB8AC3E}">
        <p14:creationId xmlns:p14="http://schemas.microsoft.com/office/powerpoint/2010/main" val="272481512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0" name="Shape 70"/>
          <p:cNvSpPr>
            <a:spLocks noGrp="1"/>
          </p:cNvSpPr>
          <p:nvPr>
            <p:ph type="sldNum" sz="quarter" idx="2"/>
          </p:nvPr>
        </p:nvSpPr>
        <p:spPr>
          <a:prstGeom prst="rect">
            <a:avLst/>
          </a:prstGeom>
        </p:spPr>
        <p:txBody>
          <a:bodyPr/>
          <a:lstStyle/>
          <a:p>
            <a:fld id="{C6717949-31A7-4969-A04C-60BAA48EE442}" type="slidenum">
              <a:rPr lang="en-US" smtClean="0"/>
              <a:t>‹#›</a:t>
            </a:fld>
            <a:endParaRPr lang="en-US"/>
          </a:p>
        </p:txBody>
      </p:sp>
    </p:spTree>
    <p:extLst>
      <p:ext uri="{BB962C8B-B14F-4D97-AF65-F5344CB8AC3E}">
        <p14:creationId xmlns:p14="http://schemas.microsoft.com/office/powerpoint/2010/main" val="269563299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p:nvPr/>
        </p:nvSpPr>
        <p:spPr>
          <a:xfrm>
            <a:off x="609600" y="1524000"/>
            <a:ext cx="10972800" cy="0"/>
          </a:xfrm>
          <a:prstGeom prst="line">
            <a:avLst/>
          </a:prstGeom>
          <a:ln w="25400">
            <a:solidFill>
              <a:srgbClr val="FFFFFF"/>
            </a:solidFill>
          </a:ln>
          <a:effectLst>
            <a:outerShdw blurRad="38100" dist="20000" dir="5400000" rotWithShape="0">
              <a:srgbClr val="000000">
                <a:alpha val="37999"/>
              </a:srgbClr>
            </a:outerShdw>
          </a:effectLst>
        </p:spPr>
        <p:txBody>
          <a:bodyPr lIns="45719" rIns="45719"/>
          <a:lstStyle/>
          <a:p>
            <a:endParaRPr/>
          </a:p>
        </p:txBody>
      </p:sp>
      <p:sp>
        <p:nvSpPr>
          <p:cNvPr id="3" name="Shape 3"/>
          <p:cNvSpPr>
            <a:spLocks noGrp="1"/>
          </p:cNvSpPr>
          <p:nvPr>
            <p:ph type="title"/>
          </p:nvPr>
        </p:nvSpPr>
        <p:spPr>
          <a:xfrm>
            <a:off x="609600" y="275166"/>
            <a:ext cx="109728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4" name="Shape 4"/>
          <p:cNvSpPr>
            <a:spLocks noGrp="1"/>
          </p:cNvSpPr>
          <p:nvPr>
            <p:ph type="body" idx="1"/>
          </p:nvPr>
        </p:nvSpPr>
        <p:spPr>
          <a:xfrm>
            <a:off x="609600" y="1724562"/>
            <a:ext cx="10972800" cy="443608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1252239" y="6382746"/>
            <a:ext cx="330161" cy="313393"/>
          </a:xfrm>
          <a:prstGeom prst="rect">
            <a:avLst/>
          </a:prstGeom>
          <a:ln w="12700">
            <a:miter lim="400000"/>
          </a:ln>
        </p:spPr>
        <p:txBody>
          <a:bodyPr wrap="none" lIns="45719" rIns="45719" anchor="ctr">
            <a:spAutoFit/>
          </a:bodyPr>
          <a:lstStyle>
            <a:lvl1pPr algn="r">
              <a:defRPr sz="1600"/>
            </a:lvl1pPr>
          </a:lstStyle>
          <a:p>
            <a:fld id="{C6717949-31A7-4969-A04C-60BAA48EE442}" type="slidenum">
              <a:rPr lang="en-US" smtClean="0"/>
              <a:t>‹#›</a:t>
            </a:fld>
            <a:endParaRPr lang="en-US"/>
          </a:p>
        </p:txBody>
      </p:sp>
    </p:spTree>
    <p:extLst>
      <p:ext uri="{BB962C8B-B14F-4D97-AF65-F5344CB8AC3E}">
        <p14:creationId xmlns:p14="http://schemas.microsoft.com/office/powerpoint/2010/main" val="3325061190"/>
      </p:ext>
    </p:extLst>
  </p:cSld>
  <p:clrMap bg1="dk1" tx1="lt1" bg2="dk2" tx2="lt2" accent1="accent1" accent2="accent2" accent3="accent3" accent4="accent4" accent5="accent5" accent6="accent6" hlink="hlink" folHlink="folHlink"/>
  <p:sldLayoutIdLst>
    <p:sldLayoutId id="2147483662" r:id="rId1"/>
    <p:sldLayoutId id="2147483664" r:id="rId2"/>
    <p:sldLayoutId id="2147483665" r:id="rId3"/>
    <p:sldLayoutId id="2147483667" r:id="rId4"/>
    <p:sldLayoutId id="2147483668" r:id="rId5"/>
    <p:sldLayoutId id="2147483669" r:id="rId6"/>
    <p:sldLayoutId id="2147483670" r:id="rId7"/>
    <p:sldLayoutId id="2147483671" r:id="rId8"/>
    <p:sldLayoutId id="2147483672" r:id="rId9"/>
  </p:sldLayoutIdLst>
  <p:transition spd="med"/>
  <p:txStyles>
    <p:titleStyle>
      <a:lvl1pPr marL="0" marR="0" indent="0" algn="l" defTabSz="609584" rtl="0" eaLnBrk="1" latinLnBrk="0" hangingPunct="1">
        <a:lnSpc>
          <a:spcPct val="100000"/>
        </a:lnSpc>
        <a:spcBef>
          <a:spcPts val="0"/>
        </a:spcBef>
        <a:spcAft>
          <a:spcPts val="0"/>
        </a:spcAft>
        <a:buClrTx/>
        <a:buSzTx/>
        <a:buFontTx/>
        <a:buNone/>
        <a:tabLst/>
        <a:defRPr sz="3600" b="1" i="0" u="none" strike="noStrike" cap="all" spc="0" baseline="0">
          <a:ln>
            <a:noFill/>
          </a:ln>
          <a:solidFill>
            <a:srgbClr val="FFFFFF"/>
          </a:solidFill>
          <a:uFillTx/>
          <a:latin typeface="+mj-lt"/>
          <a:ea typeface="+mj-ea"/>
          <a:cs typeface="+mj-cs"/>
          <a:sym typeface="Arial"/>
        </a:defRPr>
      </a:lvl1pPr>
      <a:lvl2pPr marL="0" marR="0" indent="0" algn="l" defTabSz="609584" rtl="0" eaLnBrk="1" latinLnBrk="0" hangingPunct="1">
        <a:lnSpc>
          <a:spcPct val="100000"/>
        </a:lnSpc>
        <a:spcBef>
          <a:spcPts val="0"/>
        </a:spcBef>
        <a:spcAft>
          <a:spcPts val="0"/>
        </a:spcAft>
        <a:buClrTx/>
        <a:buSzTx/>
        <a:buFontTx/>
        <a:buNone/>
        <a:tabLst/>
        <a:defRPr sz="3600" b="1" i="0" u="none" strike="noStrike" cap="all" spc="0" baseline="0">
          <a:ln>
            <a:noFill/>
          </a:ln>
          <a:solidFill>
            <a:srgbClr val="FFFFFF"/>
          </a:solidFill>
          <a:uFillTx/>
          <a:latin typeface="+mj-lt"/>
          <a:ea typeface="+mj-ea"/>
          <a:cs typeface="+mj-cs"/>
          <a:sym typeface="Arial"/>
        </a:defRPr>
      </a:lvl2pPr>
      <a:lvl3pPr marL="0" marR="0" indent="0" algn="l" defTabSz="609584" rtl="0" eaLnBrk="1" latinLnBrk="0" hangingPunct="1">
        <a:lnSpc>
          <a:spcPct val="100000"/>
        </a:lnSpc>
        <a:spcBef>
          <a:spcPts val="0"/>
        </a:spcBef>
        <a:spcAft>
          <a:spcPts val="0"/>
        </a:spcAft>
        <a:buClrTx/>
        <a:buSzTx/>
        <a:buFontTx/>
        <a:buNone/>
        <a:tabLst/>
        <a:defRPr sz="3600" b="1" i="0" u="none" strike="noStrike" cap="all" spc="0" baseline="0">
          <a:ln>
            <a:noFill/>
          </a:ln>
          <a:solidFill>
            <a:srgbClr val="FFFFFF"/>
          </a:solidFill>
          <a:uFillTx/>
          <a:latin typeface="+mj-lt"/>
          <a:ea typeface="+mj-ea"/>
          <a:cs typeface="+mj-cs"/>
          <a:sym typeface="Arial"/>
        </a:defRPr>
      </a:lvl3pPr>
      <a:lvl4pPr marL="0" marR="0" indent="0" algn="l" defTabSz="609584" rtl="0" eaLnBrk="1" latinLnBrk="0" hangingPunct="1">
        <a:lnSpc>
          <a:spcPct val="100000"/>
        </a:lnSpc>
        <a:spcBef>
          <a:spcPts val="0"/>
        </a:spcBef>
        <a:spcAft>
          <a:spcPts val="0"/>
        </a:spcAft>
        <a:buClrTx/>
        <a:buSzTx/>
        <a:buFontTx/>
        <a:buNone/>
        <a:tabLst/>
        <a:defRPr sz="3600" b="1" i="0" u="none" strike="noStrike" cap="all" spc="0" baseline="0">
          <a:ln>
            <a:noFill/>
          </a:ln>
          <a:solidFill>
            <a:srgbClr val="FFFFFF"/>
          </a:solidFill>
          <a:uFillTx/>
          <a:latin typeface="+mj-lt"/>
          <a:ea typeface="+mj-ea"/>
          <a:cs typeface="+mj-cs"/>
          <a:sym typeface="Arial"/>
        </a:defRPr>
      </a:lvl4pPr>
      <a:lvl5pPr marL="0" marR="0" indent="0" algn="l" defTabSz="609584" rtl="0" eaLnBrk="1" latinLnBrk="0" hangingPunct="1">
        <a:lnSpc>
          <a:spcPct val="100000"/>
        </a:lnSpc>
        <a:spcBef>
          <a:spcPts val="0"/>
        </a:spcBef>
        <a:spcAft>
          <a:spcPts val="0"/>
        </a:spcAft>
        <a:buClrTx/>
        <a:buSzTx/>
        <a:buFontTx/>
        <a:buNone/>
        <a:tabLst/>
        <a:defRPr sz="3600" b="1" i="0" u="none" strike="noStrike" cap="all" spc="0" baseline="0">
          <a:ln>
            <a:noFill/>
          </a:ln>
          <a:solidFill>
            <a:srgbClr val="FFFFFF"/>
          </a:solidFill>
          <a:uFillTx/>
          <a:latin typeface="+mj-lt"/>
          <a:ea typeface="+mj-ea"/>
          <a:cs typeface="+mj-cs"/>
          <a:sym typeface="Arial"/>
        </a:defRPr>
      </a:lvl5pPr>
      <a:lvl6pPr marL="0" marR="0" indent="609584" algn="l" defTabSz="609584" rtl="0" eaLnBrk="1" latinLnBrk="0" hangingPunct="1">
        <a:lnSpc>
          <a:spcPct val="100000"/>
        </a:lnSpc>
        <a:spcBef>
          <a:spcPts val="0"/>
        </a:spcBef>
        <a:spcAft>
          <a:spcPts val="0"/>
        </a:spcAft>
        <a:buClrTx/>
        <a:buSzTx/>
        <a:buFontTx/>
        <a:buNone/>
        <a:tabLst/>
        <a:defRPr sz="3600" b="1" i="0" u="none" strike="noStrike" cap="all" spc="0" baseline="0">
          <a:ln>
            <a:noFill/>
          </a:ln>
          <a:solidFill>
            <a:srgbClr val="FFFFFF"/>
          </a:solidFill>
          <a:uFillTx/>
          <a:latin typeface="+mj-lt"/>
          <a:ea typeface="+mj-ea"/>
          <a:cs typeface="+mj-cs"/>
          <a:sym typeface="Arial"/>
        </a:defRPr>
      </a:lvl6pPr>
      <a:lvl7pPr marL="0" marR="0" indent="1219169" algn="l" defTabSz="609584" rtl="0" eaLnBrk="1" latinLnBrk="0" hangingPunct="1">
        <a:lnSpc>
          <a:spcPct val="100000"/>
        </a:lnSpc>
        <a:spcBef>
          <a:spcPts val="0"/>
        </a:spcBef>
        <a:spcAft>
          <a:spcPts val="0"/>
        </a:spcAft>
        <a:buClrTx/>
        <a:buSzTx/>
        <a:buFontTx/>
        <a:buNone/>
        <a:tabLst/>
        <a:defRPr sz="3600" b="1" i="0" u="none" strike="noStrike" cap="all" spc="0" baseline="0">
          <a:ln>
            <a:noFill/>
          </a:ln>
          <a:solidFill>
            <a:srgbClr val="FFFFFF"/>
          </a:solidFill>
          <a:uFillTx/>
          <a:latin typeface="+mj-lt"/>
          <a:ea typeface="+mj-ea"/>
          <a:cs typeface="+mj-cs"/>
          <a:sym typeface="Arial"/>
        </a:defRPr>
      </a:lvl7pPr>
      <a:lvl8pPr marL="0" marR="0" indent="1828754" algn="l" defTabSz="609584" rtl="0" eaLnBrk="1" latinLnBrk="0" hangingPunct="1">
        <a:lnSpc>
          <a:spcPct val="100000"/>
        </a:lnSpc>
        <a:spcBef>
          <a:spcPts val="0"/>
        </a:spcBef>
        <a:spcAft>
          <a:spcPts val="0"/>
        </a:spcAft>
        <a:buClrTx/>
        <a:buSzTx/>
        <a:buFontTx/>
        <a:buNone/>
        <a:tabLst/>
        <a:defRPr sz="3600" b="1" i="0" u="none" strike="noStrike" cap="all" spc="0" baseline="0">
          <a:ln>
            <a:noFill/>
          </a:ln>
          <a:solidFill>
            <a:srgbClr val="FFFFFF"/>
          </a:solidFill>
          <a:uFillTx/>
          <a:latin typeface="+mj-lt"/>
          <a:ea typeface="+mj-ea"/>
          <a:cs typeface="+mj-cs"/>
          <a:sym typeface="Arial"/>
        </a:defRPr>
      </a:lvl8pPr>
      <a:lvl9pPr marL="0" marR="0" indent="2438338" algn="l" defTabSz="609584" rtl="0" eaLnBrk="1" latinLnBrk="0" hangingPunct="1">
        <a:lnSpc>
          <a:spcPct val="100000"/>
        </a:lnSpc>
        <a:spcBef>
          <a:spcPts val="0"/>
        </a:spcBef>
        <a:spcAft>
          <a:spcPts val="0"/>
        </a:spcAft>
        <a:buClrTx/>
        <a:buSzTx/>
        <a:buFontTx/>
        <a:buNone/>
        <a:tabLst/>
        <a:defRPr sz="3600" b="1" i="0" u="none" strike="noStrike" cap="all" spc="0" baseline="0">
          <a:ln>
            <a:noFill/>
          </a:ln>
          <a:solidFill>
            <a:srgbClr val="FFFFFF"/>
          </a:solidFill>
          <a:uFillTx/>
          <a:latin typeface="+mj-lt"/>
          <a:ea typeface="+mj-ea"/>
          <a:cs typeface="+mj-cs"/>
          <a:sym typeface="Arial"/>
        </a:defRPr>
      </a:lvl9pPr>
    </p:titleStyle>
    <p:bodyStyle>
      <a:lvl1pPr marL="0" marR="0" indent="0"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1pPr>
      <a:lvl2pPr marL="0" marR="0" indent="609584"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2pPr>
      <a:lvl3pPr marL="0" marR="0" indent="1219169"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3pPr>
      <a:lvl4pPr marL="0" marR="0" indent="1828754"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4pPr>
      <a:lvl5pPr marL="0" marR="0" indent="2438338"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5pPr>
      <a:lvl6pPr marL="0" marR="0" indent="3047924"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6pPr>
      <a:lvl7pPr marL="0" marR="0" indent="3657508"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7pPr>
      <a:lvl8pPr marL="0" marR="0" indent="4267093"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8pPr>
      <a:lvl9pPr marL="0" marR="0" indent="4876677"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9pPr>
    </p:bodyStyle>
    <p:otherStyle>
      <a:lvl1pPr marL="0" marR="0" indent="0" algn="r" defTabSz="914400" rtl="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1pPr>
      <a:lvl2pPr marL="0" marR="0" indent="457200" algn="r" defTabSz="914400" rtl="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2pPr>
      <a:lvl3pPr marL="0" marR="0" indent="914400" algn="r" defTabSz="914400" rtl="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3pPr>
      <a:lvl4pPr marL="0" marR="0" indent="1371600" algn="r" defTabSz="914400" rtl="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4pPr>
      <a:lvl5pPr marL="0" marR="0" indent="1828800" algn="r" defTabSz="914400" rtl="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5pPr>
      <a:lvl6pPr marL="0" marR="0" indent="2286000" algn="r" defTabSz="914400" rtl="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6pPr>
      <a:lvl7pPr marL="0" marR="0" indent="2743200" algn="r" defTabSz="914400" rtl="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7pPr>
      <a:lvl8pPr marL="0" marR="0" indent="3200400" algn="r" defTabSz="914400" rtl="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8pPr>
      <a:lvl9pPr marL="0" marR="0" indent="3657600" algn="r" defTabSz="914400" rtl="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png"/><Relationship Id="rId3" Type="http://schemas.openxmlformats.org/officeDocument/2006/relationships/image" Target="../media/image22.jpeg"/><Relationship Id="rId7" Type="http://schemas.openxmlformats.org/officeDocument/2006/relationships/image" Target="../media/image25.jpg"/><Relationship Id="rId12"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28.png"/><Relationship Id="rId5" Type="http://schemas.openxmlformats.org/officeDocument/2006/relationships/image" Target="../media/image24.png"/><Relationship Id="rId15" Type="http://schemas.openxmlformats.org/officeDocument/2006/relationships/image" Target="../media/image32.jpg"/><Relationship Id="rId10" Type="http://schemas.openxmlformats.org/officeDocument/2006/relationships/image" Target="../media/image27.png"/><Relationship Id="rId4" Type="http://schemas.openxmlformats.org/officeDocument/2006/relationships/image" Target="../media/image23.jpg"/><Relationship Id="rId9" Type="http://schemas.openxmlformats.org/officeDocument/2006/relationships/image" Target="../media/image4.png"/><Relationship Id="rId1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32.jp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notesSlide" Target="../notesSlides/notesSlide3.xml"/><Relationship Id="rId7" Type="http://schemas.openxmlformats.org/officeDocument/2006/relationships/image" Target="../media/image6.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hyperlink" Target="http://richardt.name/pub/Video4VR/"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659A36-7C4A-47BD-AF2A-023EFD60C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0837" y="3178310"/>
            <a:ext cx="4779941" cy="3186627"/>
          </a:xfrm>
          <a:prstGeom prst="rect">
            <a:avLst/>
          </a:prstGeom>
        </p:spPr>
      </p:pic>
      <p:pic>
        <p:nvPicPr>
          <p:cNvPr id="7" name="pasted-image.pdf">
            <a:extLst>
              <a:ext uri="{FF2B5EF4-FFF2-40B4-BE49-F238E27FC236}">
                <a16:creationId xmlns:a16="http://schemas.microsoft.com/office/drawing/2014/main" id="{0E83408E-A0F7-4A2B-804A-8F47B9D5833D}"/>
              </a:ext>
            </a:extLst>
          </p:cNvPr>
          <p:cNvPicPr>
            <a:picLocks noChangeAspect="1"/>
          </p:cNvPicPr>
          <p:nvPr/>
        </p:nvPicPr>
        <p:blipFill>
          <a:blip r:embed="rId4">
            <a:extLst/>
          </a:blip>
          <a:stretch>
            <a:fillRect/>
          </a:stretch>
        </p:blipFill>
        <p:spPr>
          <a:xfrm>
            <a:off x="251647" y="142311"/>
            <a:ext cx="4653638" cy="1198153"/>
          </a:xfrm>
          <a:prstGeom prst="rect">
            <a:avLst/>
          </a:prstGeom>
          <a:ln w="12700">
            <a:miter lim="400000"/>
          </a:ln>
        </p:spPr>
      </p:pic>
      <p:sp>
        <p:nvSpPr>
          <p:cNvPr id="8" name="TextBox 7">
            <a:extLst>
              <a:ext uri="{FF2B5EF4-FFF2-40B4-BE49-F238E27FC236}">
                <a16:creationId xmlns:a16="http://schemas.microsoft.com/office/drawing/2014/main" id="{AF526D2E-34D8-4313-B76C-7CB74522390B}"/>
              </a:ext>
            </a:extLst>
          </p:cNvPr>
          <p:cNvSpPr txBox="1"/>
          <p:nvPr/>
        </p:nvSpPr>
        <p:spPr>
          <a:xfrm>
            <a:off x="1539377" y="1038082"/>
            <a:ext cx="2161309"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FFFFFF"/>
                </a:solidFill>
                <a:effectLst/>
                <a:uFillTx/>
                <a:latin typeface="+mj-lt"/>
                <a:ea typeface="+mj-ea"/>
                <a:cs typeface="+mj-cs"/>
                <a:sym typeface="Arial"/>
              </a:rPr>
              <a:t>COURSES</a:t>
            </a:r>
            <a:endParaRPr kumimoji="0" lang="en-US" sz="1800" b="1" i="0" u="none" strike="noStrike" cap="none" spc="0" normalizeH="0" baseline="0" dirty="0">
              <a:ln>
                <a:noFill/>
              </a:ln>
              <a:solidFill>
                <a:srgbClr val="FFFFFF"/>
              </a:solidFill>
              <a:effectLst/>
              <a:uFillTx/>
              <a:latin typeface="+mj-lt"/>
              <a:ea typeface="+mj-ea"/>
              <a:cs typeface="+mj-cs"/>
              <a:sym typeface="Arial"/>
            </a:endParaRPr>
          </a:p>
        </p:txBody>
      </p:sp>
      <p:sp>
        <p:nvSpPr>
          <p:cNvPr id="2" name="Rectangle 1">
            <a:extLst>
              <a:ext uri="{FF2B5EF4-FFF2-40B4-BE49-F238E27FC236}">
                <a16:creationId xmlns:a16="http://schemas.microsoft.com/office/drawing/2014/main" id="{74EE929E-DFDB-4D8C-BBB2-77A34D726E22}"/>
              </a:ext>
            </a:extLst>
          </p:cNvPr>
          <p:cNvSpPr/>
          <p:nvPr/>
        </p:nvSpPr>
        <p:spPr>
          <a:xfrm>
            <a:off x="1310715" y="2041572"/>
            <a:ext cx="6316153" cy="830997"/>
          </a:xfrm>
          <a:prstGeom prst="rect">
            <a:avLst/>
          </a:prstGeom>
        </p:spPr>
        <p:txBody>
          <a:bodyPr wrap="none">
            <a:spAutoFit/>
          </a:bodyPr>
          <a:lstStyle/>
          <a:p>
            <a:r>
              <a:rPr lang="en-US" sz="4800" dirty="0"/>
              <a:t>Summary and Outlook</a:t>
            </a:r>
          </a:p>
        </p:txBody>
      </p:sp>
      <p:sp>
        <p:nvSpPr>
          <p:cNvPr id="15" name="Text Placeholder 2">
            <a:extLst>
              <a:ext uri="{FF2B5EF4-FFF2-40B4-BE49-F238E27FC236}">
                <a16:creationId xmlns:a16="http://schemas.microsoft.com/office/drawing/2014/main" id="{C6459847-872B-4F96-AC53-D87253628B5E}"/>
              </a:ext>
            </a:extLst>
          </p:cNvPr>
          <p:cNvSpPr txBox="1">
            <a:spLocks/>
          </p:cNvSpPr>
          <p:nvPr/>
        </p:nvSpPr>
        <p:spPr>
          <a:xfrm>
            <a:off x="9065162" y="3382121"/>
            <a:ext cx="2872784" cy="681911"/>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lvl1pPr marL="457189" marR="0" indent="-457189"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1pPr>
            <a:lvl2pPr marL="1034535" marR="0" indent="-424950"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2pPr>
            <a:lvl3pPr marL="1710223" marR="0" indent="-49105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3pPr>
            <a:lvl4pPr marL="2249658" marR="0" indent="-42090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4pPr>
            <a:lvl5pPr marL="2929392" marR="0" indent="-49105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5pPr>
            <a:lvl6pPr marL="0" marR="0" indent="3047924"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6pPr>
            <a:lvl7pPr marL="0" marR="0" indent="3657508"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7pPr>
            <a:lvl8pPr marL="0" marR="0" indent="4267093"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8pPr>
            <a:lvl9pPr marL="0" marR="0" indent="4876677"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9pPr>
          </a:lstStyle>
          <a:p>
            <a:pPr marL="0" indent="0" algn="ctr">
              <a:buFont typeface="Arial"/>
              <a:buNone/>
            </a:pPr>
            <a:r>
              <a:rPr lang="en-US" sz="2800" dirty="0"/>
              <a:t>James Tompkin</a:t>
            </a:r>
          </a:p>
        </p:txBody>
      </p:sp>
      <p:pic>
        <p:nvPicPr>
          <p:cNvPr id="18" name="Picture 17" descr="A picture containing text, book&#10;&#10;Description generated with high confidence">
            <a:extLst>
              <a:ext uri="{FF2B5EF4-FFF2-40B4-BE49-F238E27FC236}">
                <a16:creationId xmlns:a16="http://schemas.microsoft.com/office/drawing/2014/main" id="{9E03A570-20BE-4D5D-A655-0D96962382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1819" y="4053967"/>
            <a:ext cx="1710687" cy="1959495"/>
          </a:xfrm>
          <a:prstGeom prst="rect">
            <a:avLst/>
          </a:prstGeom>
        </p:spPr>
      </p:pic>
      <p:cxnSp>
        <p:nvCxnSpPr>
          <p:cNvPr id="19" name="Straight Connector 18">
            <a:extLst>
              <a:ext uri="{FF2B5EF4-FFF2-40B4-BE49-F238E27FC236}">
                <a16:creationId xmlns:a16="http://schemas.microsoft.com/office/drawing/2014/main" id="{F48DBCAF-C05F-456A-9AFA-2A19A6D2BDFD}"/>
              </a:ext>
            </a:extLst>
          </p:cNvPr>
          <p:cNvCxnSpPr>
            <a:cxnSpLocks/>
          </p:cNvCxnSpPr>
          <p:nvPr/>
        </p:nvCxnSpPr>
        <p:spPr>
          <a:xfrm flipV="1">
            <a:off x="8646695" y="908653"/>
            <a:ext cx="0" cy="5111055"/>
          </a:xfrm>
          <a:prstGeom prst="line">
            <a:avLst/>
          </a:prstGeom>
          <a:ln/>
        </p:spPr>
        <p:style>
          <a:lnRef idx="1">
            <a:schemeClr val="accent4"/>
          </a:lnRef>
          <a:fillRef idx="0">
            <a:schemeClr val="accent4"/>
          </a:fillRef>
          <a:effectRef idx="0">
            <a:schemeClr val="accent4"/>
          </a:effectRef>
          <a:fontRef idx="minor">
            <a:schemeClr val="tx1"/>
          </a:fontRef>
        </p:style>
      </p:cxnSp>
      <p:pic>
        <p:nvPicPr>
          <p:cNvPr id="20" name="Picture 19" descr="A person wearing glasses and smiling at the camera&#10;&#10;Description generated with very high confidence">
            <a:extLst>
              <a:ext uri="{FF2B5EF4-FFF2-40B4-BE49-F238E27FC236}">
                <a16:creationId xmlns:a16="http://schemas.microsoft.com/office/drawing/2014/main" id="{0DF56F35-0899-4BE2-9F07-2691FD992B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20601" y="1273548"/>
            <a:ext cx="1761905" cy="1904762"/>
          </a:xfrm>
          <a:prstGeom prst="rect">
            <a:avLst/>
          </a:prstGeom>
        </p:spPr>
      </p:pic>
    </p:spTree>
    <p:extLst>
      <p:ext uri="{BB962C8B-B14F-4D97-AF65-F5344CB8AC3E}">
        <p14:creationId xmlns:p14="http://schemas.microsoft.com/office/powerpoint/2010/main" val="303486544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we there yet?</a:t>
            </a:r>
            <a:endParaRPr lang="en-GB" dirty="0"/>
          </a:p>
        </p:txBody>
      </p:sp>
      <p:sp>
        <p:nvSpPr>
          <p:cNvPr id="3" name="Text Placeholder 2"/>
          <p:cNvSpPr>
            <a:spLocks noGrp="1"/>
          </p:cNvSpPr>
          <p:nvPr>
            <p:ph type="body" idx="1"/>
          </p:nvPr>
        </p:nvSpPr>
        <p:spPr>
          <a:xfrm>
            <a:off x="609600" y="1600200"/>
            <a:ext cx="11334750" cy="5048250"/>
          </a:xfrm>
        </p:spPr>
        <p:txBody>
          <a:bodyPr>
            <a:normAutofit/>
          </a:bodyPr>
          <a:lstStyle/>
          <a:p>
            <a:r>
              <a:rPr lang="en-GB" dirty="0"/>
              <a:t>Does VR video look and feel real?</a:t>
            </a:r>
          </a:p>
          <a:p>
            <a:pPr lvl="1"/>
            <a:r>
              <a:rPr lang="en-GB" dirty="0"/>
              <a:t>‘Retina’ resolution = invisible pixels</a:t>
            </a:r>
          </a:p>
        </p:txBody>
      </p:sp>
    </p:spTree>
    <p:extLst>
      <p:ext uri="{BB962C8B-B14F-4D97-AF65-F5344CB8AC3E}">
        <p14:creationId xmlns:p14="http://schemas.microsoft.com/office/powerpoint/2010/main" val="110548000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we there yet?</a:t>
            </a:r>
            <a:endParaRPr lang="en-GB" dirty="0"/>
          </a:p>
        </p:txBody>
      </p:sp>
      <p:sp>
        <p:nvSpPr>
          <p:cNvPr id="3" name="Text Placeholder 2"/>
          <p:cNvSpPr>
            <a:spLocks noGrp="1"/>
          </p:cNvSpPr>
          <p:nvPr>
            <p:ph type="body" idx="1"/>
          </p:nvPr>
        </p:nvSpPr>
        <p:spPr>
          <a:xfrm>
            <a:off x="609600" y="1600200"/>
            <a:ext cx="11582400" cy="4525435"/>
          </a:xfrm>
        </p:spPr>
        <p:txBody>
          <a:bodyPr>
            <a:normAutofit/>
          </a:bodyPr>
          <a:lstStyle/>
          <a:p>
            <a:r>
              <a:rPr lang="en-GB" dirty="0"/>
              <a:t>Does VR video look and feel real?</a:t>
            </a:r>
          </a:p>
          <a:p>
            <a:pPr lvl="1"/>
            <a:r>
              <a:rPr lang="en-GB" dirty="0"/>
              <a:t>‘Retina’ resolution = invisible pixels	</a:t>
            </a:r>
          </a:p>
          <a:p>
            <a:pPr lvl="1"/>
            <a:r>
              <a:rPr lang="en-GB" dirty="0"/>
              <a:t>Binocular stereo with no perceptual mismatches</a:t>
            </a:r>
          </a:p>
        </p:txBody>
      </p:sp>
    </p:spTree>
    <p:extLst>
      <p:ext uri="{BB962C8B-B14F-4D97-AF65-F5344CB8AC3E}">
        <p14:creationId xmlns:p14="http://schemas.microsoft.com/office/powerpoint/2010/main" val="7441922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we there yet?</a:t>
            </a:r>
            <a:endParaRPr lang="en-GB" dirty="0"/>
          </a:p>
        </p:txBody>
      </p:sp>
      <p:sp>
        <p:nvSpPr>
          <p:cNvPr id="3" name="Text Placeholder 2"/>
          <p:cNvSpPr>
            <a:spLocks noGrp="1"/>
          </p:cNvSpPr>
          <p:nvPr>
            <p:ph type="body" idx="1"/>
          </p:nvPr>
        </p:nvSpPr>
        <p:spPr>
          <a:xfrm>
            <a:off x="609600" y="1600200"/>
            <a:ext cx="11334750" cy="4525435"/>
          </a:xfrm>
        </p:spPr>
        <p:txBody>
          <a:bodyPr>
            <a:normAutofit/>
          </a:bodyPr>
          <a:lstStyle/>
          <a:p>
            <a:r>
              <a:rPr lang="en-GB" dirty="0"/>
              <a:t>Does VR video look and feel real?</a:t>
            </a:r>
          </a:p>
          <a:p>
            <a:pPr lvl="1"/>
            <a:r>
              <a:rPr lang="en-GB" dirty="0"/>
              <a:t>‘Retina’ resolution = invisible pixels	</a:t>
            </a:r>
          </a:p>
          <a:p>
            <a:pPr lvl="1"/>
            <a:r>
              <a:rPr lang="en-GB" dirty="0"/>
              <a:t>Binocular stereo with no perceptual mismatches</a:t>
            </a:r>
          </a:p>
          <a:p>
            <a:pPr lvl="1"/>
            <a:r>
              <a:rPr lang="en-GB" dirty="0"/>
              <a:t>High dynamic range (HDR)</a:t>
            </a:r>
          </a:p>
        </p:txBody>
      </p:sp>
    </p:spTree>
    <p:extLst>
      <p:ext uri="{BB962C8B-B14F-4D97-AF65-F5344CB8AC3E}">
        <p14:creationId xmlns:p14="http://schemas.microsoft.com/office/powerpoint/2010/main" val="5606246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we there yet?</a:t>
            </a:r>
            <a:endParaRPr lang="en-GB" dirty="0"/>
          </a:p>
        </p:txBody>
      </p:sp>
      <p:sp>
        <p:nvSpPr>
          <p:cNvPr id="3" name="Text Placeholder 2"/>
          <p:cNvSpPr>
            <a:spLocks noGrp="1"/>
          </p:cNvSpPr>
          <p:nvPr>
            <p:ph type="body" idx="1"/>
          </p:nvPr>
        </p:nvSpPr>
        <p:spPr>
          <a:xfrm>
            <a:off x="609600" y="1600200"/>
            <a:ext cx="11334750" cy="4525435"/>
          </a:xfrm>
        </p:spPr>
        <p:txBody>
          <a:bodyPr>
            <a:normAutofit/>
          </a:bodyPr>
          <a:lstStyle/>
          <a:p>
            <a:r>
              <a:rPr lang="en-GB" dirty="0"/>
              <a:t>Does VR video look and feel real?</a:t>
            </a:r>
          </a:p>
          <a:p>
            <a:pPr lvl="1"/>
            <a:r>
              <a:rPr lang="en-GB" dirty="0"/>
              <a:t>‘Retina’ resolution = invisible pixels	</a:t>
            </a:r>
          </a:p>
          <a:p>
            <a:pPr lvl="1"/>
            <a:r>
              <a:rPr lang="en-GB" dirty="0"/>
              <a:t>Binocular stereo with no perceptual mismatches</a:t>
            </a:r>
          </a:p>
          <a:p>
            <a:pPr lvl="1"/>
            <a:r>
              <a:rPr lang="en-GB" dirty="0"/>
              <a:t>High dynamic range (HDR)</a:t>
            </a:r>
          </a:p>
          <a:p>
            <a:pPr lvl="1"/>
            <a:r>
              <a:rPr lang="en-GB" dirty="0"/>
              <a:t>High frame rate (90 Hz+)</a:t>
            </a:r>
          </a:p>
          <a:p>
            <a:endParaRPr lang="en-GB" dirty="0"/>
          </a:p>
        </p:txBody>
      </p:sp>
    </p:spTree>
    <p:extLst>
      <p:ext uri="{BB962C8B-B14F-4D97-AF65-F5344CB8AC3E}">
        <p14:creationId xmlns:p14="http://schemas.microsoft.com/office/powerpoint/2010/main" val="199926293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we there yet?</a:t>
            </a:r>
            <a:endParaRPr lang="en-GB" dirty="0"/>
          </a:p>
        </p:txBody>
      </p:sp>
      <p:sp>
        <p:nvSpPr>
          <p:cNvPr id="3" name="Text Placeholder 2"/>
          <p:cNvSpPr>
            <a:spLocks noGrp="1"/>
          </p:cNvSpPr>
          <p:nvPr>
            <p:ph type="body" idx="1"/>
          </p:nvPr>
        </p:nvSpPr>
        <p:spPr>
          <a:xfrm>
            <a:off x="609600" y="1600200"/>
            <a:ext cx="11334750" cy="4525435"/>
          </a:xfrm>
        </p:spPr>
        <p:txBody>
          <a:bodyPr>
            <a:normAutofit/>
          </a:bodyPr>
          <a:lstStyle/>
          <a:p>
            <a:r>
              <a:rPr lang="en-GB" dirty="0"/>
              <a:t>Does VR video look and feel real?</a:t>
            </a:r>
          </a:p>
          <a:p>
            <a:pPr lvl="1"/>
            <a:r>
              <a:rPr lang="en-GB" dirty="0"/>
              <a:t>‘Retina’ resolution = invisible pixels	</a:t>
            </a:r>
          </a:p>
          <a:p>
            <a:pPr lvl="1"/>
            <a:r>
              <a:rPr lang="en-GB" dirty="0"/>
              <a:t>Binocular stereo with no perceptual mismatches</a:t>
            </a:r>
          </a:p>
          <a:p>
            <a:pPr lvl="1"/>
            <a:r>
              <a:rPr lang="en-GB" dirty="0"/>
              <a:t>High dynamic range (HDR)</a:t>
            </a:r>
          </a:p>
          <a:p>
            <a:pPr lvl="1"/>
            <a:r>
              <a:rPr lang="en-GB" dirty="0"/>
              <a:t>High frame rate (90 Hz+)</a:t>
            </a:r>
          </a:p>
          <a:p>
            <a:pPr lvl="1"/>
            <a:r>
              <a:rPr lang="en-GB" dirty="0"/>
              <a:t>6 degrees-of-freedom (6DoF) capture + display</a:t>
            </a:r>
          </a:p>
          <a:p>
            <a:pPr lvl="1"/>
            <a:endParaRPr lang="en-GB" dirty="0"/>
          </a:p>
        </p:txBody>
      </p:sp>
    </p:spTree>
    <p:extLst>
      <p:ext uri="{BB962C8B-B14F-4D97-AF65-F5344CB8AC3E}">
        <p14:creationId xmlns:p14="http://schemas.microsoft.com/office/powerpoint/2010/main" val="314813995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we there yet?</a:t>
            </a:r>
            <a:endParaRPr lang="en-GB" dirty="0"/>
          </a:p>
        </p:txBody>
      </p:sp>
      <p:sp>
        <p:nvSpPr>
          <p:cNvPr id="3" name="Text Placeholder 2"/>
          <p:cNvSpPr>
            <a:spLocks noGrp="1"/>
          </p:cNvSpPr>
          <p:nvPr>
            <p:ph type="body" idx="1"/>
          </p:nvPr>
        </p:nvSpPr>
        <p:spPr>
          <a:xfrm>
            <a:off x="609600" y="1600200"/>
            <a:ext cx="11334750" cy="4525435"/>
          </a:xfrm>
        </p:spPr>
        <p:txBody>
          <a:bodyPr>
            <a:normAutofit/>
          </a:bodyPr>
          <a:lstStyle/>
          <a:p>
            <a:r>
              <a:rPr lang="en-GB" dirty="0"/>
              <a:t>Does VR video look and feel real?</a:t>
            </a:r>
          </a:p>
          <a:p>
            <a:pPr lvl="1"/>
            <a:r>
              <a:rPr lang="en-GB" dirty="0"/>
              <a:t>‘Retina’ resolution = invisible pixels	</a:t>
            </a:r>
          </a:p>
          <a:p>
            <a:pPr lvl="1"/>
            <a:r>
              <a:rPr lang="en-GB" dirty="0"/>
              <a:t>Binocular stereo with no perceptual mismatches</a:t>
            </a:r>
          </a:p>
          <a:p>
            <a:pPr lvl="1"/>
            <a:r>
              <a:rPr lang="en-GB" dirty="0"/>
              <a:t>High dynamic range (HDR)</a:t>
            </a:r>
          </a:p>
          <a:p>
            <a:pPr lvl="1"/>
            <a:r>
              <a:rPr lang="en-GB" dirty="0"/>
              <a:t>High frame rate (90 Hz+)</a:t>
            </a:r>
          </a:p>
          <a:p>
            <a:pPr lvl="1"/>
            <a:r>
              <a:rPr lang="en-GB" dirty="0"/>
              <a:t>6 degrees-of-freedom (6DoF) capture + display</a:t>
            </a:r>
          </a:p>
          <a:p>
            <a:pPr lvl="1"/>
            <a:r>
              <a:rPr lang="en-GB" dirty="0"/>
              <a:t>Accurate object appearance: flawless geometry, </a:t>
            </a:r>
            <a:br>
              <a:rPr lang="en-GB" dirty="0"/>
            </a:br>
            <a:r>
              <a:rPr lang="en-GB" dirty="0"/>
              <a:t>view-dependent reflectance effects, e.g., mirrors, transparency</a:t>
            </a:r>
          </a:p>
          <a:p>
            <a:endParaRPr lang="en-GB" dirty="0"/>
          </a:p>
        </p:txBody>
      </p:sp>
    </p:spTree>
    <p:extLst>
      <p:ext uri="{BB962C8B-B14F-4D97-AF65-F5344CB8AC3E}">
        <p14:creationId xmlns:p14="http://schemas.microsoft.com/office/powerpoint/2010/main" val="315504094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DD55-21E8-458B-965A-86AB817EA37F}"/>
              </a:ext>
            </a:extLst>
          </p:cNvPr>
          <p:cNvSpPr>
            <a:spLocks noGrp="1"/>
          </p:cNvSpPr>
          <p:nvPr>
            <p:ph type="title"/>
          </p:nvPr>
        </p:nvSpPr>
        <p:spPr/>
        <p:txBody>
          <a:bodyPr/>
          <a:lstStyle/>
          <a:p>
            <a:r>
              <a:rPr lang="en-US" dirty="0"/>
              <a:t>Are we there yet?</a:t>
            </a:r>
          </a:p>
        </p:txBody>
      </p:sp>
      <p:sp>
        <p:nvSpPr>
          <p:cNvPr id="3" name="Text Placeholder 2">
            <a:extLst>
              <a:ext uri="{FF2B5EF4-FFF2-40B4-BE49-F238E27FC236}">
                <a16:creationId xmlns:a16="http://schemas.microsoft.com/office/drawing/2014/main" id="{3BCBEBBF-A983-4501-8507-FE8E6A12AC8F}"/>
              </a:ext>
            </a:extLst>
          </p:cNvPr>
          <p:cNvSpPr>
            <a:spLocks noGrp="1"/>
          </p:cNvSpPr>
          <p:nvPr>
            <p:ph type="body" idx="1"/>
          </p:nvPr>
        </p:nvSpPr>
        <p:spPr/>
        <p:txBody>
          <a:bodyPr>
            <a:normAutofit lnSpcReduction="10000"/>
          </a:bodyPr>
          <a:lstStyle/>
          <a:p>
            <a:r>
              <a:rPr lang="en-US" dirty="0"/>
              <a:t>A </a:t>
            </a:r>
            <a:r>
              <a:rPr lang="en-US" i="1" dirty="0"/>
              <a:t>lot</a:t>
            </a:r>
            <a:r>
              <a:rPr lang="en-US" dirty="0"/>
              <a:t> of data to capture, store, process, distribute.</a:t>
            </a:r>
          </a:p>
          <a:p>
            <a:pPr lvl="1"/>
            <a:r>
              <a:rPr lang="en-US" dirty="0"/>
              <a:t>Limits effective resolution.</a:t>
            </a:r>
          </a:p>
          <a:p>
            <a:pPr lvl="1"/>
            <a:endParaRPr lang="en-US" dirty="0"/>
          </a:p>
          <a:p>
            <a:r>
              <a:rPr lang="en-US" dirty="0"/>
              <a:t>Editing!</a:t>
            </a:r>
          </a:p>
          <a:p>
            <a:pPr lvl="1"/>
            <a:r>
              <a:rPr lang="en-US" dirty="0"/>
              <a:t>Consistent representations (exploit correspondence).</a:t>
            </a:r>
          </a:p>
          <a:p>
            <a:pPr lvl="1"/>
            <a:r>
              <a:rPr lang="en-US" dirty="0"/>
              <a:t>Physically-meaningful representations (easier to edit).</a:t>
            </a:r>
          </a:p>
          <a:p>
            <a:pPr lvl="2"/>
            <a:r>
              <a:rPr lang="en-US" dirty="0"/>
              <a:t>Especially materials and reflectance.</a:t>
            </a:r>
          </a:p>
          <a:p>
            <a:endParaRPr lang="en-US" dirty="0"/>
          </a:p>
          <a:p>
            <a:r>
              <a:rPr lang="en-US" dirty="0"/>
              <a:t>Consumer cameras and tools.</a:t>
            </a:r>
          </a:p>
          <a:p>
            <a:pPr lvl="1"/>
            <a:endParaRPr lang="en-US" dirty="0"/>
          </a:p>
        </p:txBody>
      </p:sp>
    </p:spTree>
    <p:extLst>
      <p:ext uri="{BB962C8B-B14F-4D97-AF65-F5344CB8AC3E}">
        <p14:creationId xmlns:p14="http://schemas.microsoft.com/office/powerpoint/2010/main" val="15807253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01758-CFD5-42A5-B9FC-DE8230E029B4}"/>
              </a:ext>
            </a:extLst>
          </p:cNvPr>
          <p:cNvSpPr>
            <a:spLocks noGrp="1"/>
          </p:cNvSpPr>
          <p:nvPr>
            <p:ph type="title"/>
          </p:nvPr>
        </p:nvSpPr>
        <p:spPr/>
        <p:txBody>
          <a:bodyPr/>
          <a:lstStyle/>
          <a:p>
            <a:r>
              <a:rPr lang="en-US" dirty="0"/>
              <a:t>What about accommodation?</a:t>
            </a:r>
          </a:p>
        </p:txBody>
      </p:sp>
      <p:sp>
        <p:nvSpPr>
          <p:cNvPr id="3" name="Text Placeholder 2">
            <a:extLst>
              <a:ext uri="{FF2B5EF4-FFF2-40B4-BE49-F238E27FC236}">
                <a16:creationId xmlns:a16="http://schemas.microsoft.com/office/drawing/2014/main" id="{F2B09D54-56F6-4AE3-B2F4-0198D397454F}"/>
              </a:ext>
            </a:extLst>
          </p:cNvPr>
          <p:cNvSpPr>
            <a:spLocks noGrp="1"/>
          </p:cNvSpPr>
          <p:nvPr>
            <p:ph type="body" idx="1"/>
          </p:nvPr>
        </p:nvSpPr>
        <p:spPr>
          <a:xfrm>
            <a:off x="609600" y="2182285"/>
            <a:ext cx="10972800" cy="3943350"/>
          </a:xfrm>
        </p:spPr>
        <p:txBody>
          <a:bodyPr/>
          <a:lstStyle/>
          <a:p>
            <a:r>
              <a:rPr lang="en-US" dirty="0"/>
              <a:t>Focusable displays</a:t>
            </a:r>
          </a:p>
          <a:p>
            <a:endParaRPr lang="en-US" dirty="0"/>
          </a:p>
          <a:p>
            <a:r>
              <a:rPr lang="en-US" dirty="0"/>
              <a:t>Eye tracking + </a:t>
            </a:r>
            <a:br>
              <a:rPr lang="en-US" dirty="0"/>
            </a:br>
            <a:r>
              <a:rPr lang="en-US" dirty="0"/>
              <a:t>depth of field rendering</a:t>
            </a:r>
          </a:p>
          <a:p>
            <a:endParaRPr lang="en-US" dirty="0"/>
          </a:p>
          <a:p>
            <a:r>
              <a:rPr lang="en-US" dirty="0"/>
              <a:t>Many neat display systems </a:t>
            </a:r>
            <a:br>
              <a:rPr lang="en-US" dirty="0"/>
            </a:br>
            <a:r>
              <a:rPr lang="en-US" dirty="0"/>
              <a:t>on show at SIGGRAPH.</a:t>
            </a:r>
          </a:p>
        </p:txBody>
      </p:sp>
      <p:pic>
        <p:nvPicPr>
          <p:cNvPr id="5" name="Picture 4" descr="A close up of a logo&#10;&#10;Description generated with very high confidence">
            <a:extLst>
              <a:ext uri="{FF2B5EF4-FFF2-40B4-BE49-F238E27FC236}">
                <a16:creationId xmlns:a16="http://schemas.microsoft.com/office/drawing/2014/main" id="{9F0BE7E9-6027-4C75-8E93-9EF191080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182285"/>
            <a:ext cx="5257800" cy="3943350"/>
          </a:xfrm>
          <a:prstGeom prst="rect">
            <a:avLst/>
          </a:prstGeom>
        </p:spPr>
      </p:pic>
    </p:spTree>
    <p:extLst>
      <p:ext uri="{BB962C8B-B14F-4D97-AF65-F5344CB8AC3E}">
        <p14:creationId xmlns:p14="http://schemas.microsoft.com/office/powerpoint/2010/main" val="130351027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 Asking our team…</a:t>
            </a:r>
          </a:p>
        </p:txBody>
      </p:sp>
      <p:sp>
        <p:nvSpPr>
          <p:cNvPr id="3" name="Text Placeholder 2"/>
          <p:cNvSpPr>
            <a:spLocks noGrp="1"/>
          </p:cNvSpPr>
          <p:nvPr>
            <p:ph type="body" idx="1"/>
          </p:nvPr>
        </p:nvSpPr>
        <p:spPr>
          <a:xfrm>
            <a:off x="8031285" y="4403521"/>
            <a:ext cx="1630983" cy="370498"/>
          </a:xfrm>
        </p:spPr>
        <p:txBody>
          <a:bodyPr>
            <a:noAutofit/>
          </a:bodyPr>
          <a:lstStyle/>
          <a:p>
            <a:pPr marL="0" indent="0" algn="ctr">
              <a:buNone/>
            </a:pPr>
            <a:r>
              <a:rPr lang="en-US" sz="2000" dirty="0"/>
              <a:t>Christian</a:t>
            </a:r>
          </a:p>
          <a:p>
            <a:pPr marL="0" indent="0" algn="ctr">
              <a:buNone/>
            </a:pPr>
            <a:r>
              <a:rPr lang="en-US" sz="2000" dirty="0"/>
              <a:t>Richardt</a:t>
            </a:r>
          </a:p>
        </p:txBody>
      </p:sp>
      <p:pic>
        <p:nvPicPr>
          <p:cNvPr id="7" name="Picture 6" descr="A person wearing glasses and smiling at the camera&#10;&#10;Description generated with very high confidence"/>
          <p:cNvPicPr>
            <a:picLocks noChangeAspect="1"/>
          </p:cNvPicPr>
          <p:nvPr/>
        </p:nvPicPr>
        <p:blipFill rotWithShape="1">
          <a:blip r:embed="rId3" cstate="print">
            <a:extLst>
              <a:ext uri="{28A0092B-C50C-407E-A947-70E740481C1C}">
                <a14:useLocalDpi xmlns:a14="http://schemas.microsoft.com/office/drawing/2010/main" val="0"/>
              </a:ext>
            </a:extLst>
          </a:blip>
          <a:srcRect l="24172" t="9496" r="23806" b="18357"/>
          <a:stretch/>
        </p:blipFill>
        <p:spPr>
          <a:xfrm>
            <a:off x="2111401" y="2283293"/>
            <a:ext cx="1619932" cy="1642203"/>
          </a:xfrm>
          <a:prstGeom prst="rect">
            <a:avLst/>
          </a:prstGeom>
        </p:spPr>
      </p:pic>
      <p:sp>
        <p:nvSpPr>
          <p:cNvPr id="8" name="Text Placeholder 2"/>
          <p:cNvSpPr txBox="1">
            <a:spLocks/>
          </p:cNvSpPr>
          <p:nvPr/>
        </p:nvSpPr>
        <p:spPr>
          <a:xfrm>
            <a:off x="2100350" y="4403522"/>
            <a:ext cx="1630983" cy="370498"/>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lvl1pPr marL="457189" marR="0" indent="-457189"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1pPr>
            <a:lvl2pPr marL="1034535" marR="0" indent="-424950"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2pPr>
            <a:lvl3pPr marL="1710223" marR="0" indent="-49105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3pPr>
            <a:lvl4pPr marL="2249658" marR="0" indent="-42090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4pPr>
            <a:lvl5pPr marL="2929392" marR="0" indent="-49105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5pPr>
            <a:lvl6pPr marL="0" marR="0" indent="3047924"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6pPr>
            <a:lvl7pPr marL="0" marR="0" indent="3657508"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7pPr>
            <a:lvl8pPr marL="0" marR="0" indent="4267093"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8pPr>
            <a:lvl9pPr marL="0" marR="0" indent="4876677"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9pPr>
          </a:lstStyle>
          <a:p>
            <a:pPr marL="0" indent="0" algn="ctr">
              <a:buFont typeface="Arial"/>
              <a:buNone/>
            </a:pPr>
            <a:r>
              <a:rPr lang="en-US" sz="2000" dirty="0"/>
              <a:t>Oliver </a:t>
            </a:r>
          </a:p>
          <a:p>
            <a:pPr marL="0" indent="0" algn="ctr">
              <a:buFont typeface="Arial"/>
              <a:buNone/>
            </a:pPr>
            <a:r>
              <a:rPr lang="en-US" sz="2000" dirty="0"/>
              <a:t>Wang</a:t>
            </a:r>
          </a:p>
        </p:txBody>
      </p:sp>
      <p:sp>
        <p:nvSpPr>
          <p:cNvPr id="11" name="Text Placeholder 2"/>
          <p:cNvSpPr txBox="1">
            <a:spLocks/>
          </p:cNvSpPr>
          <p:nvPr/>
        </p:nvSpPr>
        <p:spPr>
          <a:xfrm>
            <a:off x="4073060" y="4403522"/>
            <a:ext cx="1630983" cy="370498"/>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lvl1pPr marL="457189" marR="0" indent="-457189"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1pPr>
            <a:lvl2pPr marL="1034535" marR="0" indent="-424950"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2pPr>
            <a:lvl3pPr marL="1710223" marR="0" indent="-49105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3pPr>
            <a:lvl4pPr marL="2249658" marR="0" indent="-42090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4pPr>
            <a:lvl5pPr marL="2929392" marR="0" indent="-49105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5pPr>
            <a:lvl6pPr marL="0" marR="0" indent="3047924"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6pPr>
            <a:lvl7pPr marL="0" marR="0" indent="3657508"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7pPr>
            <a:lvl8pPr marL="0" marR="0" indent="4267093"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8pPr>
            <a:lvl9pPr marL="0" marR="0" indent="4876677"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9pPr>
          </a:lstStyle>
          <a:p>
            <a:pPr marL="0" indent="0" algn="ctr">
              <a:buFont typeface="Arial"/>
              <a:buNone/>
            </a:pPr>
            <a:r>
              <a:rPr lang="en-US" sz="2000" dirty="0"/>
              <a:t>Jon </a:t>
            </a:r>
          </a:p>
          <a:p>
            <a:pPr marL="0" indent="0" algn="ctr">
              <a:buFont typeface="Arial"/>
              <a:buNone/>
            </a:pPr>
            <a:r>
              <a:rPr lang="en-US" sz="2000" dirty="0" err="1"/>
              <a:t>Starck</a:t>
            </a:r>
            <a:endParaRPr lang="en-US" sz="2000" dirty="0"/>
          </a:p>
        </p:txBody>
      </p:sp>
      <p:sp>
        <p:nvSpPr>
          <p:cNvPr id="12" name="Text Placeholder 2"/>
          <p:cNvSpPr txBox="1">
            <a:spLocks/>
          </p:cNvSpPr>
          <p:nvPr/>
        </p:nvSpPr>
        <p:spPr>
          <a:xfrm>
            <a:off x="425909" y="4403522"/>
            <a:ext cx="1630983" cy="370498"/>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lvl1pPr marL="457189" marR="0" indent="-457189"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1pPr>
            <a:lvl2pPr marL="1034535" marR="0" indent="-424950"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2pPr>
            <a:lvl3pPr marL="1710223" marR="0" indent="-49105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3pPr>
            <a:lvl4pPr marL="2249658" marR="0" indent="-42090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4pPr>
            <a:lvl5pPr marL="2929392" marR="0" indent="-49105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5pPr>
            <a:lvl6pPr marL="0" marR="0" indent="3047924"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6pPr>
            <a:lvl7pPr marL="0" marR="0" indent="3657508"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7pPr>
            <a:lvl8pPr marL="0" marR="0" indent="4267093"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8pPr>
            <a:lvl9pPr marL="0" marR="0" indent="4876677"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9pPr>
          </a:lstStyle>
          <a:p>
            <a:pPr marL="0" indent="0" algn="ctr">
              <a:buFont typeface="Arial"/>
              <a:buNone/>
            </a:pPr>
            <a:r>
              <a:rPr lang="en-US" sz="2000" dirty="0"/>
              <a:t>Aaron</a:t>
            </a:r>
          </a:p>
          <a:p>
            <a:pPr marL="0" indent="0" algn="ctr">
              <a:buFont typeface="Arial"/>
              <a:buNone/>
            </a:pPr>
            <a:r>
              <a:rPr lang="en-US" sz="2000" dirty="0" err="1"/>
              <a:t>Hertzmann</a:t>
            </a:r>
            <a:endParaRPr lang="en-US" sz="2000" dirty="0"/>
          </a:p>
        </p:txBody>
      </p:sp>
      <p:pic>
        <p:nvPicPr>
          <p:cNvPr id="14" name="Picture 13" descr="A person wearing glasses and smiling at the camera&#10;&#10;Description generated with very high confiden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472" y="2283293"/>
            <a:ext cx="1009955" cy="1642203"/>
          </a:xfrm>
          <a:prstGeom prst="rect">
            <a:avLst/>
          </a:prstGeom>
        </p:spPr>
      </p:pic>
      <p:pic>
        <p:nvPicPr>
          <p:cNvPr id="16" name="Picture 15" descr="A person wearing glasses posing for the camera&#10;&#10;Description generated with very high confidence"/>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021702" y="2283293"/>
            <a:ext cx="1642203" cy="1642203"/>
          </a:xfrm>
          <a:prstGeom prst="rect">
            <a:avLst/>
          </a:prstGeom>
        </p:spPr>
      </p:pic>
      <p:sp>
        <p:nvSpPr>
          <p:cNvPr id="17" name="Text Placeholder 2"/>
          <p:cNvSpPr txBox="1">
            <a:spLocks/>
          </p:cNvSpPr>
          <p:nvPr/>
        </p:nvSpPr>
        <p:spPr>
          <a:xfrm>
            <a:off x="5985746" y="4403520"/>
            <a:ext cx="1630983" cy="370498"/>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lvl1pPr marL="457189" marR="0" indent="-457189"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1pPr>
            <a:lvl2pPr marL="1034535" marR="0" indent="-424950"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2pPr>
            <a:lvl3pPr marL="1710223" marR="0" indent="-49105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3pPr>
            <a:lvl4pPr marL="2249658" marR="0" indent="-42090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4pPr>
            <a:lvl5pPr marL="2929392" marR="0" indent="-49105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5pPr>
            <a:lvl6pPr marL="0" marR="0" indent="3047924"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6pPr>
            <a:lvl7pPr marL="0" marR="0" indent="3657508"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7pPr>
            <a:lvl8pPr marL="0" marR="0" indent="4267093"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8pPr>
            <a:lvl9pPr marL="0" marR="0" indent="4876677"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9pPr>
          </a:lstStyle>
          <a:p>
            <a:pPr marL="0" indent="0" algn="ctr">
              <a:buFont typeface="Arial"/>
              <a:buNone/>
            </a:pPr>
            <a:r>
              <a:rPr lang="en-US" sz="2000" dirty="0"/>
              <a:t>Jordan</a:t>
            </a:r>
          </a:p>
          <a:p>
            <a:pPr marL="0" indent="0" algn="ctr">
              <a:buFont typeface="Arial"/>
              <a:buNone/>
            </a:pPr>
            <a:r>
              <a:rPr lang="en-US" sz="2000" dirty="0"/>
              <a:t>Halsey</a:t>
            </a:r>
          </a:p>
        </p:txBody>
      </p:sp>
      <p:pic>
        <p:nvPicPr>
          <p:cNvPr id="5" name="Picture 4" descr="A person wearing a suit and tie&#10;&#10;Description generated with very high confidence"/>
          <p:cNvPicPr>
            <a:picLocks noChangeAspect="1"/>
          </p:cNvPicPr>
          <p:nvPr/>
        </p:nvPicPr>
        <p:blipFill rotWithShape="1">
          <a:blip r:embed="rId7">
            <a:extLst>
              <a:ext uri="{28A0092B-C50C-407E-A947-70E740481C1C}">
                <a14:useLocalDpi xmlns:a14="http://schemas.microsoft.com/office/drawing/2010/main" val="0"/>
              </a:ext>
            </a:extLst>
          </a:blip>
          <a:srcRect l="7031" t="7501" b="17558"/>
          <a:stretch/>
        </p:blipFill>
        <p:spPr>
          <a:xfrm>
            <a:off x="8108486" y="2283293"/>
            <a:ext cx="1587113" cy="1705788"/>
          </a:xfrm>
          <a:prstGeom prst="rect">
            <a:avLst/>
          </a:prstGeom>
        </p:spPr>
      </p:pic>
      <p:pic>
        <p:nvPicPr>
          <p:cNvPr id="19" name="Picture 18" descr="A person wearing glasses&#10;&#10;Description generated with high confidence"/>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flipH="1">
            <a:off x="10001360" y="1714409"/>
            <a:ext cx="1717377" cy="2274672"/>
          </a:xfrm>
          <a:prstGeom prst="rect">
            <a:avLst/>
          </a:prstGeom>
        </p:spPr>
      </p:pic>
      <p:sp>
        <p:nvSpPr>
          <p:cNvPr id="20" name="Text Placeholder 2"/>
          <p:cNvSpPr txBox="1">
            <a:spLocks/>
          </p:cNvSpPr>
          <p:nvPr/>
        </p:nvSpPr>
        <p:spPr>
          <a:xfrm>
            <a:off x="10044557" y="4403520"/>
            <a:ext cx="1630983" cy="370498"/>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lvl1pPr marL="457189" marR="0" indent="-457189"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1pPr>
            <a:lvl2pPr marL="1034535" marR="0" indent="-424950"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2pPr>
            <a:lvl3pPr marL="1710223" marR="0" indent="-49105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3pPr>
            <a:lvl4pPr marL="2249658" marR="0" indent="-42090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4pPr>
            <a:lvl5pPr marL="2929392" marR="0" indent="-49105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5pPr>
            <a:lvl6pPr marL="0" marR="0" indent="3047924"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6pPr>
            <a:lvl7pPr marL="0" marR="0" indent="3657508"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7pPr>
            <a:lvl8pPr marL="0" marR="0" indent="4267093"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8pPr>
            <a:lvl9pPr marL="0" marR="0" indent="4876677"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9pPr>
          </a:lstStyle>
          <a:p>
            <a:pPr marL="0" indent="0" algn="ctr">
              <a:buFont typeface="Arial"/>
              <a:buNone/>
            </a:pPr>
            <a:r>
              <a:rPr lang="en-US" sz="2000" dirty="0"/>
              <a:t>James</a:t>
            </a:r>
          </a:p>
          <a:p>
            <a:pPr marL="0" indent="0" algn="ctr">
              <a:buFont typeface="Arial"/>
              <a:buNone/>
            </a:pPr>
            <a:r>
              <a:rPr lang="en-US" sz="2000" dirty="0"/>
              <a:t>Tompkin</a:t>
            </a:r>
          </a:p>
        </p:txBody>
      </p:sp>
      <p:pic>
        <p:nvPicPr>
          <p:cNvPr id="40" name="Picture 39" descr="A picture containing text, book&#10;&#10;Description generated with high confidence"/>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71850" y="5300984"/>
            <a:ext cx="1176395" cy="1347494"/>
          </a:xfrm>
          <a:prstGeom prst="rect">
            <a:avLst/>
          </a:prstGeom>
        </p:spPr>
      </p:pic>
      <p:pic>
        <p:nvPicPr>
          <p:cNvPr id="42" name="Picture 41" descr="A close up of a sign&#10;&#10;Description generated with very high confidenc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45690" y="5438830"/>
            <a:ext cx="1108089" cy="1109635"/>
          </a:xfrm>
          <a:prstGeom prst="rect">
            <a:avLst/>
          </a:prstGeom>
        </p:spPr>
      </p:pic>
      <p:pic>
        <p:nvPicPr>
          <p:cNvPr id="44" name="Picture 43" descr="A picture containing thing&#10;&#10;Description generated with high confidence"/>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44180" y="5538624"/>
            <a:ext cx="1800359" cy="394879"/>
          </a:xfrm>
          <a:prstGeom prst="rect">
            <a:avLst/>
          </a:prstGeom>
        </p:spPr>
      </p:pic>
      <p:pic>
        <p:nvPicPr>
          <p:cNvPr id="46" name="Picture 45" descr="A picture containing clipart&#10;&#10;Description generated with very high confidence"/>
          <p:cNvPicPr>
            <a:picLocks noChangeAspect="1"/>
          </p:cNvPicPr>
          <p:nvPr/>
        </p:nvPicPr>
        <p:blipFill rotWithShape="1">
          <a:blip r:embed="rId12">
            <a:extLst>
              <a:ext uri="{28A0092B-C50C-407E-A947-70E740481C1C}">
                <a14:useLocalDpi xmlns:a14="http://schemas.microsoft.com/office/drawing/2010/main" val="0"/>
              </a:ext>
            </a:extLst>
          </a:blip>
          <a:srcRect l="9482" t="28255" r="8541" b="22642"/>
          <a:stretch/>
        </p:blipFill>
        <p:spPr>
          <a:xfrm>
            <a:off x="6280654" y="6029996"/>
            <a:ext cx="1115390" cy="668111"/>
          </a:xfrm>
          <a:prstGeom prst="rect">
            <a:avLst/>
          </a:prstGeom>
        </p:spPr>
      </p:pic>
      <p:pic>
        <p:nvPicPr>
          <p:cNvPr id="48" name="Picture 47"/>
          <p:cNvPicPr>
            <a:picLocks noChangeAspect="1"/>
          </p:cNvPicPr>
          <p:nvPr/>
        </p:nvPicPr>
        <p:blipFill rotWithShape="1">
          <a:blip r:embed="rId13"/>
          <a:srcRect t="30084" b="28106"/>
          <a:stretch/>
        </p:blipFill>
        <p:spPr>
          <a:xfrm>
            <a:off x="4024500" y="5507433"/>
            <a:ext cx="1811844" cy="426070"/>
          </a:xfrm>
          <a:prstGeom prst="rect">
            <a:avLst/>
          </a:prstGeom>
        </p:spPr>
      </p:pic>
      <p:pic>
        <p:nvPicPr>
          <p:cNvPr id="50" name="Picture 4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69698" y="5403234"/>
            <a:ext cx="1997773" cy="670785"/>
          </a:xfrm>
          <a:prstGeom prst="rect">
            <a:avLst/>
          </a:prstGeom>
        </p:spPr>
      </p:pic>
      <p:pic>
        <p:nvPicPr>
          <p:cNvPr id="21" name="Picture 20" descr="A person smiling for the camera&#10;&#10;Description generated with very high confidence">
            <a:extLst>
              <a:ext uri="{FF2B5EF4-FFF2-40B4-BE49-F238E27FC236}">
                <a16:creationId xmlns:a16="http://schemas.microsoft.com/office/drawing/2014/main" id="{B56BB590-B816-4725-BDE8-6F9CE40E149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08796" y="2278758"/>
            <a:ext cx="1714872" cy="1710323"/>
          </a:xfrm>
          <a:prstGeom prst="rect">
            <a:avLst/>
          </a:prstGeom>
        </p:spPr>
      </p:pic>
    </p:spTree>
    <p:extLst>
      <p:ext uri="{BB962C8B-B14F-4D97-AF65-F5344CB8AC3E}">
        <p14:creationId xmlns:p14="http://schemas.microsoft.com/office/powerpoint/2010/main" val="278750696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36CEAA-AE2D-4489-9A63-867333057D20}"/>
              </a:ext>
            </a:extLst>
          </p:cNvPr>
          <p:cNvSpPr>
            <a:spLocks noGrp="1"/>
          </p:cNvSpPr>
          <p:nvPr>
            <p:ph type="body" idx="4294967295"/>
          </p:nvPr>
        </p:nvSpPr>
        <p:spPr>
          <a:xfrm>
            <a:off x="694266" y="2650067"/>
            <a:ext cx="10972800" cy="2074333"/>
          </a:xfrm>
        </p:spPr>
        <p:txBody>
          <a:bodyPr>
            <a:normAutofit/>
          </a:bodyPr>
          <a:lstStyle/>
          <a:p>
            <a:pPr marL="0" indent="0" algn="ctr">
              <a:buNone/>
            </a:pPr>
            <a:r>
              <a:rPr lang="en-US" sz="3600" i="1" dirty="0"/>
              <a:t>What single thing would </a:t>
            </a:r>
            <a:br>
              <a:rPr lang="en-US" sz="3600" i="1" dirty="0"/>
            </a:br>
            <a:r>
              <a:rPr lang="en-US" sz="3600" i="1" dirty="0"/>
              <a:t>most improve video for VR?</a:t>
            </a:r>
          </a:p>
        </p:txBody>
      </p:sp>
    </p:spTree>
    <p:extLst>
      <p:ext uri="{BB962C8B-B14F-4D97-AF65-F5344CB8AC3E}">
        <p14:creationId xmlns:p14="http://schemas.microsoft.com/office/powerpoint/2010/main" val="142042974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659A36-7C4A-47BD-AF2A-023EFD60C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0837" y="3178310"/>
            <a:ext cx="4779941" cy="3186627"/>
          </a:xfrm>
          <a:prstGeom prst="rect">
            <a:avLst/>
          </a:prstGeom>
        </p:spPr>
      </p:pic>
      <p:pic>
        <p:nvPicPr>
          <p:cNvPr id="7" name="pasted-image.pdf">
            <a:extLst>
              <a:ext uri="{FF2B5EF4-FFF2-40B4-BE49-F238E27FC236}">
                <a16:creationId xmlns:a16="http://schemas.microsoft.com/office/drawing/2014/main" id="{0E83408E-A0F7-4A2B-804A-8F47B9D5833D}"/>
              </a:ext>
            </a:extLst>
          </p:cNvPr>
          <p:cNvPicPr>
            <a:picLocks noChangeAspect="1"/>
          </p:cNvPicPr>
          <p:nvPr/>
        </p:nvPicPr>
        <p:blipFill>
          <a:blip r:embed="rId4">
            <a:extLst/>
          </a:blip>
          <a:stretch>
            <a:fillRect/>
          </a:stretch>
        </p:blipFill>
        <p:spPr>
          <a:xfrm>
            <a:off x="251647" y="142311"/>
            <a:ext cx="4653638" cy="1198153"/>
          </a:xfrm>
          <a:prstGeom prst="rect">
            <a:avLst/>
          </a:prstGeom>
          <a:ln w="12700">
            <a:miter lim="400000"/>
          </a:ln>
        </p:spPr>
      </p:pic>
      <p:sp>
        <p:nvSpPr>
          <p:cNvPr id="8" name="TextBox 7">
            <a:extLst>
              <a:ext uri="{FF2B5EF4-FFF2-40B4-BE49-F238E27FC236}">
                <a16:creationId xmlns:a16="http://schemas.microsoft.com/office/drawing/2014/main" id="{AF526D2E-34D8-4313-B76C-7CB74522390B}"/>
              </a:ext>
            </a:extLst>
          </p:cNvPr>
          <p:cNvSpPr txBox="1"/>
          <p:nvPr/>
        </p:nvSpPr>
        <p:spPr>
          <a:xfrm>
            <a:off x="1539377" y="1038082"/>
            <a:ext cx="2161309"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FFFFFF"/>
                </a:solidFill>
                <a:effectLst/>
                <a:uFillTx/>
                <a:latin typeface="+mj-lt"/>
                <a:ea typeface="+mj-ea"/>
                <a:cs typeface="+mj-cs"/>
                <a:sym typeface="Arial"/>
              </a:rPr>
              <a:t>COURSES</a:t>
            </a:r>
            <a:endParaRPr kumimoji="0" lang="en-US" sz="1800" b="1" i="0" u="none" strike="noStrike" cap="none" spc="0" normalizeH="0" baseline="0" dirty="0">
              <a:ln>
                <a:noFill/>
              </a:ln>
              <a:solidFill>
                <a:srgbClr val="FFFFFF"/>
              </a:solidFill>
              <a:effectLst/>
              <a:uFillTx/>
              <a:latin typeface="+mj-lt"/>
              <a:ea typeface="+mj-ea"/>
              <a:cs typeface="+mj-cs"/>
              <a:sym typeface="Arial"/>
            </a:endParaRPr>
          </a:p>
        </p:txBody>
      </p:sp>
      <p:sp>
        <p:nvSpPr>
          <p:cNvPr id="2" name="Rectangle 1">
            <a:extLst>
              <a:ext uri="{FF2B5EF4-FFF2-40B4-BE49-F238E27FC236}">
                <a16:creationId xmlns:a16="http://schemas.microsoft.com/office/drawing/2014/main" id="{74EE929E-DFDB-4D8C-BBB2-77A34D726E22}"/>
              </a:ext>
            </a:extLst>
          </p:cNvPr>
          <p:cNvSpPr/>
          <p:nvPr/>
        </p:nvSpPr>
        <p:spPr>
          <a:xfrm>
            <a:off x="1310715" y="2041572"/>
            <a:ext cx="6316153" cy="830997"/>
          </a:xfrm>
          <a:prstGeom prst="rect">
            <a:avLst/>
          </a:prstGeom>
        </p:spPr>
        <p:txBody>
          <a:bodyPr wrap="none">
            <a:spAutoFit/>
          </a:bodyPr>
          <a:lstStyle/>
          <a:p>
            <a:r>
              <a:rPr lang="en-US" sz="4800" dirty="0"/>
              <a:t>Summary and Outlook</a:t>
            </a:r>
          </a:p>
        </p:txBody>
      </p:sp>
      <p:sp>
        <p:nvSpPr>
          <p:cNvPr id="15" name="Text Placeholder 2">
            <a:extLst>
              <a:ext uri="{FF2B5EF4-FFF2-40B4-BE49-F238E27FC236}">
                <a16:creationId xmlns:a16="http://schemas.microsoft.com/office/drawing/2014/main" id="{C6459847-872B-4F96-AC53-D87253628B5E}"/>
              </a:ext>
            </a:extLst>
          </p:cNvPr>
          <p:cNvSpPr txBox="1">
            <a:spLocks/>
          </p:cNvSpPr>
          <p:nvPr/>
        </p:nvSpPr>
        <p:spPr>
          <a:xfrm>
            <a:off x="9065162" y="3382121"/>
            <a:ext cx="2872784" cy="681911"/>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lvl1pPr marL="457189" marR="0" indent="-457189"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1pPr>
            <a:lvl2pPr marL="1034535" marR="0" indent="-424950"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2pPr>
            <a:lvl3pPr marL="1710223" marR="0" indent="-49105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3pPr>
            <a:lvl4pPr marL="2249658" marR="0" indent="-42090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4pPr>
            <a:lvl5pPr marL="2929392" marR="0" indent="-49105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5pPr>
            <a:lvl6pPr marL="0" marR="0" indent="3047924"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6pPr>
            <a:lvl7pPr marL="0" marR="0" indent="3657508"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7pPr>
            <a:lvl8pPr marL="0" marR="0" indent="4267093"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8pPr>
            <a:lvl9pPr marL="0" marR="0" indent="4876677"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9pPr>
          </a:lstStyle>
          <a:p>
            <a:pPr marL="0" indent="0" algn="ctr">
              <a:buFont typeface="Arial"/>
              <a:buNone/>
            </a:pPr>
            <a:r>
              <a:rPr lang="en-US" sz="2800" dirty="0"/>
              <a:t>James Tompkin</a:t>
            </a:r>
          </a:p>
        </p:txBody>
      </p:sp>
      <p:pic>
        <p:nvPicPr>
          <p:cNvPr id="18" name="Picture 17" descr="A picture containing text, book&#10;&#10;Description generated with high confidence">
            <a:extLst>
              <a:ext uri="{FF2B5EF4-FFF2-40B4-BE49-F238E27FC236}">
                <a16:creationId xmlns:a16="http://schemas.microsoft.com/office/drawing/2014/main" id="{9E03A570-20BE-4D5D-A655-0D96962382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1819" y="4053967"/>
            <a:ext cx="1710687" cy="1959495"/>
          </a:xfrm>
          <a:prstGeom prst="rect">
            <a:avLst/>
          </a:prstGeom>
        </p:spPr>
      </p:pic>
      <p:cxnSp>
        <p:nvCxnSpPr>
          <p:cNvPr id="19" name="Straight Connector 18">
            <a:extLst>
              <a:ext uri="{FF2B5EF4-FFF2-40B4-BE49-F238E27FC236}">
                <a16:creationId xmlns:a16="http://schemas.microsoft.com/office/drawing/2014/main" id="{F48DBCAF-C05F-456A-9AFA-2A19A6D2BDFD}"/>
              </a:ext>
            </a:extLst>
          </p:cNvPr>
          <p:cNvCxnSpPr>
            <a:cxnSpLocks/>
          </p:cNvCxnSpPr>
          <p:nvPr/>
        </p:nvCxnSpPr>
        <p:spPr>
          <a:xfrm flipV="1">
            <a:off x="8646695" y="908653"/>
            <a:ext cx="0" cy="5111055"/>
          </a:xfrm>
          <a:prstGeom prst="line">
            <a:avLst/>
          </a:prstGeom>
          <a:ln/>
        </p:spPr>
        <p:style>
          <a:lnRef idx="1">
            <a:schemeClr val="accent4"/>
          </a:lnRef>
          <a:fillRef idx="0">
            <a:schemeClr val="accent4"/>
          </a:fillRef>
          <a:effectRef idx="0">
            <a:schemeClr val="accent4"/>
          </a:effectRef>
          <a:fontRef idx="minor">
            <a:schemeClr val="tx1"/>
          </a:fontRef>
        </p:style>
      </p:cxnSp>
      <p:pic>
        <p:nvPicPr>
          <p:cNvPr id="20" name="Picture 19" descr="A person wearing glasses and smiling at the camera&#10;&#10;Description generated with very high confidence">
            <a:extLst>
              <a:ext uri="{FF2B5EF4-FFF2-40B4-BE49-F238E27FC236}">
                <a16:creationId xmlns:a16="http://schemas.microsoft.com/office/drawing/2014/main" id="{0DF56F35-0899-4BE2-9F07-2691FD992B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20601" y="1273548"/>
            <a:ext cx="1761905" cy="1904762"/>
          </a:xfrm>
          <a:prstGeom prst="rect">
            <a:avLst/>
          </a:prstGeom>
        </p:spPr>
      </p:pic>
    </p:spTree>
    <p:extLst>
      <p:ext uri="{BB962C8B-B14F-4D97-AF65-F5344CB8AC3E}">
        <p14:creationId xmlns:p14="http://schemas.microsoft.com/office/powerpoint/2010/main" val="80792992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265FD2-EC1D-41AF-8092-F6827D83C776}"/>
              </a:ext>
            </a:extLst>
          </p:cNvPr>
          <p:cNvSpPr/>
          <p:nvPr/>
        </p:nvSpPr>
        <p:spPr>
          <a:xfrm>
            <a:off x="4536094" y="3048542"/>
            <a:ext cx="4862228" cy="1077218"/>
          </a:xfrm>
          <a:prstGeom prst="rect">
            <a:avLst/>
          </a:prstGeom>
        </p:spPr>
        <p:txBody>
          <a:bodyPr wrap="none">
            <a:spAutoFit/>
          </a:bodyPr>
          <a:lstStyle/>
          <a:p>
            <a:r>
              <a:rPr lang="en-US" sz="3200" dirty="0">
                <a:latin typeface="arial" panose="020B0604020202020204" pitchFamily="34" charset="0"/>
              </a:rPr>
              <a:t>“High quality capture and </a:t>
            </a:r>
            <a:br>
              <a:rPr lang="en-US" sz="3200" dirty="0">
                <a:latin typeface="arial" panose="020B0604020202020204" pitchFamily="34" charset="0"/>
              </a:rPr>
            </a:br>
            <a:r>
              <a:rPr lang="en-US" sz="3200" dirty="0">
                <a:latin typeface="arial" panose="020B0604020202020204" pitchFamily="34" charset="0"/>
              </a:rPr>
              <a:t>authoring for 6DoF.”</a:t>
            </a:r>
            <a:endParaRPr lang="en-US" sz="3200" dirty="0"/>
          </a:p>
        </p:txBody>
      </p:sp>
      <p:sp>
        <p:nvSpPr>
          <p:cNvPr id="3" name="Text Placeholder 2">
            <a:extLst>
              <a:ext uri="{FF2B5EF4-FFF2-40B4-BE49-F238E27FC236}">
                <a16:creationId xmlns:a16="http://schemas.microsoft.com/office/drawing/2014/main" id="{706964D3-D7B8-476D-8F2B-6D9A04F235FD}"/>
              </a:ext>
            </a:extLst>
          </p:cNvPr>
          <p:cNvSpPr txBox="1">
            <a:spLocks/>
          </p:cNvSpPr>
          <p:nvPr/>
        </p:nvSpPr>
        <p:spPr>
          <a:xfrm>
            <a:off x="1886356" y="3216653"/>
            <a:ext cx="1630983" cy="370498"/>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lvl1pPr marL="457189" marR="0" indent="-457189"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1pPr>
            <a:lvl2pPr marL="1034535" marR="0" indent="-424950"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2pPr>
            <a:lvl3pPr marL="1710223" marR="0" indent="-49105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3pPr>
            <a:lvl4pPr marL="2249658" marR="0" indent="-42090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4pPr>
            <a:lvl5pPr marL="2929392" marR="0" indent="-49105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5pPr>
            <a:lvl6pPr marL="0" marR="0" indent="3047924"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6pPr>
            <a:lvl7pPr marL="0" marR="0" indent="3657508"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7pPr>
            <a:lvl8pPr marL="0" marR="0" indent="4267093"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8pPr>
            <a:lvl9pPr marL="0" marR="0" indent="4876677"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9pPr>
          </a:lstStyle>
          <a:p>
            <a:pPr marL="0" indent="0" algn="ctr">
              <a:buFont typeface="Arial"/>
              <a:buNone/>
            </a:pPr>
            <a:r>
              <a:rPr lang="en-US" sz="2000" dirty="0"/>
              <a:t>Aaron</a:t>
            </a:r>
          </a:p>
          <a:p>
            <a:pPr marL="0" indent="0" algn="ctr">
              <a:buFont typeface="Arial"/>
              <a:buNone/>
            </a:pPr>
            <a:r>
              <a:rPr lang="en-US" sz="2000" dirty="0" err="1"/>
              <a:t>Hertzmann</a:t>
            </a:r>
            <a:endParaRPr lang="en-US" sz="2000" dirty="0"/>
          </a:p>
        </p:txBody>
      </p:sp>
      <p:pic>
        <p:nvPicPr>
          <p:cNvPr id="4" name="Picture 3" descr="A person wearing glasses and smiling at the camera&#10;&#10;Description generated with very high confidence">
            <a:extLst>
              <a:ext uri="{FF2B5EF4-FFF2-40B4-BE49-F238E27FC236}">
                <a16:creationId xmlns:a16="http://schemas.microsoft.com/office/drawing/2014/main" id="{E6815E36-3317-4C24-80A4-4DECEE633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7804" y="1297330"/>
            <a:ext cx="1009955" cy="1642203"/>
          </a:xfrm>
          <a:prstGeom prst="rect">
            <a:avLst/>
          </a:prstGeom>
        </p:spPr>
      </p:pic>
      <p:pic>
        <p:nvPicPr>
          <p:cNvPr id="5" name="Picture 4" descr="A close up of a sign&#10;&#10;Description generated with very high confidence">
            <a:extLst>
              <a:ext uri="{FF2B5EF4-FFF2-40B4-BE49-F238E27FC236}">
                <a16:creationId xmlns:a16="http://schemas.microsoft.com/office/drawing/2014/main" id="{09D3DD46-15EA-4A72-B7C2-E454F2862E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7804" y="4419000"/>
            <a:ext cx="1108089" cy="1109635"/>
          </a:xfrm>
          <a:prstGeom prst="rect">
            <a:avLst/>
          </a:prstGeom>
        </p:spPr>
      </p:pic>
    </p:spTree>
    <p:extLst>
      <p:ext uri="{BB962C8B-B14F-4D97-AF65-F5344CB8AC3E}">
        <p14:creationId xmlns:p14="http://schemas.microsoft.com/office/powerpoint/2010/main" val="297643235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55926D-967A-4038-B3D0-2EC825F6D292}"/>
              </a:ext>
            </a:extLst>
          </p:cNvPr>
          <p:cNvSpPr/>
          <p:nvPr/>
        </p:nvSpPr>
        <p:spPr>
          <a:xfrm>
            <a:off x="4351866" y="1783368"/>
            <a:ext cx="7128934" cy="3046988"/>
          </a:xfrm>
          <a:prstGeom prst="rect">
            <a:avLst/>
          </a:prstGeom>
        </p:spPr>
        <p:txBody>
          <a:bodyPr wrap="square">
            <a:spAutoFit/>
          </a:bodyPr>
          <a:lstStyle/>
          <a:p>
            <a:r>
              <a:rPr lang="en-US" sz="3200" dirty="0">
                <a:solidFill>
                  <a:schemeClr val="tx1"/>
                </a:solidFill>
                <a:latin typeface="Arial" panose="020B0604020202020204" pitchFamily="34" charset="0"/>
              </a:rPr>
              <a:t>“Display technology is the big limitation now. </a:t>
            </a:r>
          </a:p>
          <a:p>
            <a:endParaRPr lang="en-US" sz="3200" dirty="0">
              <a:solidFill>
                <a:schemeClr val="tx1"/>
              </a:solidFill>
              <a:latin typeface="Arial" panose="020B0604020202020204" pitchFamily="34" charset="0"/>
            </a:endParaRPr>
          </a:p>
          <a:p>
            <a:r>
              <a:rPr lang="en-US" sz="3200" dirty="0">
                <a:solidFill>
                  <a:schemeClr val="tx1"/>
                </a:solidFill>
                <a:latin typeface="Arial" panose="020B0604020202020204" pitchFamily="34" charset="0"/>
              </a:rPr>
              <a:t>We need comfortable HMDs that have wide field of view, high pixel density, variable focus, and good tracking.”</a:t>
            </a:r>
            <a:endParaRPr lang="en-US" sz="3200" dirty="0">
              <a:solidFill>
                <a:schemeClr val="tx1"/>
              </a:solidFill>
            </a:endParaRPr>
          </a:p>
        </p:txBody>
      </p:sp>
      <p:pic>
        <p:nvPicPr>
          <p:cNvPr id="3" name="Picture 2" descr="A person wearing glasses and smiling at the camera&#10;&#10;Description generated with very high confidence">
            <a:extLst>
              <a:ext uri="{FF2B5EF4-FFF2-40B4-BE49-F238E27FC236}">
                <a16:creationId xmlns:a16="http://schemas.microsoft.com/office/drawing/2014/main" id="{CC559551-5EBD-45BC-8D83-9F9E38307E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172" t="9496" r="23806" b="18357"/>
          <a:stretch/>
        </p:blipFill>
        <p:spPr>
          <a:xfrm>
            <a:off x="1874335" y="1237432"/>
            <a:ext cx="1619932" cy="1642203"/>
          </a:xfrm>
          <a:prstGeom prst="rect">
            <a:avLst/>
          </a:prstGeom>
        </p:spPr>
      </p:pic>
      <p:sp>
        <p:nvSpPr>
          <p:cNvPr id="4" name="Text Placeholder 2">
            <a:extLst>
              <a:ext uri="{FF2B5EF4-FFF2-40B4-BE49-F238E27FC236}">
                <a16:creationId xmlns:a16="http://schemas.microsoft.com/office/drawing/2014/main" id="{C18E4387-DB1F-409D-B2EB-7F66A2E66A44}"/>
              </a:ext>
            </a:extLst>
          </p:cNvPr>
          <p:cNvSpPr txBox="1">
            <a:spLocks/>
          </p:cNvSpPr>
          <p:nvPr/>
        </p:nvSpPr>
        <p:spPr>
          <a:xfrm>
            <a:off x="1863284" y="3306862"/>
            <a:ext cx="1630983" cy="370498"/>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lvl1pPr marL="457189" marR="0" indent="-457189"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1pPr>
            <a:lvl2pPr marL="1034535" marR="0" indent="-424950"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2pPr>
            <a:lvl3pPr marL="1710223" marR="0" indent="-49105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3pPr>
            <a:lvl4pPr marL="2249658" marR="0" indent="-42090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4pPr>
            <a:lvl5pPr marL="2929392" marR="0" indent="-49105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5pPr>
            <a:lvl6pPr marL="0" marR="0" indent="3047924"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6pPr>
            <a:lvl7pPr marL="0" marR="0" indent="3657508"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7pPr>
            <a:lvl8pPr marL="0" marR="0" indent="4267093"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8pPr>
            <a:lvl9pPr marL="0" marR="0" indent="4876677"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9pPr>
          </a:lstStyle>
          <a:p>
            <a:pPr marL="0" indent="0" algn="ctr">
              <a:buFont typeface="Arial"/>
              <a:buNone/>
            </a:pPr>
            <a:r>
              <a:rPr lang="en-US" sz="2000" dirty="0"/>
              <a:t>Oliver </a:t>
            </a:r>
          </a:p>
          <a:p>
            <a:pPr marL="0" indent="0" algn="ctr">
              <a:buFont typeface="Arial"/>
              <a:buNone/>
            </a:pPr>
            <a:r>
              <a:rPr lang="en-US" sz="2000" dirty="0"/>
              <a:t>Wang</a:t>
            </a:r>
          </a:p>
        </p:txBody>
      </p:sp>
      <p:pic>
        <p:nvPicPr>
          <p:cNvPr id="5" name="Picture 4" descr="A close up of a sign&#10;&#10;Description generated with very high confidence">
            <a:extLst>
              <a:ext uri="{FF2B5EF4-FFF2-40B4-BE49-F238E27FC236}">
                <a16:creationId xmlns:a16="http://schemas.microsoft.com/office/drawing/2014/main" id="{6EE9B64C-BCC0-417B-AA76-7B39000C0E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4730" y="4359102"/>
            <a:ext cx="1108089" cy="1109635"/>
          </a:xfrm>
          <a:prstGeom prst="rect">
            <a:avLst/>
          </a:prstGeom>
        </p:spPr>
      </p:pic>
    </p:spTree>
    <p:extLst>
      <p:ext uri="{BB962C8B-B14F-4D97-AF65-F5344CB8AC3E}">
        <p14:creationId xmlns:p14="http://schemas.microsoft.com/office/powerpoint/2010/main" val="360604215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55319F-9178-43E5-AB33-F457E8443128}"/>
              </a:ext>
            </a:extLst>
          </p:cNvPr>
          <p:cNvSpPr/>
          <p:nvPr/>
        </p:nvSpPr>
        <p:spPr>
          <a:xfrm>
            <a:off x="4567766" y="1798081"/>
            <a:ext cx="6805084" cy="3539430"/>
          </a:xfrm>
          <a:prstGeom prst="rect">
            <a:avLst/>
          </a:prstGeom>
        </p:spPr>
        <p:txBody>
          <a:bodyPr wrap="square">
            <a:spAutoFit/>
          </a:bodyPr>
          <a:lstStyle/>
          <a:p>
            <a:r>
              <a:rPr lang="en-US" sz="3200" dirty="0">
                <a:latin typeface="arial" panose="020B0604020202020204" pitchFamily="34" charset="0"/>
              </a:rPr>
              <a:t>“Putting the past two things together [will most improve VR video].</a:t>
            </a:r>
          </a:p>
          <a:p>
            <a:endParaRPr lang="en-US" sz="3200" dirty="0">
              <a:latin typeface="arial" panose="020B0604020202020204" pitchFamily="34" charset="0"/>
            </a:endParaRPr>
          </a:p>
          <a:p>
            <a:r>
              <a:rPr lang="en-US" sz="3200" dirty="0">
                <a:latin typeface="arial" panose="020B0604020202020204" pitchFamily="34" charset="0"/>
              </a:rPr>
              <a:t>High-quality 360 degree environment (video) capture, processing and display in 6DoF with light field displays.”</a:t>
            </a:r>
            <a:endParaRPr lang="en-US" sz="3200" dirty="0"/>
          </a:p>
        </p:txBody>
      </p:sp>
      <p:sp>
        <p:nvSpPr>
          <p:cNvPr id="3" name="Text Placeholder 2">
            <a:extLst>
              <a:ext uri="{FF2B5EF4-FFF2-40B4-BE49-F238E27FC236}">
                <a16:creationId xmlns:a16="http://schemas.microsoft.com/office/drawing/2014/main" id="{4740FEAA-5D07-451F-845B-2C9A6BD7470D}"/>
              </a:ext>
            </a:extLst>
          </p:cNvPr>
          <p:cNvSpPr txBox="1">
            <a:spLocks/>
          </p:cNvSpPr>
          <p:nvPr/>
        </p:nvSpPr>
        <p:spPr>
          <a:xfrm>
            <a:off x="1867552" y="3336721"/>
            <a:ext cx="1630983" cy="370498"/>
          </a:xfrm>
          <a:prstGeom prst="rect">
            <a:avLst/>
          </a:prstGeom>
        </p:spPr>
        <p:txBody>
          <a:bodyPr>
            <a:noAutofit/>
          </a:bodyPr>
          <a:lstStyle>
            <a:lvl1pPr marL="0" marR="0" indent="0"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1pPr>
            <a:lvl2pPr marL="0" marR="0" indent="609584"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2pPr>
            <a:lvl3pPr marL="0" marR="0" indent="1219169"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3pPr>
            <a:lvl4pPr marL="0" marR="0" indent="1828754"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4pPr>
            <a:lvl5pPr marL="0" marR="0" indent="2438338"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5pPr>
            <a:lvl6pPr marL="0" marR="0" indent="3047924"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6pPr>
            <a:lvl7pPr marL="0" marR="0" indent="3657508"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7pPr>
            <a:lvl8pPr marL="0" marR="0" indent="4267093"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8pPr>
            <a:lvl9pPr marL="0" marR="0" indent="4876677"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9pPr>
          </a:lstStyle>
          <a:p>
            <a:pPr algn="ctr"/>
            <a:r>
              <a:rPr lang="en-US" sz="2000"/>
              <a:t>Christian</a:t>
            </a:r>
          </a:p>
          <a:p>
            <a:pPr algn="ctr"/>
            <a:r>
              <a:rPr lang="en-US" sz="2000"/>
              <a:t>Richardt</a:t>
            </a:r>
            <a:endParaRPr lang="en-US" sz="2000" dirty="0"/>
          </a:p>
        </p:txBody>
      </p:sp>
      <p:pic>
        <p:nvPicPr>
          <p:cNvPr id="4" name="Picture 3" descr="A person wearing a suit and tie&#10;&#10;Description generated with very high confidence">
            <a:extLst>
              <a:ext uri="{FF2B5EF4-FFF2-40B4-BE49-F238E27FC236}">
                <a16:creationId xmlns:a16="http://schemas.microsoft.com/office/drawing/2014/main" id="{6CDFD382-1CAA-4F65-B145-018C8EC99628}"/>
              </a:ext>
            </a:extLst>
          </p:cNvPr>
          <p:cNvPicPr>
            <a:picLocks noChangeAspect="1"/>
          </p:cNvPicPr>
          <p:nvPr/>
        </p:nvPicPr>
        <p:blipFill rotWithShape="1">
          <a:blip r:embed="rId3">
            <a:extLst>
              <a:ext uri="{28A0092B-C50C-407E-A947-70E740481C1C}">
                <a14:useLocalDpi xmlns:a14="http://schemas.microsoft.com/office/drawing/2010/main" val="0"/>
              </a:ext>
            </a:extLst>
          </a:blip>
          <a:srcRect l="7031" t="7501" b="17558"/>
          <a:stretch/>
        </p:blipFill>
        <p:spPr>
          <a:xfrm>
            <a:off x="1944753" y="1216493"/>
            <a:ext cx="1587113" cy="1705788"/>
          </a:xfrm>
          <a:prstGeom prst="rect">
            <a:avLst/>
          </a:prstGeom>
        </p:spPr>
      </p:pic>
      <p:pic>
        <p:nvPicPr>
          <p:cNvPr id="5" name="Picture 4">
            <a:extLst>
              <a:ext uri="{FF2B5EF4-FFF2-40B4-BE49-F238E27FC236}">
                <a16:creationId xmlns:a16="http://schemas.microsoft.com/office/drawing/2014/main" id="{BABE95BB-D05E-4B45-B33E-01A7852719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5965" y="4336434"/>
            <a:ext cx="1997773" cy="670785"/>
          </a:xfrm>
          <a:prstGeom prst="rect">
            <a:avLst/>
          </a:prstGeom>
        </p:spPr>
      </p:pic>
    </p:spTree>
    <p:extLst>
      <p:ext uri="{BB962C8B-B14F-4D97-AF65-F5344CB8AC3E}">
        <p14:creationId xmlns:p14="http://schemas.microsoft.com/office/powerpoint/2010/main" val="406502424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F01B79D7-C4CB-4C46-A05C-36BD7EF3D5F8}"/>
              </a:ext>
            </a:extLst>
          </p:cNvPr>
          <p:cNvSpPr txBox="1">
            <a:spLocks/>
          </p:cNvSpPr>
          <p:nvPr/>
        </p:nvSpPr>
        <p:spPr>
          <a:xfrm>
            <a:off x="1463210" y="3412922"/>
            <a:ext cx="1630983" cy="370498"/>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lvl1pPr marL="457189" marR="0" indent="-457189"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1pPr>
            <a:lvl2pPr marL="1034535" marR="0" indent="-424950"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2pPr>
            <a:lvl3pPr marL="1710223" marR="0" indent="-49105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3pPr>
            <a:lvl4pPr marL="2249658" marR="0" indent="-42090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4pPr>
            <a:lvl5pPr marL="2929392" marR="0" indent="-49105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5pPr>
            <a:lvl6pPr marL="0" marR="0" indent="3047924"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6pPr>
            <a:lvl7pPr marL="0" marR="0" indent="3657508"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7pPr>
            <a:lvl8pPr marL="0" marR="0" indent="4267093"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8pPr>
            <a:lvl9pPr marL="0" marR="0" indent="4876677"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9pPr>
          </a:lstStyle>
          <a:p>
            <a:pPr marL="0" indent="0" algn="ctr">
              <a:buFont typeface="Arial"/>
              <a:buNone/>
            </a:pPr>
            <a:r>
              <a:rPr lang="en-US" sz="2000" dirty="0"/>
              <a:t>Jon </a:t>
            </a:r>
          </a:p>
          <a:p>
            <a:pPr marL="0" indent="0" algn="ctr">
              <a:buFont typeface="Arial"/>
              <a:buNone/>
            </a:pPr>
            <a:r>
              <a:rPr lang="en-US" sz="2000" dirty="0" err="1"/>
              <a:t>Starck</a:t>
            </a:r>
            <a:endParaRPr lang="en-US" sz="2000" dirty="0"/>
          </a:p>
        </p:txBody>
      </p:sp>
      <p:pic>
        <p:nvPicPr>
          <p:cNvPr id="3" name="Picture 2">
            <a:extLst>
              <a:ext uri="{FF2B5EF4-FFF2-40B4-BE49-F238E27FC236}">
                <a16:creationId xmlns:a16="http://schemas.microsoft.com/office/drawing/2014/main" id="{4572EC85-A98D-458C-A880-8B95E2830217}"/>
              </a:ext>
            </a:extLst>
          </p:cNvPr>
          <p:cNvPicPr>
            <a:picLocks noChangeAspect="1"/>
          </p:cNvPicPr>
          <p:nvPr/>
        </p:nvPicPr>
        <p:blipFill rotWithShape="1">
          <a:blip r:embed="rId3"/>
          <a:srcRect t="30084" b="28106"/>
          <a:stretch/>
        </p:blipFill>
        <p:spPr>
          <a:xfrm>
            <a:off x="1414650" y="4516833"/>
            <a:ext cx="1811844" cy="426070"/>
          </a:xfrm>
          <a:prstGeom prst="rect">
            <a:avLst/>
          </a:prstGeom>
        </p:spPr>
      </p:pic>
      <p:pic>
        <p:nvPicPr>
          <p:cNvPr id="4" name="Picture 3" descr="A person smiling for the camera&#10;&#10;Description generated with very high confidence">
            <a:extLst>
              <a:ext uri="{FF2B5EF4-FFF2-40B4-BE49-F238E27FC236}">
                <a16:creationId xmlns:a16="http://schemas.microsoft.com/office/drawing/2014/main" id="{BEEBB4CD-9160-419A-A4D3-DE9C06E5C1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946" y="1288158"/>
            <a:ext cx="1714872" cy="1710323"/>
          </a:xfrm>
          <a:prstGeom prst="rect">
            <a:avLst/>
          </a:prstGeom>
        </p:spPr>
      </p:pic>
      <p:sp>
        <p:nvSpPr>
          <p:cNvPr id="5" name="TextBox 4">
            <a:extLst>
              <a:ext uri="{FF2B5EF4-FFF2-40B4-BE49-F238E27FC236}">
                <a16:creationId xmlns:a16="http://schemas.microsoft.com/office/drawing/2014/main" id="{4FD0832F-223F-4E5D-ADCD-FF3CD74620EC}"/>
              </a:ext>
            </a:extLst>
          </p:cNvPr>
          <p:cNvSpPr txBox="1"/>
          <p:nvPr/>
        </p:nvSpPr>
        <p:spPr>
          <a:xfrm>
            <a:off x="4648200" y="1850932"/>
            <a:ext cx="5162550"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FFFFFF"/>
                </a:solidFill>
                <a:effectLst/>
                <a:uFillTx/>
                <a:latin typeface="+mj-lt"/>
                <a:ea typeface="+mj-ea"/>
                <a:cs typeface="+mj-cs"/>
                <a:sym typeface="Arial"/>
              </a:rPr>
              <a:t>“6DoF cats.”</a:t>
            </a:r>
          </a:p>
        </p:txBody>
      </p:sp>
      <p:pic>
        <p:nvPicPr>
          <p:cNvPr id="7" name="Picture 6" descr="A close up of a logo&#10;&#10;Description generated with very high confidence">
            <a:extLst>
              <a:ext uri="{FF2B5EF4-FFF2-40B4-BE49-F238E27FC236}">
                <a16:creationId xmlns:a16="http://schemas.microsoft.com/office/drawing/2014/main" id="{DDE01DDA-117A-4208-81FB-550C4194E984}"/>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6780658" y="3412923"/>
            <a:ext cx="4935092" cy="2553088"/>
          </a:xfrm>
          <a:prstGeom prst="rect">
            <a:avLst/>
          </a:prstGeom>
        </p:spPr>
      </p:pic>
      <p:sp>
        <p:nvSpPr>
          <p:cNvPr id="8" name="TextBox 7">
            <a:extLst>
              <a:ext uri="{FF2B5EF4-FFF2-40B4-BE49-F238E27FC236}">
                <a16:creationId xmlns:a16="http://schemas.microsoft.com/office/drawing/2014/main" id="{F38B340E-5294-4C63-A079-F679D0F0C1FF}"/>
              </a:ext>
            </a:extLst>
          </p:cNvPr>
          <p:cNvSpPr txBox="1"/>
          <p:nvPr/>
        </p:nvSpPr>
        <p:spPr>
          <a:xfrm>
            <a:off x="7286625" y="5867400"/>
            <a:ext cx="4810125"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CDCDCD"/>
                </a:solidFill>
                <a:effectLst/>
                <a:uFillTx/>
                <a:latin typeface="+mj-lt"/>
                <a:ea typeface="+mj-ea"/>
                <a:cs typeface="+mj-cs"/>
                <a:sym typeface="Arial"/>
              </a:rPr>
              <a:t>www.catsandvr.com</a:t>
            </a:r>
          </a:p>
        </p:txBody>
      </p:sp>
    </p:spTree>
    <p:extLst>
      <p:ext uri="{BB962C8B-B14F-4D97-AF65-F5344CB8AC3E}">
        <p14:creationId xmlns:p14="http://schemas.microsoft.com/office/powerpoint/2010/main" val="16447076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F01B79D7-C4CB-4C46-A05C-36BD7EF3D5F8}"/>
              </a:ext>
            </a:extLst>
          </p:cNvPr>
          <p:cNvSpPr txBox="1">
            <a:spLocks/>
          </p:cNvSpPr>
          <p:nvPr/>
        </p:nvSpPr>
        <p:spPr>
          <a:xfrm>
            <a:off x="1463210" y="3412922"/>
            <a:ext cx="1630983" cy="370498"/>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lvl1pPr marL="457189" marR="0" indent="-457189"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1pPr>
            <a:lvl2pPr marL="1034535" marR="0" indent="-424950"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2pPr>
            <a:lvl3pPr marL="1710223" marR="0" indent="-49105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3pPr>
            <a:lvl4pPr marL="2249658" marR="0" indent="-42090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4pPr>
            <a:lvl5pPr marL="2929392" marR="0" indent="-49105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5pPr>
            <a:lvl6pPr marL="0" marR="0" indent="3047924"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6pPr>
            <a:lvl7pPr marL="0" marR="0" indent="3657508"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7pPr>
            <a:lvl8pPr marL="0" marR="0" indent="4267093"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8pPr>
            <a:lvl9pPr marL="0" marR="0" indent="4876677"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9pPr>
          </a:lstStyle>
          <a:p>
            <a:pPr marL="0" indent="0" algn="ctr">
              <a:buFont typeface="Arial"/>
              <a:buNone/>
            </a:pPr>
            <a:r>
              <a:rPr lang="en-US" sz="2000" dirty="0"/>
              <a:t>Jon </a:t>
            </a:r>
          </a:p>
          <a:p>
            <a:pPr marL="0" indent="0" algn="ctr">
              <a:buFont typeface="Arial"/>
              <a:buNone/>
            </a:pPr>
            <a:r>
              <a:rPr lang="en-US" sz="2000" dirty="0" err="1"/>
              <a:t>Starck</a:t>
            </a:r>
            <a:endParaRPr lang="en-US" sz="2000" dirty="0"/>
          </a:p>
        </p:txBody>
      </p:sp>
      <p:pic>
        <p:nvPicPr>
          <p:cNvPr id="3" name="Picture 2">
            <a:extLst>
              <a:ext uri="{FF2B5EF4-FFF2-40B4-BE49-F238E27FC236}">
                <a16:creationId xmlns:a16="http://schemas.microsoft.com/office/drawing/2014/main" id="{4572EC85-A98D-458C-A880-8B95E2830217}"/>
              </a:ext>
            </a:extLst>
          </p:cNvPr>
          <p:cNvPicPr>
            <a:picLocks noChangeAspect="1"/>
          </p:cNvPicPr>
          <p:nvPr/>
        </p:nvPicPr>
        <p:blipFill rotWithShape="1">
          <a:blip r:embed="rId3"/>
          <a:srcRect t="30084" b="28106"/>
          <a:stretch/>
        </p:blipFill>
        <p:spPr>
          <a:xfrm>
            <a:off x="1414650" y="4516833"/>
            <a:ext cx="1811844" cy="426070"/>
          </a:xfrm>
          <a:prstGeom prst="rect">
            <a:avLst/>
          </a:prstGeom>
        </p:spPr>
      </p:pic>
      <p:pic>
        <p:nvPicPr>
          <p:cNvPr id="4" name="Picture 3" descr="A person smiling for the camera&#10;&#10;Description generated with very high confidence">
            <a:extLst>
              <a:ext uri="{FF2B5EF4-FFF2-40B4-BE49-F238E27FC236}">
                <a16:creationId xmlns:a16="http://schemas.microsoft.com/office/drawing/2014/main" id="{BEEBB4CD-9160-419A-A4D3-DE9C06E5C1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946" y="1288158"/>
            <a:ext cx="1714872" cy="1710323"/>
          </a:xfrm>
          <a:prstGeom prst="rect">
            <a:avLst/>
          </a:prstGeom>
        </p:spPr>
      </p:pic>
      <p:sp>
        <p:nvSpPr>
          <p:cNvPr id="5" name="TextBox 4">
            <a:extLst>
              <a:ext uri="{FF2B5EF4-FFF2-40B4-BE49-F238E27FC236}">
                <a16:creationId xmlns:a16="http://schemas.microsoft.com/office/drawing/2014/main" id="{F839AF68-DF7B-41D3-9F5E-A156502E420D}"/>
              </a:ext>
            </a:extLst>
          </p:cNvPr>
          <p:cNvSpPr txBox="1"/>
          <p:nvPr/>
        </p:nvSpPr>
        <p:spPr>
          <a:xfrm>
            <a:off x="3486150" y="1288158"/>
            <a:ext cx="8286750" cy="4524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FFFFFF"/>
                </a:solidFill>
                <a:effectLst/>
                <a:uFillTx/>
                <a:latin typeface="+mj-lt"/>
                <a:ea typeface="+mj-ea"/>
                <a:cs typeface="+mj-cs"/>
                <a:sym typeface="Arial"/>
              </a:rPr>
              <a:t>“’Content is </a:t>
            </a:r>
            <a:r>
              <a:rPr kumimoji="0" lang="en-US" sz="3200" b="0" i="0" u="none" strike="noStrike" cap="none" spc="0" normalizeH="0" baseline="0" dirty="0" err="1">
                <a:ln>
                  <a:noFill/>
                </a:ln>
                <a:solidFill>
                  <a:srgbClr val="FFFFFF"/>
                </a:solidFill>
                <a:effectLst/>
                <a:uFillTx/>
                <a:latin typeface="+mj-lt"/>
                <a:ea typeface="+mj-ea"/>
                <a:cs typeface="+mj-cs"/>
                <a:sym typeface="Arial"/>
              </a:rPr>
              <a:t>king’</a:t>
            </a:r>
            <a:r>
              <a:rPr kumimoji="0" lang="en-US" sz="3200" b="0" i="0" u="none" strike="noStrike" cap="none" spc="0" normalizeH="0" baseline="0" dirty="0">
                <a:ln>
                  <a:noFill/>
                </a:ln>
                <a:solidFill>
                  <a:srgbClr val="FFFFFF"/>
                </a:solidFill>
                <a:effectLst/>
                <a:uFillTx/>
                <a:latin typeface="+mj-lt"/>
                <a:ea typeface="+mj-ea"/>
                <a:cs typeface="+mj-cs"/>
                <a:sym typeface="Arial"/>
              </a:rPr>
              <a:t> – content drives adoption.</a:t>
            </a:r>
          </a:p>
          <a:p>
            <a:pPr marL="0" marR="0" indent="0" algn="l" defTabSz="914400" rtl="0" fontAlgn="auto" latinLnBrk="0" hangingPunct="0">
              <a:lnSpc>
                <a:spcPct val="100000"/>
              </a:lnSpc>
              <a:spcBef>
                <a:spcPts val="0"/>
              </a:spcBef>
              <a:spcAft>
                <a:spcPts val="0"/>
              </a:spcAft>
              <a:buClrTx/>
              <a:buSzTx/>
              <a:buFontTx/>
              <a:buNone/>
              <a:tabLst/>
            </a:pPr>
            <a:endParaRPr lang="en-US" sz="3200" dirty="0"/>
          </a:p>
          <a:p>
            <a:r>
              <a:rPr lang="en-US" sz="3200" dirty="0"/>
              <a:t>‘Wow factor’ needs a </a:t>
            </a:r>
            <a:r>
              <a:rPr lang="en-US" sz="3200" i="1" dirty="0"/>
              <a:t>huge</a:t>
            </a:r>
            <a:r>
              <a:rPr lang="en-US" sz="3200" dirty="0"/>
              <a:t> budget.</a:t>
            </a:r>
          </a:p>
          <a:p>
            <a:pPr marL="0" marR="0" indent="0" algn="l" defTabSz="914400" rtl="0" fontAlgn="auto" latinLnBrk="0" hangingPunct="0">
              <a:lnSpc>
                <a:spcPct val="100000"/>
              </a:lnSpc>
              <a:spcBef>
                <a:spcPts val="0"/>
              </a:spcBef>
              <a:spcAft>
                <a:spcPts val="0"/>
              </a:spcAft>
              <a:buClrTx/>
              <a:buSzTx/>
              <a:buFontTx/>
              <a:buNone/>
              <a:tabLst/>
            </a:pPr>
            <a:r>
              <a:rPr lang="en-US" sz="3200" dirty="0"/>
              <a:t>Complexity and cost to create high-quality content is the real barrier. </a:t>
            </a:r>
            <a:br>
              <a:rPr lang="en-US" sz="3200" dirty="0"/>
            </a:br>
            <a:endParaRPr kumimoji="0" lang="en-US" sz="3200" b="0" i="0" u="none" strike="noStrike" cap="none" spc="0" normalizeH="0" baseline="0" dirty="0">
              <a:ln>
                <a:noFill/>
              </a:ln>
              <a:solidFill>
                <a:srgbClr val="FFFFFF"/>
              </a:solidFill>
              <a:effectLst/>
              <a:uFillTx/>
              <a:latin typeface="+mj-lt"/>
              <a:ea typeface="+mj-ea"/>
              <a:cs typeface="+mj-cs"/>
              <a:sym typeface="Arial"/>
            </a:endParaRPr>
          </a:p>
          <a:p>
            <a:r>
              <a:rPr lang="en-US" sz="3200" dirty="0"/>
              <a:t>We need simple accessible tools to experiment and create VR video, </a:t>
            </a:r>
            <a:br>
              <a:rPr lang="en-US" sz="3200" dirty="0"/>
            </a:br>
            <a:r>
              <a:rPr lang="en-US" sz="3200" dirty="0"/>
              <a:t>with a platform to deliver it.”</a:t>
            </a:r>
            <a:endParaRPr kumimoji="0" lang="en-US" sz="3200" b="0" i="0" u="none" strike="noStrike" cap="none" spc="0" normalizeH="0" baseline="0" dirty="0">
              <a:ln>
                <a:noFill/>
              </a:ln>
              <a:solidFill>
                <a:srgbClr val="FFFFFF"/>
              </a:solidFill>
              <a:effectLst/>
              <a:uFillTx/>
              <a:latin typeface="+mj-lt"/>
              <a:ea typeface="+mj-ea"/>
              <a:cs typeface="+mj-cs"/>
              <a:sym typeface="Arial"/>
            </a:endParaRPr>
          </a:p>
        </p:txBody>
      </p:sp>
    </p:spTree>
    <p:extLst>
      <p:ext uri="{BB962C8B-B14F-4D97-AF65-F5344CB8AC3E}">
        <p14:creationId xmlns:p14="http://schemas.microsoft.com/office/powerpoint/2010/main" val="357607063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EF0B6BC-D57C-4C47-A768-2CB39A53F557}"/>
              </a:ext>
            </a:extLst>
          </p:cNvPr>
          <p:cNvSpPr txBox="1">
            <a:spLocks/>
          </p:cNvSpPr>
          <p:nvPr/>
        </p:nvSpPr>
        <p:spPr>
          <a:xfrm>
            <a:off x="1463210" y="3412922"/>
            <a:ext cx="1630983" cy="370498"/>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lvl1pPr marL="457189" marR="0" indent="-457189"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1pPr>
            <a:lvl2pPr marL="1034535" marR="0" indent="-424950"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2pPr>
            <a:lvl3pPr marL="1710223" marR="0" indent="-49105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3pPr>
            <a:lvl4pPr marL="2249658" marR="0" indent="-42090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4pPr>
            <a:lvl5pPr marL="2929392" marR="0" indent="-49105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5pPr>
            <a:lvl6pPr marL="0" marR="0" indent="3047924"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6pPr>
            <a:lvl7pPr marL="0" marR="0" indent="3657508"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7pPr>
            <a:lvl8pPr marL="0" marR="0" indent="4267093"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8pPr>
            <a:lvl9pPr marL="0" marR="0" indent="4876677"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9pPr>
          </a:lstStyle>
          <a:p>
            <a:pPr marL="0" indent="0" algn="ctr">
              <a:buFont typeface="Arial"/>
              <a:buNone/>
            </a:pPr>
            <a:r>
              <a:rPr lang="en-US" sz="2000" dirty="0"/>
              <a:t>Jon </a:t>
            </a:r>
          </a:p>
          <a:p>
            <a:pPr marL="0" indent="0" algn="ctr">
              <a:buFont typeface="Arial"/>
              <a:buNone/>
            </a:pPr>
            <a:r>
              <a:rPr lang="en-US" sz="2000" dirty="0" err="1"/>
              <a:t>Starck</a:t>
            </a:r>
            <a:endParaRPr lang="en-US" sz="2000" dirty="0"/>
          </a:p>
        </p:txBody>
      </p:sp>
      <p:pic>
        <p:nvPicPr>
          <p:cNvPr id="3" name="Picture 2">
            <a:extLst>
              <a:ext uri="{FF2B5EF4-FFF2-40B4-BE49-F238E27FC236}">
                <a16:creationId xmlns:a16="http://schemas.microsoft.com/office/drawing/2014/main" id="{BCABA5A9-C3BD-40A7-9091-FC268220899E}"/>
              </a:ext>
            </a:extLst>
          </p:cNvPr>
          <p:cNvPicPr>
            <a:picLocks noChangeAspect="1"/>
          </p:cNvPicPr>
          <p:nvPr/>
        </p:nvPicPr>
        <p:blipFill rotWithShape="1">
          <a:blip r:embed="rId3"/>
          <a:srcRect t="30084" b="28106"/>
          <a:stretch/>
        </p:blipFill>
        <p:spPr>
          <a:xfrm>
            <a:off x="1414650" y="4516833"/>
            <a:ext cx="1811844" cy="426070"/>
          </a:xfrm>
          <a:prstGeom prst="rect">
            <a:avLst/>
          </a:prstGeom>
        </p:spPr>
      </p:pic>
      <p:pic>
        <p:nvPicPr>
          <p:cNvPr id="4" name="Picture 3" descr="A person smiling for the camera&#10;&#10;Description generated with very high confidence">
            <a:extLst>
              <a:ext uri="{FF2B5EF4-FFF2-40B4-BE49-F238E27FC236}">
                <a16:creationId xmlns:a16="http://schemas.microsoft.com/office/drawing/2014/main" id="{A8EDF615-B38D-40B1-9965-CC11D021E6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946" y="1288158"/>
            <a:ext cx="1714872" cy="1710323"/>
          </a:xfrm>
          <a:prstGeom prst="rect">
            <a:avLst/>
          </a:prstGeom>
        </p:spPr>
      </p:pic>
      <p:sp>
        <p:nvSpPr>
          <p:cNvPr id="5" name="TextBox 4">
            <a:extLst>
              <a:ext uri="{FF2B5EF4-FFF2-40B4-BE49-F238E27FC236}">
                <a16:creationId xmlns:a16="http://schemas.microsoft.com/office/drawing/2014/main" id="{746C4D4E-B481-4465-B4F8-D56269120F2A}"/>
              </a:ext>
            </a:extLst>
          </p:cNvPr>
          <p:cNvSpPr txBox="1"/>
          <p:nvPr/>
        </p:nvSpPr>
        <p:spPr>
          <a:xfrm>
            <a:off x="3524250" y="1682882"/>
            <a:ext cx="8286750" cy="3046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US" sz="3200" b="0" i="0" u="none" strike="noStrike" cap="none" spc="0" normalizeH="0" baseline="0" dirty="0">
                <a:ln>
                  <a:noFill/>
                </a:ln>
                <a:solidFill>
                  <a:srgbClr val="FFFFFF"/>
                </a:solidFill>
                <a:effectLst/>
                <a:uFillTx/>
                <a:latin typeface="+mj-lt"/>
                <a:ea typeface="+mj-ea"/>
                <a:cs typeface="+mj-cs"/>
                <a:sym typeface="Arial"/>
              </a:rPr>
              <a:t>“</a:t>
            </a:r>
            <a:r>
              <a:rPr lang="en-US" sz="3200" kern="1200" dirty="0">
                <a:solidFill>
                  <a:schemeClr val="tx1"/>
                </a:solidFill>
              </a:rPr>
              <a:t>There is a perpetual argument about the type of content appropriate for VR. </a:t>
            </a:r>
          </a:p>
          <a:p>
            <a:endParaRPr lang="en-US" sz="3200" kern="1200" dirty="0">
              <a:solidFill>
                <a:schemeClr val="tx1"/>
              </a:solidFill>
            </a:endParaRPr>
          </a:p>
          <a:p>
            <a:r>
              <a:rPr lang="en-US" sz="3200" kern="1200" dirty="0">
                <a:solidFill>
                  <a:schemeClr val="tx1"/>
                </a:solidFill>
              </a:rPr>
              <a:t>What's clear is that VR makes sense for experiential content. Better tech (displays, 6DoF) will make it ‘as if you were there’.”</a:t>
            </a:r>
            <a:endParaRPr lang="en-US" sz="3200" dirty="0"/>
          </a:p>
        </p:txBody>
      </p:sp>
    </p:spTree>
    <p:extLst>
      <p:ext uri="{BB962C8B-B14F-4D97-AF65-F5344CB8AC3E}">
        <p14:creationId xmlns:p14="http://schemas.microsoft.com/office/powerpoint/2010/main" val="385008715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F01B79D7-C4CB-4C46-A05C-36BD7EF3D5F8}"/>
              </a:ext>
            </a:extLst>
          </p:cNvPr>
          <p:cNvSpPr txBox="1">
            <a:spLocks/>
          </p:cNvSpPr>
          <p:nvPr/>
        </p:nvSpPr>
        <p:spPr>
          <a:xfrm>
            <a:off x="1463210" y="3412922"/>
            <a:ext cx="1630983" cy="370498"/>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lvl1pPr marL="457189" marR="0" indent="-457189"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1pPr>
            <a:lvl2pPr marL="1034535" marR="0" indent="-424950"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2pPr>
            <a:lvl3pPr marL="1710223" marR="0" indent="-49105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3pPr>
            <a:lvl4pPr marL="2249658" marR="0" indent="-42090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4pPr>
            <a:lvl5pPr marL="2929392" marR="0" indent="-49105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5pPr>
            <a:lvl6pPr marL="0" marR="0" indent="3047924"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6pPr>
            <a:lvl7pPr marL="0" marR="0" indent="3657508"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7pPr>
            <a:lvl8pPr marL="0" marR="0" indent="4267093"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8pPr>
            <a:lvl9pPr marL="0" marR="0" indent="4876677"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9pPr>
          </a:lstStyle>
          <a:p>
            <a:pPr marL="0" indent="0" algn="ctr">
              <a:buFont typeface="Arial"/>
              <a:buNone/>
            </a:pPr>
            <a:r>
              <a:rPr lang="en-US" sz="2000" dirty="0"/>
              <a:t>Jon </a:t>
            </a:r>
          </a:p>
          <a:p>
            <a:pPr marL="0" indent="0" algn="ctr">
              <a:buFont typeface="Arial"/>
              <a:buNone/>
            </a:pPr>
            <a:r>
              <a:rPr lang="en-US" sz="2000" dirty="0" err="1"/>
              <a:t>Starck</a:t>
            </a:r>
            <a:endParaRPr lang="en-US" sz="2000" dirty="0"/>
          </a:p>
        </p:txBody>
      </p:sp>
      <p:pic>
        <p:nvPicPr>
          <p:cNvPr id="3" name="Picture 2">
            <a:extLst>
              <a:ext uri="{FF2B5EF4-FFF2-40B4-BE49-F238E27FC236}">
                <a16:creationId xmlns:a16="http://schemas.microsoft.com/office/drawing/2014/main" id="{4572EC85-A98D-458C-A880-8B95E2830217}"/>
              </a:ext>
            </a:extLst>
          </p:cNvPr>
          <p:cNvPicPr>
            <a:picLocks noChangeAspect="1"/>
          </p:cNvPicPr>
          <p:nvPr/>
        </p:nvPicPr>
        <p:blipFill rotWithShape="1">
          <a:blip r:embed="rId3"/>
          <a:srcRect t="30084" b="28106"/>
          <a:stretch/>
        </p:blipFill>
        <p:spPr>
          <a:xfrm>
            <a:off x="1414650" y="4516833"/>
            <a:ext cx="1811844" cy="426070"/>
          </a:xfrm>
          <a:prstGeom prst="rect">
            <a:avLst/>
          </a:prstGeom>
        </p:spPr>
      </p:pic>
      <p:pic>
        <p:nvPicPr>
          <p:cNvPr id="4" name="Picture 3" descr="A person smiling for the camera&#10;&#10;Description generated with very high confidence">
            <a:extLst>
              <a:ext uri="{FF2B5EF4-FFF2-40B4-BE49-F238E27FC236}">
                <a16:creationId xmlns:a16="http://schemas.microsoft.com/office/drawing/2014/main" id="{BEEBB4CD-9160-419A-A4D3-DE9C06E5C1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946" y="1288158"/>
            <a:ext cx="1714872" cy="1710323"/>
          </a:xfrm>
          <a:prstGeom prst="rect">
            <a:avLst/>
          </a:prstGeom>
        </p:spPr>
      </p:pic>
      <p:sp>
        <p:nvSpPr>
          <p:cNvPr id="5" name="TextBox 4">
            <a:extLst>
              <a:ext uri="{FF2B5EF4-FFF2-40B4-BE49-F238E27FC236}">
                <a16:creationId xmlns:a16="http://schemas.microsoft.com/office/drawing/2014/main" id="{F839AF68-DF7B-41D3-9F5E-A156502E420D}"/>
              </a:ext>
            </a:extLst>
          </p:cNvPr>
          <p:cNvSpPr txBox="1"/>
          <p:nvPr/>
        </p:nvSpPr>
        <p:spPr>
          <a:xfrm>
            <a:off x="3505200" y="1682882"/>
            <a:ext cx="8686800" cy="35394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US" sz="3200" b="0" i="0" u="none" strike="noStrike" cap="none" spc="0" normalizeH="0" baseline="0" dirty="0">
                <a:ln>
                  <a:noFill/>
                </a:ln>
                <a:solidFill>
                  <a:srgbClr val="FFFFFF"/>
                </a:solidFill>
                <a:effectLst/>
                <a:uFillTx/>
                <a:latin typeface="+mj-lt"/>
                <a:ea typeface="+mj-ea"/>
                <a:cs typeface="+mj-cs"/>
                <a:sym typeface="Arial"/>
              </a:rPr>
              <a:t>“</a:t>
            </a:r>
            <a:r>
              <a:rPr lang="en-US" sz="3200" dirty="0"/>
              <a:t>I still wonder though…</a:t>
            </a:r>
          </a:p>
          <a:p>
            <a:endParaRPr lang="en-US" sz="3200" dirty="0"/>
          </a:p>
          <a:p>
            <a:r>
              <a:rPr lang="en-US" sz="3200" dirty="0"/>
              <a:t>…even if there is high quality 360 content, with high quality displays and full 6DoF support…</a:t>
            </a:r>
          </a:p>
          <a:p>
            <a:endParaRPr lang="en-US" sz="3200" dirty="0"/>
          </a:p>
          <a:p>
            <a:r>
              <a:rPr lang="en-US" sz="3200" dirty="0"/>
              <a:t>What will make people put on </a:t>
            </a:r>
            <a:br>
              <a:rPr lang="en-US" sz="3200" dirty="0"/>
            </a:br>
            <a:r>
              <a:rPr lang="en-US" sz="3200" dirty="0"/>
              <a:t>a headset at home?”</a:t>
            </a:r>
            <a:endParaRPr kumimoji="0" lang="en-US" sz="4800" b="0" i="0" u="none" strike="noStrike" cap="none" spc="0" normalizeH="0" baseline="0" dirty="0">
              <a:ln>
                <a:noFill/>
              </a:ln>
              <a:solidFill>
                <a:srgbClr val="FFFFFF"/>
              </a:solidFill>
              <a:effectLst/>
              <a:uFillTx/>
              <a:latin typeface="+mj-lt"/>
              <a:ea typeface="+mj-ea"/>
              <a:cs typeface="+mj-cs"/>
              <a:sym typeface="Arial"/>
            </a:endParaRPr>
          </a:p>
        </p:txBody>
      </p:sp>
    </p:spTree>
    <p:extLst>
      <p:ext uri="{BB962C8B-B14F-4D97-AF65-F5344CB8AC3E}">
        <p14:creationId xmlns:p14="http://schemas.microsoft.com/office/powerpoint/2010/main" val="221454781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glasses posing for the camera&#10;&#10;Description generated with very high confidence">
            <a:extLst>
              <a:ext uri="{FF2B5EF4-FFF2-40B4-BE49-F238E27FC236}">
                <a16:creationId xmlns:a16="http://schemas.microsoft.com/office/drawing/2014/main" id="{1D89C8FB-B6A2-473B-A05D-F01024524F26}"/>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506852" y="1292693"/>
            <a:ext cx="1642203" cy="1642203"/>
          </a:xfrm>
          <a:prstGeom prst="rect">
            <a:avLst/>
          </a:prstGeom>
        </p:spPr>
      </p:pic>
      <p:sp>
        <p:nvSpPr>
          <p:cNvPr id="3" name="Text Placeholder 2">
            <a:extLst>
              <a:ext uri="{FF2B5EF4-FFF2-40B4-BE49-F238E27FC236}">
                <a16:creationId xmlns:a16="http://schemas.microsoft.com/office/drawing/2014/main" id="{23EC302D-1E14-4EC0-972D-7F098753034A}"/>
              </a:ext>
            </a:extLst>
          </p:cNvPr>
          <p:cNvSpPr txBox="1">
            <a:spLocks/>
          </p:cNvSpPr>
          <p:nvPr/>
        </p:nvSpPr>
        <p:spPr>
          <a:xfrm>
            <a:off x="1470896" y="3412920"/>
            <a:ext cx="1630983" cy="370498"/>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lvl1pPr marL="457189" marR="0" indent="-457189"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1pPr>
            <a:lvl2pPr marL="1034535" marR="0" indent="-424950"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2pPr>
            <a:lvl3pPr marL="1710223" marR="0" indent="-49105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3pPr>
            <a:lvl4pPr marL="2249658" marR="0" indent="-42090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4pPr>
            <a:lvl5pPr marL="2929392" marR="0" indent="-49105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5pPr>
            <a:lvl6pPr marL="0" marR="0" indent="3047924"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6pPr>
            <a:lvl7pPr marL="0" marR="0" indent="3657508"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7pPr>
            <a:lvl8pPr marL="0" marR="0" indent="4267093"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8pPr>
            <a:lvl9pPr marL="0" marR="0" indent="4876677"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9pPr>
          </a:lstStyle>
          <a:p>
            <a:pPr marL="0" indent="0" algn="ctr">
              <a:buFont typeface="Arial"/>
              <a:buNone/>
            </a:pPr>
            <a:r>
              <a:rPr lang="en-US" sz="2000" dirty="0"/>
              <a:t>Jordan</a:t>
            </a:r>
          </a:p>
          <a:p>
            <a:pPr marL="0" indent="0" algn="ctr">
              <a:buFont typeface="Arial"/>
              <a:buNone/>
            </a:pPr>
            <a:r>
              <a:rPr lang="en-US" sz="2000" dirty="0"/>
              <a:t>Halsey</a:t>
            </a:r>
          </a:p>
        </p:txBody>
      </p:sp>
      <p:pic>
        <p:nvPicPr>
          <p:cNvPr id="4" name="Picture 3" descr="A picture containing thing&#10;&#10;Description generated with high confidence">
            <a:extLst>
              <a:ext uri="{FF2B5EF4-FFF2-40B4-BE49-F238E27FC236}">
                <a16:creationId xmlns:a16="http://schemas.microsoft.com/office/drawing/2014/main" id="{C55D17F5-B6A3-4586-9B74-19B61171D7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9330" y="4548024"/>
            <a:ext cx="1800359" cy="394879"/>
          </a:xfrm>
          <a:prstGeom prst="rect">
            <a:avLst/>
          </a:prstGeom>
        </p:spPr>
      </p:pic>
      <p:pic>
        <p:nvPicPr>
          <p:cNvPr id="5" name="Picture 4" descr="A picture containing clipart&#10;&#10;Description generated with very high confidence">
            <a:extLst>
              <a:ext uri="{FF2B5EF4-FFF2-40B4-BE49-F238E27FC236}">
                <a16:creationId xmlns:a16="http://schemas.microsoft.com/office/drawing/2014/main" id="{41872D40-AC5B-479E-9DE0-ED78D1681FF8}"/>
              </a:ext>
            </a:extLst>
          </p:cNvPr>
          <p:cNvPicPr>
            <a:picLocks noChangeAspect="1"/>
          </p:cNvPicPr>
          <p:nvPr/>
        </p:nvPicPr>
        <p:blipFill rotWithShape="1">
          <a:blip r:embed="rId6">
            <a:extLst>
              <a:ext uri="{28A0092B-C50C-407E-A947-70E740481C1C}">
                <a14:useLocalDpi xmlns:a14="http://schemas.microsoft.com/office/drawing/2010/main" val="0"/>
              </a:ext>
            </a:extLst>
          </a:blip>
          <a:srcRect l="9482" t="28255" r="8541" b="22642"/>
          <a:stretch/>
        </p:blipFill>
        <p:spPr>
          <a:xfrm>
            <a:off x="1765804" y="5039396"/>
            <a:ext cx="1115390" cy="668111"/>
          </a:xfrm>
          <a:prstGeom prst="rect">
            <a:avLst/>
          </a:prstGeom>
        </p:spPr>
      </p:pic>
      <p:sp>
        <p:nvSpPr>
          <p:cNvPr id="6" name="TextBox 5">
            <a:extLst>
              <a:ext uri="{FF2B5EF4-FFF2-40B4-BE49-F238E27FC236}">
                <a16:creationId xmlns:a16="http://schemas.microsoft.com/office/drawing/2014/main" id="{DAB1886B-459A-4DEA-B7A8-4B17D23703C0}"/>
              </a:ext>
            </a:extLst>
          </p:cNvPr>
          <p:cNvSpPr txBox="1"/>
          <p:nvPr/>
        </p:nvSpPr>
        <p:spPr>
          <a:xfrm>
            <a:off x="3505200" y="1682882"/>
            <a:ext cx="8686800" cy="40318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US" sz="3200" b="0" i="0" u="none" strike="noStrike" cap="none" spc="0" normalizeH="0" baseline="0" dirty="0">
                <a:ln>
                  <a:noFill/>
                </a:ln>
                <a:solidFill>
                  <a:srgbClr val="FFFFFF"/>
                </a:solidFill>
                <a:effectLst/>
                <a:uFillTx/>
                <a:latin typeface="+mj-lt"/>
                <a:ea typeface="+mj-ea"/>
                <a:cs typeface="+mj-cs"/>
                <a:sym typeface="Arial"/>
              </a:rPr>
              <a:t>“</a:t>
            </a:r>
            <a:r>
              <a:rPr lang="en-US" sz="3200" dirty="0"/>
              <a:t>Better information extraction from imagery.</a:t>
            </a:r>
          </a:p>
          <a:p>
            <a:endParaRPr lang="en-US" sz="3200" dirty="0"/>
          </a:p>
          <a:p>
            <a:r>
              <a:rPr lang="en-US" sz="3200" dirty="0"/>
              <a:t>32-bit+ depth, planar+ surfaces, SV-BSDFs…</a:t>
            </a:r>
          </a:p>
          <a:p>
            <a:r>
              <a:rPr lang="en-US" sz="3200" dirty="0"/>
              <a:t>Everything for physically-based rendering.</a:t>
            </a:r>
          </a:p>
          <a:p>
            <a:r>
              <a:rPr kumimoji="0" lang="en-US" sz="3200" b="0" i="0" u="none" strike="noStrike" cap="none" spc="0" normalizeH="0" baseline="0" dirty="0">
                <a:ln>
                  <a:noFill/>
                </a:ln>
                <a:solidFill>
                  <a:srgbClr val="FFFFFF"/>
                </a:solidFill>
                <a:effectLst/>
                <a:uFillTx/>
                <a:latin typeface="+mj-lt"/>
                <a:ea typeface="+mj-ea"/>
                <a:cs typeface="+mj-cs"/>
                <a:sym typeface="Arial"/>
              </a:rPr>
              <a:t>Integrate modalities to help </a:t>
            </a:r>
            <a:r>
              <a:rPr lang="en-US" sz="3200" dirty="0"/>
              <a:t>(lidar + video)</a:t>
            </a:r>
            <a:r>
              <a:rPr kumimoji="0" lang="en-US" sz="3200" b="0" i="0" u="none" strike="noStrike" cap="none" spc="0" normalizeH="0" baseline="0" dirty="0">
                <a:ln>
                  <a:noFill/>
                </a:ln>
                <a:solidFill>
                  <a:srgbClr val="FFFFFF"/>
                </a:solidFill>
                <a:effectLst/>
                <a:uFillTx/>
                <a:latin typeface="+mj-lt"/>
                <a:ea typeface="+mj-ea"/>
                <a:cs typeface="+mj-cs"/>
                <a:sym typeface="Arial"/>
              </a:rPr>
              <a:t>.</a:t>
            </a:r>
          </a:p>
          <a:p>
            <a:endParaRPr lang="en-US" sz="3200" dirty="0"/>
          </a:p>
          <a:p>
            <a:r>
              <a:rPr kumimoji="0" lang="en-US" sz="3200" b="0" i="0" u="none" strike="noStrike" cap="none" spc="0" normalizeH="0" baseline="0" dirty="0">
                <a:ln>
                  <a:noFill/>
                </a:ln>
                <a:solidFill>
                  <a:srgbClr val="FFFFFF"/>
                </a:solidFill>
                <a:effectLst/>
                <a:uFillTx/>
                <a:latin typeface="+mj-lt"/>
                <a:ea typeface="+mj-ea"/>
                <a:cs typeface="+mj-cs"/>
                <a:sym typeface="Arial"/>
              </a:rPr>
              <a:t>Machine vision for surface recognition to </a:t>
            </a:r>
            <a:br>
              <a:rPr kumimoji="0" lang="en-US" sz="3200" b="0" i="0" u="none" strike="noStrike" cap="none" spc="0" normalizeH="0" baseline="0" dirty="0">
                <a:ln>
                  <a:noFill/>
                </a:ln>
                <a:solidFill>
                  <a:srgbClr val="FFFFFF"/>
                </a:solidFill>
                <a:effectLst/>
                <a:uFillTx/>
                <a:latin typeface="+mj-lt"/>
                <a:ea typeface="+mj-ea"/>
                <a:cs typeface="+mj-cs"/>
                <a:sym typeface="Arial"/>
              </a:rPr>
            </a:br>
            <a:r>
              <a:rPr kumimoji="0" lang="en-US" sz="3200" b="0" i="0" u="none" strike="noStrike" cap="none" spc="0" normalizeH="0" baseline="0" dirty="0">
                <a:ln>
                  <a:noFill/>
                </a:ln>
                <a:solidFill>
                  <a:srgbClr val="FFFFFF"/>
                </a:solidFill>
                <a:effectLst/>
                <a:uFillTx/>
                <a:latin typeface="+mj-lt"/>
                <a:ea typeface="+mj-ea"/>
                <a:cs typeface="+mj-cs"/>
                <a:sym typeface="Arial"/>
              </a:rPr>
              <a:t>fill in what we can’t sample.”</a:t>
            </a:r>
            <a:endParaRPr kumimoji="0" lang="en-US" sz="4800" b="0" i="0" u="none" strike="noStrike" cap="none" spc="0" normalizeH="0" baseline="0" dirty="0">
              <a:ln>
                <a:noFill/>
              </a:ln>
              <a:solidFill>
                <a:srgbClr val="FFFFFF"/>
              </a:solidFill>
              <a:effectLst/>
              <a:uFillTx/>
              <a:latin typeface="+mj-lt"/>
              <a:ea typeface="+mj-ea"/>
              <a:cs typeface="+mj-cs"/>
              <a:sym typeface="Arial"/>
            </a:endParaRPr>
          </a:p>
        </p:txBody>
      </p:sp>
    </p:spTree>
    <p:extLst>
      <p:ext uri="{BB962C8B-B14F-4D97-AF65-F5344CB8AC3E}">
        <p14:creationId xmlns:p14="http://schemas.microsoft.com/office/powerpoint/2010/main" val="318313411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glasses posing for the camera&#10;&#10;Description generated with very high confidence">
            <a:extLst>
              <a:ext uri="{FF2B5EF4-FFF2-40B4-BE49-F238E27FC236}">
                <a16:creationId xmlns:a16="http://schemas.microsoft.com/office/drawing/2014/main" id="{1D89C8FB-B6A2-473B-A05D-F01024524F26}"/>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506852" y="1292693"/>
            <a:ext cx="1642203" cy="1642203"/>
          </a:xfrm>
          <a:prstGeom prst="rect">
            <a:avLst/>
          </a:prstGeom>
        </p:spPr>
      </p:pic>
      <p:sp>
        <p:nvSpPr>
          <p:cNvPr id="3" name="Text Placeholder 2">
            <a:extLst>
              <a:ext uri="{FF2B5EF4-FFF2-40B4-BE49-F238E27FC236}">
                <a16:creationId xmlns:a16="http://schemas.microsoft.com/office/drawing/2014/main" id="{23EC302D-1E14-4EC0-972D-7F098753034A}"/>
              </a:ext>
            </a:extLst>
          </p:cNvPr>
          <p:cNvSpPr txBox="1">
            <a:spLocks/>
          </p:cNvSpPr>
          <p:nvPr/>
        </p:nvSpPr>
        <p:spPr>
          <a:xfrm>
            <a:off x="1470896" y="3412920"/>
            <a:ext cx="1630983" cy="370498"/>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lvl1pPr marL="457189" marR="0" indent="-457189"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1pPr>
            <a:lvl2pPr marL="1034535" marR="0" indent="-424950"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2pPr>
            <a:lvl3pPr marL="1710223" marR="0" indent="-49105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3pPr>
            <a:lvl4pPr marL="2249658" marR="0" indent="-42090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4pPr>
            <a:lvl5pPr marL="2929392" marR="0" indent="-49105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5pPr>
            <a:lvl6pPr marL="0" marR="0" indent="3047924"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6pPr>
            <a:lvl7pPr marL="0" marR="0" indent="3657508"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7pPr>
            <a:lvl8pPr marL="0" marR="0" indent="4267093"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8pPr>
            <a:lvl9pPr marL="0" marR="0" indent="4876677"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9pPr>
          </a:lstStyle>
          <a:p>
            <a:pPr marL="0" indent="0" algn="ctr">
              <a:buFont typeface="Arial"/>
              <a:buNone/>
            </a:pPr>
            <a:r>
              <a:rPr lang="en-US" sz="2000" dirty="0"/>
              <a:t>Jordan</a:t>
            </a:r>
          </a:p>
          <a:p>
            <a:pPr marL="0" indent="0" algn="ctr">
              <a:buFont typeface="Arial"/>
              <a:buNone/>
            </a:pPr>
            <a:r>
              <a:rPr lang="en-US" sz="2000" dirty="0"/>
              <a:t>Halsey</a:t>
            </a:r>
          </a:p>
        </p:txBody>
      </p:sp>
      <p:pic>
        <p:nvPicPr>
          <p:cNvPr id="4" name="Picture 3" descr="A picture containing thing&#10;&#10;Description generated with high confidence">
            <a:extLst>
              <a:ext uri="{FF2B5EF4-FFF2-40B4-BE49-F238E27FC236}">
                <a16:creationId xmlns:a16="http://schemas.microsoft.com/office/drawing/2014/main" id="{C55D17F5-B6A3-4586-9B74-19B61171D7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9330" y="4548024"/>
            <a:ext cx="1800359" cy="394879"/>
          </a:xfrm>
          <a:prstGeom prst="rect">
            <a:avLst/>
          </a:prstGeom>
        </p:spPr>
      </p:pic>
      <p:pic>
        <p:nvPicPr>
          <p:cNvPr id="5" name="Picture 4" descr="A picture containing clipart&#10;&#10;Description generated with very high confidence">
            <a:extLst>
              <a:ext uri="{FF2B5EF4-FFF2-40B4-BE49-F238E27FC236}">
                <a16:creationId xmlns:a16="http://schemas.microsoft.com/office/drawing/2014/main" id="{41872D40-AC5B-479E-9DE0-ED78D1681FF8}"/>
              </a:ext>
            </a:extLst>
          </p:cNvPr>
          <p:cNvPicPr>
            <a:picLocks noChangeAspect="1"/>
          </p:cNvPicPr>
          <p:nvPr/>
        </p:nvPicPr>
        <p:blipFill rotWithShape="1">
          <a:blip r:embed="rId6">
            <a:extLst>
              <a:ext uri="{28A0092B-C50C-407E-A947-70E740481C1C}">
                <a14:useLocalDpi xmlns:a14="http://schemas.microsoft.com/office/drawing/2010/main" val="0"/>
              </a:ext>
            </a:extLst>
          </a:blip>
          <a:srcRect l="9482" t="28255" r="8541" b="22642"/>
          <a:stretch/>
        </p:blipFill>
        <p:spPr>
          <a:xfrm>
            <a:off x="1765804" y="5039396"/>
            <a:ext cx="1115390" cy="668111"/>
          </a:xfrm>
          <a:prstGeom prst="rect">
            <a:avLst/>
          </a:prstGeom>
        </p:spPr>
      </p:pic>
      <p:sp>
        <p:nvSpPr>
          <p:cNvPr id="6" name="TextBox 5">
            <a:extLst>
              <a:ext uri="{FF2B5EF4-FFF2-40B4-BE49-F238E27FC236}">
                <a16:creationId xmlns:a16="http://schemas.microsoft.com/office/drawing/2014/main" id="{DAB1886B-459A-4DEA-B7A8-4B17D23703C0}"/>
              </a:ext>
            </a:extLst>
          </p:cNvPr>
          <p:cNvSpPr txBox="1"/>
          <p:nvPr/>
        </p:nvSpPr>
        <p:spPr>
          <a:xfrm>
            <a:off x="3505200" y="1682882"/>
            <a:ext cx="8686800" cy="35394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US" sz="3200" b="0" i="0" u="none" strike="noStrike" cap="none" spc="0" normalizeH="0" baseline="0" dirty="0">
                <a:ln>
                  <a:noFill/>
                </a:ln>
                <a:solidFill>
                  <a:srgbClr val="FFFFFF"/>
                </a:solidFill>
                <a:effectLst/>
                <a:uFillTx/>
                <a:latin typeface="+mj-lt"/>
                <a:ea typeface="+mj-ea"/>
                <a:cs typeface="+mj-cs"/>
                <a:sym typeface="Arial"/>
              </a:rPr>
              <a:t>“</a:t>
            </a:r>
            <a:r>
              <a:rPr kumimoji="0" lang="en-US" sz="3200" b="0" i="0" u="none" strike="noStrike" kern="1200" cap="none" spc="0" normalizeH="0" baseline="0" dirty="0">
                <a:ln>
                  <a:noFill/>
                </a:ln>
                <a:solidFill>
                  <a:schemeClr val="tx1"/>
                </a:solidFill>
                <a:effectLst/>
                <a:uFillTx/>
                <a:latin typeface="+mj-lt"/>
                <a:ea typeface="+mj-ea"/>
                <a:cs typeface="+mj-cs"/>
                <a:sym typeface="Arial"/>
              </a:rPr>
              <a:t>P</a:t>
            </a:r>
            <a:r>
              <a:rPr lang="en-US" sz="3200" kern="1200" dirty="0">
                <a:solidFill>
                  <a:schemeClr val="tx1"/>
                </a:solidFill>
              </a:rPr>
              <a:t>eople on mass will put on headsets when they look good, are untethered, and can function as AR glasses. </a:t>
            </a:r>
          </a:p>
          <a:p>
            <a:br>
              <a:rPr lang="en-US" sz="3200" kern="1200" dirty="0">
                <a:solidFill>
                  <a:schemeClr val="tx1"/>
                </a:solidFill>
              </a:rPr>
            </a:br>
            <a:r>
              <a:rPr lang="en-US" sz="3200" kern="1200" dirty="0">
                <a:solidFill>
                  <a:schemeClr val="tx1"/>
                </a:solidFill>
              </a:rPr>
              <a:t>Everything is preparation for that day. </a:t>
            </a:r>
          </a:p>
          <a:p>
            <a:endParaRPr lang="en-US" sz="3200" kern="1200" dirty="0">
              <a:solidFill>
                <a:schemeClr val="tx1"/>
              </a:solidFill>
            </a:endParaRPr>
          </a:p>
          <a:p>
            <a:r>
              <a:rPr lang="en-US" sz="3200" kern="1200" dirty="0">
                <a:solidFill>
                  <a:schemeClr val="tx1"/>
                </a:solidFill>
              </a:rPr>
              <a:t>Until then, it's Netscape in 1992.”</a:t>
            </a:r>
            <a:endParaRPr kumimoji="0" lang="en-US" sz="4800" b="0" i="0" u="none" strike="noStrike" cap="none" spc="0" normalizeH="0" baseline="0" dirty="0">
              <a:ln>
                <a:noFill/>
              </a:ln>
              <a:solidFill>
                <a:srgbClr val="FFFFFF"/>
              </a:solidFill>
              <a:effectLst/>
              <a:uFillTx/>
              <a:latin typeface="+mj-lt"/>
              <a:ea typeface="+mj-ea"/>
              <a:cs typeface="+mj-cs"/>
              <a:sym typeface="Arial"/>
            </a:endParaRPr>
          </a:p>
        </p:txBody>
      </p:sp>
    </p:spTree>
    <p:extLst>
      <p:ext uri="{BB962C8B-B14F-4D97-AF65-F5344CB8AC3E}">
        <p14:creationId xmlns:p14="http://schemas.microsoft.com/office/powerpoint/2010/main" val="287263432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glasses&#10;&#10;Description generated with high confidence">
            <a:extLst>
              <a:ext uri="{FF2B5EF4-FFF2-40B4-BE49-F238E27FC236}">
                <a16:creationId xmlns:a16="http://schemas.microsoft.com/office/drawing/2014/main" id="{DE930518-34DF-4E9E-BF2B-A0FF947D47E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733660" y="704759"/>
            <a:ext cx="1717377" cy="2274672"/>
          </a:xfrm>
          <a:prstGeom prst="rect">
            <a:avLst/>
          </a:prstGeom>
        </p:spPr>
      </p:pic>
      <p:sp>
        <p:nvSpPr>
          <p:cNvPr id="3" name="Text Placeholder 2">
            <a:extLst>
              <a:ext uri="{FF2B5EF4-FFF2-40B4-BE49-F238E27FC236}">
                <a16:creationId xmlns:a16="http://schemas.microsoft.com/office/drawing/2014/main" id="{3F2FC1DF-E3A8-499E-A142-69E5BA6A2C09}"/>
              </a:ext>
            </a:extLst>
          </p:cNvPr>
          <p:cNvSpPr txBox="1">
            <a:spLocks/>
          </p:cNvSpPr>
          <p:nvPr/>
        </p:nvSpPr>
        <p:spPr>
          <a:xfrm>
            <a:off x="1776857" y="3393870"/>
            <a:ext cx="1630983" cy="370498"/>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lvl1pPr marL="457189" marR="0" indent="-457189"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1pPr>
            <a:lvl2pPr marL="1034535" marR="0" indent="-424950"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2pPr>
            <a:lvl3pPr marL="1710223" marR="0" indent="-49105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3pPr>
            <a:lvl4pPr marL="2249658" marR="0" indent="-42090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4pPr>
            <a:lvl5pPr marL="2929392" marR="0" indent="-491053" algn="l" defTabSz="609584" rtl="0" eaLnBrk="1" latinLnBrk="0" hangingPunct="1">
              <a:lnSpc>
                <a:spcPct val="100000"/>
              </a:lnSpc>
              <a:spcBef>
                <a:spcPts val="600"/>
              </a:spcBef>
              <a:spcAft>
                <a:spcPts val="0"/>
              </a:spcAft>
              <a:buClrTx/>
              <a:buSzPct val="100000"/>
              <a:buFont typeface="Arial"/>
              <a:buChar char="»"/>
              <a:tabLst/>
              <a:defRPr sz="2900" b="0" i="0" u="none" strike="noStrike" cap="none" spc="0" baseline="0">
                <a:ln>
                  <a:noFill/>
                </a:ln>
                <a:solidFill>
                  <a:srgbClr val="FFFFFF"/>
                </a:solidFill>
                <a:uFillTx/>
                <a:latin typeface="+mj-lt"/>
                <a:ea typeface="+mj-ea"/>
                <a:cs typeface="+mj-cs"/>
                <a:sym typeface="Arial"/>
              </a:defRPr>
            </a:lvl5pPr>
            <a:lvl6pPr marL="0" marR="0" indent="3047924"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6pPr>
            <a:lvl7pPr marL="0" marR="0" indent="3657508"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7pPr>
            <a:lvl8pPr marL="0" marR="0" indent="4267093"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8pPr>
            <a:lvl9pPr marL="0" marR="0" indent="4876677" algn="l" defTabSz="609584" rtl="0" eaLnBrk="1" latinLnBrk="0" hangingPunct="1">
              <a:lnSpc>
                <a:spcPct val="100000"/>
              </a:lnSpc>
              <a:spcBef>
                <a:spcPts val="60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ial"/>
              </a:defRPr>
            </a:lvl9pPr>
          </a:lstStyle>
          <a:p>
            <a:pPr marL="0" indent="0" algn="ctr">
              <a:buFont typeface="Arial"/>
              <a:buNone/>
            </a:pPr>
            <a:r>
              <a:rPr lang="en-US" sz="2000" dirty="0"/>
              <a:t>James</a:t>
            </a:r>
          </a:p>
          <a:p>
            <a:pPr marL="0" indent="0" algn="ctr">
              <a:buFont typeface="Arial"/>
              <a:buNone/>
            </a:pPr>
            <a:r>
              <a:rPr lang="en-US" sz="2000" dirty="0"/>
              <a:t>Tompkin</a:t>
            </a:r>
          </a:p>
        </p:txBody>
      </p:sp>
      <p:pic>
        <p:nvPicPr>
          <p:cNvPr id="4" name="Picture 3" descr="A picture containing text, book&#10;&#10;Description generated with high confidence">
            <a:extLst>
              <a:ext uri="{FF2B5EF4-FFF2-40B4-BE49-F238E27FC236}">
                <a16:creationId xmlns:a16="http://schemas.microsoft.com/office/drawing/2014/main" id="{A8BE93D6-1351-4B53-891F-DB260D2064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4150" y="4291334"/>
            <a:ext cx="1176395" cy="1347494"/>
          </a:xfrm>
          <a:prstGeom prst="rect">
            <a:avLst/>
          </a:prstGeom>
        </p:spPr>
      </p:pic>
      <p:sp>
        <p:nvSpPr>
          <p:cNvPr id="5" name="TextBox 4">
            <a:extLst>
              <a:ext uri="{FF2B5EF4-FFF2-40B4-BE49-F238E27FC236}">
                <a16:creationId xmlns:a16="http://schemas.microsoft.com/office/drawing/2014/main" id="{60FB8DBA-AB29-4EAE-9F13-D62B9B62CDBE}"/>
              </a:ext>
            </a:extLst>
          </p:cNvPr>
          <p:cNvSpPr txBox="1"/>
          <p:nvPr/>
        </p:nvSpPr>
        <p:spPr>
          <a:xfrm>
            <a:off x="3505200" y="1682882"/>
            <a:ext cx="8686800" cy="35394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US" sz="3200" b="0" i="0" u="none" strike="noStrike" kern="1200" cap="none" spc="0" normalizeH="0" baseline="0" dirty="0">
                <a:ln>
                  <a:noFill/>
                </a:ln>
                <a:solidFill>
                  <a:schemeClr val="tx1"/>
                </a:solidFill>
                <a:effectLst/>
                <a:uFillTx/>
                <a:latin typeface="+mj-lt"/>
                <a:ea typeface="+mj-ea"/>
                <a:cs typeface="+mj-cs"/>
                <a:sym typeface="Arial"/>
              </a:rPr>
              <a:t>Reducing sickness.</a:t>
            </a:r>
          </a:p>
          <a:p>
            <a:endParaRPr lang="en-US" sz="3200" kern="1200" dirty="0">
              <a:solidFill>
                <a:schemeClr val="tx1"/>
              </a:solidFill>
            </a:endParaRPr>
          </a:p>
          <a:p>
            <a:r>
              <a:rPr lang="en-US" sz="3200" kern="1200" dirty="0">
                <a:solidFill>
                  <a:schemeClr val="tx1"/>
                </a:solidFill>
              </a:rPr>
              <a:t>Live-streaming video = telecommunications.</a:t>
            </a:r>
          </a:p>
          <a:p>
            <a:endParaRPr kumimoji="0" lang="en-US" sz="3200" b="0" i="0" u="none" strike="noStrike" kern="1200" cap="none" spc="0" normalizeH="0" baseline="0" dirty="0">
              <a:ln>
                <a:noFill/>
              </a:ln>
              <a:solidFill>
                <a:schemeClr val="tx1"/>
              </a:solidFill>
              <a:effectLst/>
              <a:uFillTx/>
              <a:latin typeface="+mj-lt"/>
              <a:ea typeface="+mj-ea"/>
              <a:cs typeface="+mj-cs"/>
              <a:sym typeface="Arial"/>
            </a:endParaRPr>
          </a:p>
          <a:p>
            <a:r>
              <a:rPr lang="en-US" sz="3200" kern="1200" dirty="0">
                <a:solidFill>
                  <a:schemeClr val="tx1"/>
                </a:solidFill>
              </a:rPr>
              <a:t>VR video elements for augmented reality.</a:t>
            </a:r>
          </a:p>
          <a:p>
            <a:endParaRPr lang="en-US" sz="3200" kern="1200" dirty="0">
              <a:solidFill>
                <a:schemeClr val="tx1"/>
              </a:solidFill>
            </a:endParaRPr>
          </a:p>
          <a:p>
            <a:r>
              <a:rPr lang="en-US" sz="3200" kern="1200" dirty="0">
                <a:solidFill>
                  <a:schemeClr val="tx1"/>
                </a:solidFill>
              </a:rPr>
              <a:t>What sells? </a:t>
            </a:r>
            <a:r>
              <a:rPr lang="en-US" sz="3200" i="1" kern="1200" dirty="0">
                <a:solidFill>
                  <a:schemeClr val="tx1"/>
                </a:solidFill>
              </a:rPr>
              <a:t>Sex and Sports</a:t>
            </a:r>
            <a:r>
              <a:rPr lang="en-US" sz="3200" kern="1200" dirty="0">
                <a:solidFill>
                  <a:schemeClr val="tx1"/>
                </a:solidFill>
              </a:rPr>
              <a:t>.</a:t>
            </a:r>
          </a:p>
        </p:txBody>
      </p:sp>
    </p:spTree>
    <p:extLst>
      <p:ext uri="{BB962C8B-B14F-4D97-AF65-F5344CB8AC3E}">
        <p14:creationId xmlns:p14="http://schemas.microsoft.com/office/powerpoint/2010/main" val="41276723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2F9999-A599-43ED-8EA9-AD27ECB9C00E}"/>
              </a:ext>
            </a:extLst>
          </p:cNvPr>
          <p:cNvSpPr txBox="1"/>
          <p:nvPr/>
        </p:nvSpPr>
        <p:spPr>
          <a:xfrm>
            <a:off x="609601" y="1913467"/>
            <a:ext cx="10854266" cy="44012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Tx/>
              <a:buChar char="-"/>
              <a:tabLst/>
            </a:pPr>
            <a:r>
              <a:rPr lang="en-US" sz="4000" dirty="0"/>
              <a:t>360 video</a:t>
            </a:r>
          </a:p>
          <a:p>
            <a:pPr marL="285750" marR="0" indent="-285750" algn="l" defTabSz="914400" rtl="0" fontAlgn="auto" latinLnBrk="0" hangingPunct="0">
              <a:lnSpc>
                <a:spcPct val="100000"/>
              </a:lnSpc>
              <a:spcBef>
                <a:spcPts val="0"/>
              </a:spcBef>
              <a:spcAft>
                <a:spcPts val="0"/>
              </a:spcAft>
              <a:buClrTx/>
              <a:buSzTx/>
              <a:buFontTx/>
              <a:buChar char="-"/>
              <a:tabLst/>
            </a:pPr>
            <a:endParaRPr kumimoji="0" lang="en-US" sz="4000" b="0" i="0" u="none" strike="noStrike" cap="none" spc="0" normalizeH="0" baseline="0" dirty="0">
              <a:ln>
                <a:noFill/>
              </a:ln>
              <a:solidFill>
                <a:srgbClr val="FFFFFF"/>
              </a:solidFill>
              <a:effectLst/>
              <a:uFillTx/>
              <a:latin typeface="+mj-lt"/>
              <a:ea typeface="+mj-ea"/>
              <a:cs typeface="+mj-cs"/>
              <a:sym typeface="Arial"/>
            </a:endParaRPr>
          </a:p>
          <a:p>
            <a:pPr marL="285750" marR="0" indent="-285750" algn="l" defTabSz="914400" rtl="0" fontAlgn="auto" latinLnBrk="0" hangingPunct="0">
              <a:lnSpc>
                <a:spcPct val="100000"/>
              </a:lnSpc>
              <a:spcBef>
                <a:spcPts val="0"/>
              </a:spcBef>
              <a:spcAft>
                <a:spcPts val="0"/>
              </a:spcAft>
              <a:buClrTx/>
              <a:buSzTx/>
              <a:buFontTx/>
              <a:buChar char="-"/>
              <a:tabLst/>
            </a:pPr>
            <a:endParaRPr lang="en-US" sz="4000" dirty="0"/>
          </a:p>
          <a:p>
            <a:pPr marL="285750" marR="0" indent="-285750" algn="l" defTabSz="914400" rtl="0" fontAlgn="auto" latinLnBrk="0" hangingPunct="0">
              <a:lnSpc>
                <a:spcPct val="100000"/>
              </a:lnSpc>
              <a:spcBef>
                <a:spcPts val="0"/>
              </a:spcBef>
              <a:spcAft>
                <a:spcPts val="0"/>
              </a:spcAft>
              <a:buClrTx/>
              <a:buSzTx/>
              <a:buFontTx/>
              <a:buChar char="-"/>
              <a:tabLst/>
            </a:pPr>
            <a:r>
              <a:rPr lang="en-US" sz="4000" dirty="0"/>
              <a:t>Stereo 360 video</a:t>
            </a:r>
          </a:p>
          <a:p>
            <a:pPr marL="285750" marR="0" indent="-285750" algn="l" defTabSz="914400" rtl="0" fontAlgn="auto" latinLnBrk="0" hangingPunct="0">
              <a:lnSpc>
                <a:spcPct val="100000"/>
              </a:lnSpc>
              <a:spcBef>
                <a:spcPts val="0"/>
              </a:spcBef>
              <a:spcAft>
                <a:spcPts val="0"/>
              </a:spcAft>
              <a:buClrTx/>
              <a:buSzTx/>
              <a:buFontTx/>
              <a:buChar char="-"/>
              <a:tabLst/>
            </a:pPr>
            <a:endParaRPr kumimoji="0" lang="en-US" sz="4000" b="0" i="0" u="none" strike="noStrike" cap="none" spc="0" normalizeH="0" baseline="0" dirty="0">
              <a:ln>
                <a:noFill/>
              </a:ln>
              <a:solidFill>
                <a:srgbClr val="FFFFFF"/>
              </a:solidFill>
              <a:effectLst/>
              <a:uFillTx/>
              <a:latin typeface="+mj-lt"/>
              <a:ea typeface="+mj-ea"/>
              <a:cs typeface="+mj-cs"/>
              <a:sym typeface="Arial"/>
            </a:endParaRPr>
          </a:p>
          <a:p>
            <a:pPr marL="285750" marR="0" indent="-285750" algn="l" defTabSz="914400" rtl="0" fontAlgn="auto" latinLnBrk="0" hangingPunct="0">
              <a:lnSpc>
                <a:spcPct val="100000"/>
              </a:lnSpc>
              <a:spcBef>
                <a:spcPts val="0"/>
              </a:spcBef>
              <a:spcAft>
                <a:spcPts val="0"/>
              </a:spcAft>
              <a:buClrTx/>
              <a:buSzTx/>
              <a:buFontTx/>
              <a:buChar char="-"/>
              <a:tabLst/>
            </a:pPr>
            <a:endParaRPr lang="en-US" sz="4000" dirty="0"/>
          </a:p>
          <a:p>
            <a:pPr marL="285750" marR="0" indent="-285750" algn="l" defTabSz="914400" rtl="0" fontAlgn="auto" latinLnBrk="0" hangingPunct="0">
              <a:lnSpc>
                <a:spcPct val="100000"/>
              </a:lnSpc>
              <a:spcBef>
                <a:spcPts val="0"/>
              </a:spcBef>
              <a:spcAft>
                <a:spcPts val="0"/>
              </a:spcAft>
              <a:buClrTx/>
              <a:buSzTx/>
              <a:buFontTx/>
              <a:buChar char="-"/>
              <a:tabLst/>
            </a:pPr>
            <a:r>
              <a:rPr kumimoji="0" lang="en-US" sz="4000" b="0" i="0" u="none" strike="noStrike" cap="none" spc="0" normalizeH="0" baseline="0" dirty="0">
                <a:ln>
                  <a:noFill/>
                </a:ln>
                <a:solidFill>
                  <a:srgbClr val="FFFFFF"/>
                </a:solidFill>
                <a:effectLst/>
                <a:uFillTx/>
                <a:latin typeface="+mj-lt"/>
                <a:ea typeface="+mj-ea"/>
                <a:cs typeface="+mj-cs"/>
                <a:sym typeface="Arial"/>
              </a:rPr>
              <a:t>Light field video</a:t>
            </a:r>
          </a:p>
        </p:txBody>
      </p:sp>
      <p:pic>
        <p:nvPicPr>
          <p:cNvPr id="13" name="Picture 12" descr="A close up of a sign&#10;&#10;Description generated with very high confidence">
            <a:extLst>
              <a:ext uri="{FF2B5EF4-FFF2-40B4-BE49-F238E27FC236}">
                <a16:creationId xmlns:a16="http://schemas.microsoft.com/office/drawing/2014/main" id="{622CC375-8A40-402C-A366-836ECA1F6C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3560" y="1626013"/>
            <a:ext cx="2120017" cy="1696014"/>
          </a:xfrm>
          <a:prstGeom prst="rect">
            <a:avLst/>
          </a:prstGeom>
        </p:spPr>
      </p:pic>
      <p:sp>
        <p:nvSpPr>
          <p:cNvPr id="2" name="Title 1"/>
          <p:cNvSpPr>
            <a:spLocks noGrp="1"/>
          </p:cNvSpPr>
          <p:nvPr>
            <p:ph type="title"/>
          </p:nvPr>
        </p:nvSpPr>
        <p:spPr>
          <a:xfrm>
            <a:off x="609601" y="274639"/>
            <a:ext cx="8911797" cy="1143001"/>
          </a:xfrm>
        </p:spPr>
        <p:txBody>
          <a:bodyPr/>
          <a:lstStyle/>
          <a:p>
            <a:r>
              <a:rPr lang="en-US" dirty="0"/>
              <a:t>How did we get here?</a:t>
            </a:r>
          </a:p>
        </p:txBody>
      </p:sp>
      <p:pic>
        <p:nvPicPr>
          <p:cNvPr id="10" name="Picture 9"/>
          <p:cNvPicPr>
            <a:picLocks noChangeAspect="1"/>
          </p:cNvPicPr>
          <p:nvPr/>
        </p:nvPicPr>
        <p:blipFill>
          <a:blip r:embed="rId5"/>
          <a:stretch>
            <a:fillRect/>
          </a:stretch>
        </p:blipFill>
        <p:spPr>
          <a:xfrm>
            <a:off x="8653471" y="1729756"/>
            <a:ext cx="1735854" cy="1485971"/>
          </a:xfrm>
          <a:prstGeom prst="rect">
            <a:avLst/>
          </a:prstGeom>
        </p:spPr>
      </p:pic>
      <p:pic>
        <p:nvPicPr>
          <p:cNvPr id="16" name="Picture 15" descr="A close up of a sign&#10;&#10;Description generated with very high confidence">
            <a:extLst>
              <a:ext uri="{FF2B5EF4-FFF2-40B4-BE49-F238E27FC236}">
                <a16:creationId xmlns:a16="http://schemas.microsoft.com/office/drawing/2014/main" id="{D5D7423C-A628-4648-9219-28210CBA37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3666" y="3349243"/>
            <a:ext cx="2120017" cy="1696014"/>
          </a:xfrm>
          <a:prstGeom prst="rect">
            <a:avLst/>
          </a:prstGeom>
        </p:spPr>
      </p:pic>
      <p:graphicFrame>
        <p:nvGraphicFramePr>
          <p:cNvPr id="11" name="Object 10">
            <a:extLst>
              <a:ext uri="{FF2B5EF4-FFF2-40B4-BE49-F238E27FC236}">
                <a16:creationId xmlns:a16="http://schemas.microsoft.com/office/drawing/2014/main" id="{AC3C527C-A851-4993-A20D-1679906E68CF}"/>
              </a:ext>
            </a:extLst>
          </p:cNvPr>
          <p:cNvGraphicFramePr>
            <a:graphicFrameLocks noChangeAspect="1"/>
          </p:cNvGraphicFramePr>
          <p:nvPr>
            <p:extLst>
              <p:ext uri="{D42A27DB-BD31-4B8C-83A1-F6EECF244321}">
                <p14:modId xmlns:p14="http://schemas.microsoft.com/office/powerpoint/2010/main" val="1714786699"/>
              </p:ext>
            </p:extLst>
          </p:nvPr>
        </p:nvGraphicFramePr>
        <p:xfrm>
          <a:off x="8653472" y="3527843"/>
          <a:ext cx="1787604" cy="1341052"/>
        </p:xfrm>
        <a:graphic>
          <a:graphicData uri="http://schemas.openxmlformats.org/presentationml/2006/ole">
            <mc:AlternateContent xmlns:mc="http://schemas.openxmlformats.org/markup-compatibility/2006">
              <mc:Choice xmlns:v="urn:schemas-microsoft-com:vml" Requires="v">
                <p:oleObj spid="_x0000_s1030" name="Image" r:id="rId6" imgW="6095160" imgH="4571280" progId="Photoshop.Image.18">
                  <p:embed/>
                </p:oleObj>
              </mc:Choice>
              <mc:Fallback>
                <p:oleObj name="Image" r:id="rId6" imgW="6095160" imgH="4571280" progId="Photoshop.Image.18">
                  <p:embed/>
                  <p:pic>
                    <p:nvPicPr>
                      <p:cNvPr id="13" name="Object 12">
                        <a:extLst>
                          <a:ext uri="{FF2B5EF4-FFF2-40B4-BE49-F238E27FC236}">
                            <a16:creationId xmlns:a16="http://schemas.microsoft.com/office/drawing/2014/main" id="{2882CC88-BED1-42A9-BE6B-29FC1C3420EC}"/>
                          </a:ext>
                        </a:extLst>
                      </p:cNvPr>
                      <p:cNvPicPr/>
                      <p:nvPr/>
                    </p:nvPicPr>
                    <p:blipFill>
                      <a:blip r:embed="rId7"/>
                      <a:stretch>
                        <a:fillRect/>
                      </a:stretch>
                    </p:blipFill>
                    <p:spPr>
                      <a:xfrm>
                        <a:off x="8653472" y="3527843"/>
                        <a:ext cx="1787604" cy="1341052"/>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D4BF8683-CA04-48B0-BA38-78B49C3E3E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94812" y="5237017"/>
            <a:ext cx="1273633" cy="1485155"/>
          </a:xfrm>
          <a:prstGeom prst="rect">
            <a:avLst/>
          </a:prstGeom>
        </p:spPr>
      </p:pic>
      <p:graphicFrame>
        <p:nvGraphicFramePr>
          <p:cNvPr id="15" name="Object 14">
            <a:extLst>
              <a:ext uri="{FF2B5EF4-FFF2-40B4-BE49-F238E27FC236}">
                <a16:creationId xmlns:a16="http://schemas.microsoft.com/office/drawing/2014/main" id="{262A0FC0-0A55-42E5-B65B-1DF357F2DE09}"/>
              </a:ext>
            </a:extLst>
          </p:cNvPr>
          <p:cNvGraphicFramePr>
            <a:graphicFrameLocks noChangeAspect="1"/>
          </p:cNvGraphicFramePr>
          <p:nvPr>
            <p:extLst>
              <p:ext uri="{D42A27DB-BD31-4B8C-83A1-F6EECF244321}">
                <p14:modId xmlns:p14="http://schemas.microsoft.com/office/powerpoint/2010/main" val="2378656014"/>
              </p:ext>
            </p:extLst>
          </p:nvPr>
        </p:nvGraphicFramePr>
        <p:xfrm>
          <a:off x="8653472" y="5304558"/>
          <a:ext cx="1787604" cy="1341052"/>
        </p:xfrm>
        <a:graphic>
          <a:graphicData uri="http://schemas.openxmlformats.org/presentationml/2006/ole">
            <mc:AlternateContent xmlns:mc="http://schemas.openxmlformats.org/markup-compatibility/2006">
              <mc:Choice xmlns:v="urn:schemas-microsoft-com:vml" Requires="v">
                <p:oleObj spid="_x0000_s1031" name="Image" r:id="rId9" imgW="6095160" imgH="4571280" progId="Photoshop.Image.18">
                  <p:embed/>
                </p:oleObj>
              </mc:Choice>
              <mc:Fallback>
                <p:oleObj name="Image" r:id="rId9" imgW="6095160" imgH="4571280" progId="Photoshop.Image.18">
                  <p:embed/>
                  <p:pic>
                    <p:nvPicPr>
                      <p:cNvPr id="11" name="Object 10">
                        <a:extLst>
                          <a:ext uri="{FF2B5EF4-FFF2-40B4-BE49-F238E27FC236}">
                            <a16:creationId xmlns:a16="http://schemas.microsoft.com/office/drawing/2014/main" id="{AC3C527C-A851-4993-A20D-1679906E68CF}"/>
                          </a:ext>
                        </a:extLst>
                      </p:cNvPr>
                      <p:cNvPicPr/>
                      <p:nvPr/>
                    </p:nvPicPr>
                    <p:blipFill>
                      <a:blip r:embed="rId7"/>
                      <a:stretch>
                        <a:fillRect/>
                      </a:stretch>
                    </p:blipFill>
                    <p:spPr>
                      <a:xfrm>
                        <a:off x="8653472" y="5304558"/>
                        <a:ext cx="1787604" cy="1341052"/>
                      </a:xfrm>
                      <a:prstGeom prst="rect">
                        <a:avLst/>
                      </a:prstGeom>
                    </p:spPr>
                  </p:pic>
                </p:oleObj>
              </mc:Fallback>
            </mc:AlternateContent>
          </a:graphicData>
        </a:graphic>
      </p:graphicFrame>
    </p:spTree>
    <p:extLst>
      <p:ext uri="{BB962C8B-B14F-4D97-AF65-F5344CB8AC3E}">
        <p14:creationId xmlns:p14="http://schemas.microsoft.com/office/powerpoint/2010/main" val="3968985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01758-CFD5-42A5-B9FC-DE8230E029B4}"/>
              </a:ext>
            </a:extLst>
          </p:cNvPr>
          <p:cNvSpPr>
            <a:spLocks noGrp="1"/>
          </p:cNvSpPr>
          <p:nvPr>
            <p:ph type="title"/>
          </p:nvPr>
        </p:nvSpPr>
        <p:spPr/>
        <p:txBody>
          <a:bodyPr/>
          <a:lstStyle/>
          <a:p>
            <a:r>
              <a:rPr lang="en-US" dirty="0"/>
              <a:t>QUESTIONS For you</a:t>
            </a:r>
          </a:p>
        </p:txBody>
      </p:sp>
      <p:sp>
        <p:nvSpPr>
          <p:cNvPr id="3" name="Text Placeholder 2">
            <a:extLst>
              <a:ext uri="{FF2B5EF4-FFF2-40B4-BE49-F238E27FC236}">
                <a16:creationId xmlns:a16="http://schemas.microsoft.com/office/drawing/2014/main" id="{F2B09D54-56F6-4AE3-B2F4-0198D397454F}"/>
              </a:ext>
            </a:extLst>
          </p:cNvPr>
          <p:cNvSpPr>
            <a:spLocks noGrp="1"/>
          </p:cNvSpPr>
          <p:nvPr>
            <p:ph type="body" idx="1"/>
          </p:nvPr>
        </p:nvSpPr>
        <p:spPr/>
        <p:txBody>
          <a:bodyPr>
            <a:normAutofit/>
          </a:bodyPr>
          <a:lstStyle/>
          <a:p>
            <a:r>
              <a:rPr lang="en-US" dirty="0"/>
              <a:t>What depictions and experiences are best suited to VR?</a:t>
            </a:r>
          </a:p>
          <a:p>
            <a:pPr lvl="1"/>
            <a:r>
              <a:rPr lang="en-US" dirty="0"/>
              <a:t>What kinds of experiences do you </a:t>
            </a:r>
            <a:r>
              <a:rPr lang="en-US" i="1" dirty="0"/>
              <a:t>want</a:t>
            </a:r>
            <a:r>
              <a:rPr lang="en-US" dirty="0"/>
              <a:t>?</a:t>
            </a:r>
          </a:p>
          <a:p>
            <a:pPr lvl="1"/>
            <a:r>
              <a:rPr lang="en-US" dirty="0"/>
              <a:t>Where will experiences go next?</a:t>
            </a:r>
          </a:p>
          <a:p>
            <a:pPr lvl="1"/>
            <a:endParaRPr lang="en-US" dirty="0"/>
          </a:p>
          <a:p>
            <a:r>
              <a:rPr lang="en-US" dirty="0"/>
              <a:t>How would you convince mass market of strengths of medium?</a:t>
            </a:r>
          </a:p>
          <a:p>
            <a:endParaRPr lang="en-US" dirty="0"/>
          </a:p>
          <a:p>
            <a:r>
              <a:rPr lang="en-US" dirty="0"/>
              <a:t>How long until 6DoF will be cost effective?</a:t>
            </a:r>
          </a:p>
        </p:txBody>
      </p:sp>
    </p:spTree>
    <p:extLst>
      <p:ext uri="{BB962C8B-B14F-4D97-AF65-F5344CB8AC3E}">
        <p14:creationId xmlns:p14="http://schemas.microsoft.com/office/powerpoint/2010/main" val="420034147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659A36-7C4A-47BD-AF2A-023EFD60C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49" y="3408834"/>
            <a:ext cx="4779941" cy="3186627"/>
          </a:xfrm>
          <a:prstGeom prst="rect">
            <a:avLst/>
          </a:prstGeom>
        </p:spPr>
      </p:pic>
      <p:pic>
        <p:nvPicPr>
          <p:cNvPr id="7" name="pasted-image.pdf">
            <a:extLst>
              <a:ext uri="{FF2B5EF4-FFF2-40B4-BE49-F238E27FC236}">
                <a16:creationId xmlns:a16="http://schemas.microsoft.com/office/drawing/2014/main" id="{0E83408E-A0F7-4A2B-804A-8F47B9D5833D}"/>
              </a:ext>
            </a:extLst>
          </p:cNvPr>
          <p:cNvPicPr>
            <a:picLocks noChangeAspect="1"/>
          </p:cNvPicPr>
          <p:nvPr/>
        </p:nvPicPr>
        <p:blipFill>
          <a:blip r:embed="rId4">
            <a:extLst/>
          </a:blip>
          <a:stretch>
            <a:fillRect/>
          </a:stretch>
        </p:blipFill>
        <p:spPr>
          <a:xfrm>
            <a:off x="251647" y="142311"/>
            <a:ext cx="4653638" cy="1198153"/>
          </a:xfrm>
          <a:prstGeom prst="rect">
            <a:avLst/>
          </a:prstGeom>
          <a:ln w="12700">
            <a:miter lim="400000"/>
          </a:ln>
        </p:spPr>
      </p:pic>
      <p:sp>
        <p:nvSpPr>
          <p:cNvPr id="8" name="TextBox 7">
            <a:extLst>
              <a:ext uri="{FF2B5EF4-FFF2-40B4-BE49-F238E27FC236}">
                <a16:creationId xmlns:a16="http://schemas.microsoft.com/office/drawing/2014/main" id="{AF526D2E-34D8-4313-B76C-7CB74522390B}"/>
              </a:ext>
            </a:extLst>
          </p:cNvPr>
          <p:cNvSpPr txBox="1"/>
          <p:nvPr/>
        </p:nvSpPr>
        <p:spPr>
          <a:xfrm>
            <a:off x="1539377" y="1038082"/>
            <a:ext cx="2161309"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FFFFFF"/>
                </a:solidFill>
                <a:effectLst/>
                <a:uFillTx/>
                <a:latin typeface="+mj-lt"/>
                <a:ea typeface="+mj-ea"/>
                <a:cs typeface="+mj-cs"/>
                <a:sym typeface="Arial"/>
              </a:rPr>
              <a:t>COURSES</a:t>
            </a:r>
            <a:endParaRPr kumimoji="0" lang="en-US" sz="1800" b="1" i="0" u="none" strike="noStrike" cap="none" spc="0" normalizeH="0" baseline="0" dirty="0">
              <a:ln>
                <a:noFill/>
              </a:ln>
              <a:solidFill>
                <a:srgbClr val="FFFFFF"/>
              </a:solidFill>
              <a:effectLst/>
              <a:uFillTx/>
              <a:latin typeface="+mj-lt"/>
              <a:ea typeface="+mj-ea"/>
              <a:cs typeface="+mj-cs"/>
              <a:sym typeface="Arial"/>
            </a:endParaRPr>
          </a:p>
        </p:txBody>
      </p:sp>
      <p:sp>
        <p:nvSpPr>
          <p:cNvPr id="2" name="Rectangle 1">
            <a:extLst>
              <a:ext uri="{FF2B5EF4-FFF2-40B4-BE49-F238E27FC236}">
                <a16:creationId xmlns:a16="http://schemas.microsoft.com/office/drawing/2014/main" id="{74EE929E-DFDB-4D8C-BBB2-77A34D726E22}"/>
              </a:ext>
            </a:extLst>
          </p:cNvPr>
          <p:cNvSpPr/>
          <p:nvPr/>
        </p:nvSpPr>
        <p:spPr>
          <a:xfrm>
            <a:off x="1346028" y="1736491"/>
            <a:ext cx="3235181" cy="830997"/>
          </a:xfrm>
          <a:prstGeom prst="rect">
            <a:avLst/>
          </a:prstGeom>
        </p:spPr>
        <p:txBody>
          <a:bodyPr wrap="none">
            <a:spAutoFit/>
          </a:bodyPr>
          <a:lstStyle/>
          <a:p>
            <a:r>
              <a:rPr lang="en-US" sz="4800" dirty="0"/>
              <a:t>Thank you!</a:t>
            </a:r>
          </a:p>
        </p:txBody>
      </p:sp>
      <p:cxnSp>
        <p:nvCxnSpPr>
          <p:cNvPr id="19" name="Straight Connector 18">
            <a:extLst>
              <a:ext uri="{FF2B5EF4-FFF2-40B4-BE49-F238E27FC236}">
                <a16:creationId xmlns:a16="http://schemas.microsoft.com/office/drawing/2014/main" id="{F48DBCAF-C05F-456A-9AFA-2A19A6D2BDFD}"/>
              </a:ext>
            </a:extLst>
          </p:cNvPr>
          <p:cNvCxnSpPr>
            <a:cxnSpLocks/>
          </p:cNvCxnSpPr>
          <p:nvPr/>
        </p:nvCxnSpPr>
        <p:spPr>
          <a:xfrm flipV="1">
            <a:off x="5801895" y="853307"/>
            <a:ext cx="0" cy="5111055"/>
          </a:xfrm>
          <a:prstGeom prst="line">
            <a:avLst/>
          </a:prstGeom>
          <a:ln/>
        </p:spPr>
        <p:style>
          <a:lnRef idx="1">
            <a:schemeClr val="accent4"/>
          </a:lnRef>
          <a:fillRef idx="0">
            <a:schemeClr val="accent4"/>
          </a:fillRef>
          <a:effectRef idx="0">
            <a:schemeClr val="accent4"/>
          </a:effectRef>
          <a:fontRef idx="minor">
            <a:schemeClr val="tx1"/>
          </a:fontRef>
        </p:style>
      </p:cxnSp>
      <p:sp>
        <p:nvSpPr>
          <p:cNvPr id="3" name="Rectangle 2">
            <a:extLst>
              <a:ext uri="{FF2B5EF4-FFF2-40B4-BE49-F238E27FC236}">
                <a16:creationId xmlns:a16="http://schemas.microsoft.com/office/drawing/2014/main" id="{F7E6E3A3-2687-4734-89F0-2DCA394AE2C4}"/>
              </a:ext>
            </a:extLst>
          </p:cNvPr>
          <p:cNvSpPr/>
          <p:nvPr/>
        </p:nvSpPr>
        <p:spPr>
          <a:xfrm>
            <a:off x="573649" y="2742679"/>
            <a:ext cx="6096000" cy="461665"/>
          </a:xfrm>
          <a:prstGeom prst="rect">
            <a:avLst/>
          </a:prstGeom>
        </p:spPr>
        <p:txBody>
          <a:bodyPr>
            <a:spAutoFit/>
          </a:bodyPr>
          <a:lstStyle/>
          <a:p>
            <a:r>
              <a:rPr lang="en-US" sz="2400" dirty="0">
                <a:solidFill>
                  <a:schemeClr val="accent1"/>
                </a:solidFill>
                <a:hlinkClick r:id="rId5"/>
              </a:rPr>
              <a:t>http://richardt.name/pub/Video4VR/</a:t>
            </a:r>
            <a:endParaRPr lang="en-US" sz="2400" dirty="0">
              <a:solidFill>
                <a:schemeClr val="accent1"/>
              </a:solidFill>
            </a:endParaRPr>
          </a:p>
        </p:txBody>
      </p:sp>
      <p:sp>
        <p:nvSpPr>
          <p:cNvPr id="5" name="TextBox 4">
            <a:extLst>
              <a:ext uri="{FF2B5EF4-FFF2-40B4-BE49-F238E27FC236}">
                <a16:creationId xmlns:a16="http://schemas.microsoft.com/office/drawing/2014/main" id="{49D28A59-8D38-4D5D-8F53-FE1EED9B7C1B}"/>
              </a:ext>
            </a:extLst>
          </p:cNvPr>
          <p:cNvSpPr txBox="1"/>
          <p:nvPr/>
        </p:nvSpPr>
        <p:spPr>
          <a:xfrm>
            <a:off x="6125971" y="311249"/>
            <a:ext cx="5503334"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FFFFFF"/>
                </a:solidFill>
                <a:effectLst/>
                <a:uFillTx/>
                <a:latin typeface="+mj-lt"/>
                <a:ea typeface="+mj-ea"/>
                <a:cs typeface="+mj-cs"/>
                <a:sym typeface="Arial"/>
              </a:rPr>
              <a:t>Q &amp; A prompts:</a:t>
            </a:r>
          </a:p>
        </p:txBody>
      </p:sp>
      <p:sp>
        <p:nvSpPr>
          <p:cNvPr id="6" name="TextBox 5">
            <a:extLst>
              <a:ext uri="{FF2B5EF4-FFF2-40B4-BE49-F238E27FC236}">
                <a16:creationId xmlns:a16="http://schemas.microsoft.com/office/drawing/2014/main" id="{C98BD6B7-3E76-43E3-9711-958FE4BD3FB4}"/>
              </a:ext>
            </a:extLst>
          </p:cNvPr>
          <p:cNvSpPr txBox="1"/>
          <p:nvPr/>
        </p:nvSpPr>
        <p:spPr>
          <a:xfrm>
            <a:off x="6040017" y="1340464"/>
            <a:ext cx="6878335" cy="52629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US" sz="2400" b="1" u="none" strike="noStrike" cap="none" spc="0" normalizeH="0" baseline="0" dirty="0">
                <a:ln>
                  <a:noFill/>
                </a:ln>
                <a:solidFill>
                  <a:srgbClr val="FFFFFF"/>
                </a:solidFill>
                <a:effectLst/>
                <a:uFillTx/>
                <a:latin typeface="+mj-lt"/>
                <a:ea typeface="+mj-ea"/>
                <a:cs typeface="+mj-cs"/>
                <a:sym typeface="Arial"/>
              </a:rPr>
              <a:t>Aaron</a:t>
            </a:r>
            <a:r>
              <a:rPr kumimoji="0" lang="en-US" sz="2400" b="0" i="0" u="none" strike="noStrike" cap="none" spc="0" normalizeH="0" baseline="0" dirty="0">
                <a:ln>
                  <a:noFill/>
                </a:ln>
                <a:solidFill>
                  <a:srgbClr val="FFFFFF"/>
                </a:solidFill>
                <a:effectLst/>
                <a:uFillTx/>
                <a:latin typeface="+mj-lt"/>
                <a:ea typeface="+mj-ea"/>
                <a:cs typeface="+mj-cs"/>
                <a:sym typeface="Arial"/>
              </a:rPr>
              <a:t>: </a:t>
            </a:r>
            <a:r>
              <a:rPr lang="en-US" sz="2400" dirty="0">
                <a:latin typeface="arial" panose="020B0604020202020204" pitchFamily="34" charset="0"/>
              </a:rPr>
              <a:t>“High quality capture and </a:t>
            </a:r>
          </a:p>
          <a:p>
            <a:r>
              <a:rPr lang="en-US" sz="2400" dirty="0">
                <a:latin typeface="arial" panose="020B0604020202020204" pitchFamily="34" charset="0"/>
              </a:rPr>
              <a:t>	   authoring for 6DOF.”</a:t>
            </a:r>
          </a:p>
          <a:p>
            <a:endParaRPr lang="en-US" sz="2400" dirty="0">
              <a:latin typeface="arial" panose="020B0604020202020204" pitchFamily="34" charset="0"/>
            </a:endParaRPr>
          </a:p>
          <a:p>
            <a:r>
              <a:rPr lang="en-US" sz="2400" b="1" dirty="0">
                <a:latin typeface="arial" panose="020B0604020202020204" pitchFamily="34" charset="0"/>
              </a:rPr>
              <a:t>Oliver: </a:t>
            </a:r>
            <a:r>
              <a:rPr lang="en-US" sz="2400" dirty="0">
                <a:latin typeface="arial" panose="020B0604020202020204" pitchFamily="34" charset="0"/>
              </a:rPr>
              <a:t>“Displays. Wide FOV, dense pixels, </a:t>
            </a:r>
            <a:br>
              <a:rPr lang="en-US" sz="2400" dirty="0">
                <a:latin typeface="arial" panose="020B0604020202020204" pitchFamily="34" charset="0"/>
              </a:rPr>
            </a:br>
            <a:r>
              <a:rPr lang="en-US" sz="2400" dirty="0">
                <a:latin typeface="arial" panose="020B0604020202020204" pitchFamily="34" charset="0"/>
              </a:rPr>
              <a:t>              variable focus, good tracking.”</a:t>
            </a:r>
          </a:p>
          <a:p>
            <a:endParaRPr lang="en-US" sz="2400" b="1" dirty="0">
              <a:latin typeface="arial" panose="020B0604020202020204" pitchFamily="34" charset="0"/>
            </a:endParaRPr>
          </a:p>
          <a:p>
            <a:r>
              <a:rPr lang="en-US" sz="2400" b="1" dirty="0">
                <a:latin typeface="arial" panose="020B0604020202020204" pitchFamily="34" charset="0"/>
              </a:rPr>
              <a:t>Christian: “</a:t>
            </a:r>
            <a:r>
              <a:rPr lang="en-US" sz="2400" dirty="0">
                <a:latin typeface="arial" panose="020B0604020202020204" pitchFamily="34" charset="0"/>
              </a:rPr>
              <a:t>Only by combining these two.”</a:t>
            </a:r>
          </a:p>
          <a:p>
            <a:endParaRPr lang="en-US" sz="2400" b="1" dirty="0">
              <a:latin typeface="arial" panose="020B0604020202020204" pitchFamily="34" charset="0"/>
            </a:endParaRPr>
          </a:p>
          <a:p>
            <a:r>
              <a:rPr lang="en-US" sz="2400" b="1" dirty="0">
                <a:latin typeface="arial" panose="020B0604020202020204" pitchFamily="34" charset="0"/>
              </a:rPr>
              <a:t>Jon: “</a:t>
            </a:r>
            <a:r>
              <a:rPr lang="en-US" sz="2400" dirty="0">
                <a:latin typeface="arial" panose="020B0604020202020204" pitchFamily="34" charset="0"/>
              </a:rPr>
              <a:t>Content is king; better content tools.”</a:t>
            </a:r>
          </a:p>
          <a:p>
            <a:endParaRPr lang="en-US" sz="2400" b="1" dirty="0">
              <a:latin typeface="arial" panose="020B0604020202020204" pitchFamily="34" charset="0"/>
            </a:endParaRPr>
          </a:p>
          <a:p>
            <a:r>
              <a:rPr lang="en-US" sz="2400" b="1" dirty="0">
                <a:latin typeface="arial" panose="020B0604020202020204" pitchFamily="34" charset="0"/>
              </a:rPr>
              <a:t>Jordan: </a:t>
            </a:r>
            <a:r>
              <a:rPr lang="en-US" sz="2400" dirty="0">
                <a:latin typeface="arial" panose="020B0604020202020204" pitchFamily="34" charset="0"/>
              </a:rPr>
              <a:t>“Physically-based reconstruction.”</a:t>
            </a:r>
            <a:endParaRPr lang="en-US" sz="2400" b="1" dirty="0">
              <a:latin typeface="arial" panose="020B0604020202020204" pitchFamily="34" charset="0"/>
            </a:endParaRPr>
          </a:p>
          <a:p>
            <a:endParaRPr lang="en-US" sz="2400" b="1" dirty="0">
              <a:latin typeface="arial" panose="020B0604020202020204" pitchFamily="34" charset="0"/>
            </a:endParaRPr>
          </a:p>
          <a:p>
            <a:r>
              <a:rPr lang="en-US" sz="2400" b="1" dirty="0">
                <a:latin typeface="arial" panose="020B0604020202020204" pitchFamily="34" charset="0"/>
              </a:rPr>
              <a:t>James: </a:t>
            </a:r>
            <a:r>
              <a:rPr lang="en-US" sz="2400" dirty="0">
                <a:latin typeface="arial" panose="020B0604020202020204" pitchFamily="34" charset="0"/>
              </a:rPr>
              <a:t>“Sickness. Sports. Streaming.”</a:t>
            </a:r>
            <a:endParaRPr lang="en-US" sz="2400" b="1" dirty="0"/>
          </a:p>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j-lt"/>
              <a:ea typeface="+mj-ea"/>
              <a:cs typeface="+mj-cs"/>
              <a:sym typeface="Arial"/>
            </a:endParaRPr>
          </a:p>
        </p:txBody>
      </p:sp>
    </p:spTree>
    <p:extLst>
      <p:ext uri="{BB962C8B-B14F-4D97-AF65-F5344CB8AC3E}">
        <p14:creationId xmlns:p14="http://schemas.microsoft.com/office/powerpoint/2010/main" val="93235771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did we get here?</a:t>
            </a:r>
          </a:p>
        </p:txBody>
      </p:sp>
      <p:sp>
        <p:nvSpPr>
          <p:cNvPr id="3" name="Text Placeholder 2"/>
          <p:cNvSpPr>
            <a:spLocks noGrp="1"/>
          </p:cNvSpPr>
          <p:nvPr>
            <p:ph type="body" idx="1"/>
          </p:nvPr>
        </p:nvSpPr>
        <p:spPr/>
        <p:txBody>
          <a:bodyPr>
            <a:normAutofit/>
          </a:bodyPr>
          <a:lstStyle/>
          <a:p>
            <a:r>
              <a:rPr lang="en-GB" dirty="0"/>
              <a:t>Technical foundations:</a:t>
            </a:r>
          </a:p>
          <a:p>
            <a:pPr lvl="1"/>
            <a:r>
              <a:rPr lang="en-GB" dirty="0"/>
              <a:t>360 video: getting easier to capture, edit, distribute.</a:t>
            </a:r>
          </a:p>
        </p:txBody>
      </p:sp>
      <p:pic>
        <p:nvPicPr>
          <p:cNvPr id="4" name="Picture 3">
            <a:extLst>
              <a:ext uri="{FF2B5EF4-FFF2-40B4-BE49-F238E27FC236}">
                <a16:creationId xmlns:a16="http://schemas.microsoft.com/office/drawing/2014/main" id="{A0FBBF0B-C8A1-45C7-B3E8-C73C35B3DED3}"/>
              </a:ext>
            </a:extLst>
          </p:cNvPr>
          <p:cNvPicPr>
            <a:picLocks noChangeAspect="1"/>
          </p:cNvPicPr>
          <p:nvPr/>
        </p:nvPicPr>
        <p:blipFill>
          <a:blip r:embed="rId3"/>
          <a:stretch>
            <a:fillRect/>
          </a:stretch>
        </p:blipFill>
        <p:spPr>
          <a:xfrm>
            <a:off x="2794200" y="2853062"/>
            <a:ext cx="6603600" cy="3697161"/>
          </a:xfrm>
          <a:prstGeom prst="rect">
            <a:avLst/>
          </a:prstGeom>
        </p:spPr>
      </p:pic>
      <p:sp>
        <p:nvSpPr>
          <p:cNvPr id="5" name="Rectangle 4">
            <a:extLst>
              <a:ext uri="{FF2B5EF4-FFF2-40B4-BE49-F238E27FC236}">
                <a16:creationId xmlns:a16="http://schemas.microsoft.com/office/drawing/2014/main" id="{548EDD05-F70E-4B30-A15F-E3E33E1D1D33}"/>
              </a:ext>
            </a:extLst>
          </p:cNvPr>
          <p:cNvSpPr/>
          <p:nvPr/>
        </p:nvSpPr>
        <p:spPr>
          <a:xfrm>
            <a:off x="1219200" y="6547246"/>
            <a:ext cx="9685867" cy="307777"/>
          </a:xfrm>
          <a:prstGeom prst="rect">
            <a:avLst/>
          </a:prstGeom>
        </p:spPr>
        <p:txBody>
          <a:bodyPr wrap="square">
            <a:spAutoFit/>
          </a:bodyPr>
          <a:lstStyle/>
          <a:p>
            <a:r>
              <a:rPr lang="en-US" sz="1400" dirty="0">
                <a:solidFill>
                  <a:schemeClr val="bg1">
                    <a:lumMod val="50000"/>
                    <a:lumOff val="50000"/>
                  </a:schemeClr>
                </a:solidFill>
              </a:rPr>
              <a:t>[https://code.facebook.com/posts/1126354007399553/next-generation-video-encoding-techniques-for-360-video-and-vr/]</a:t>
            </a:r>
          </a:p>
        </p:txBody>
      </p:sp>
    </p:spTree>
    <p:extLst>
      <p:ext uri="{BB962C8B-B14F-4D97-AF65-F5344CB8AC3E}">
        <p14:creationId xmlns:p14="http://schemas.microsoft.com/office/powerpoint/2010/main" val="415184812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did we get here?</a:t>
            </a:r>
          </a:p>
        </p:txBody>
      </p:sp>
      <p:sp>
        <p:nvSpPr>
          <p:cNvPr id="3" name="Text Placeholder 2"/>
          <p:cNvSpPr>
            <a:spLocks noGrp="1"/>
          </p:cNvSpPr>
          <p:nvPr>
            <p:ph type="body" idx="1"/>
          </p:nvPr>
        </p:nvSpPr>
        <p:spPr/>
        <p:txBody>
          <a:bodyPr>
            <a:normAutofit/>
          </a:bodyPr>
          <a:lstStyle/>
          <a:p>
            <a:r>
              <a:rPr lang="en-GB" dirty="0"/>
              <a:t>Technical foundations:</a:t>
            </a:r>
          </a:p>
          <a:p>
            <a:pPr lvl="1"/>
            <a:r>
              <a:rPr lang="en-GB" dirty="0"/>
              <a:t>360 video: getting easier to capture, edit, distribute.</a:t>
            </a:r>
          </a:p>
          <a:p>
            <a:pPr lvl="1"/>
            <a:r>
              <a:rPr lang="en-GB" dirty="0"/>
              <a:t>Stereo 3D video and panoramas </a:t>
            </a:r>
            <a:r>
              <a:rPr lang="en-GB" dirty="0" err="1"/>
              <a:t>panoramas</a:t>
            </a:r>
            <a:r>
              <a:rPr lang="en-GB" dirty="0"/>
              <a:t>.</a:t>
            </a:r>
          </a:p>
          <a:p>
            <a:endParaRPr lang="en-GB" dirty="0"/>
          </a:p>
        </p:txBody>
      </p:sp>
      <p:pic>
        <p:nvPicPr>
          <p:cNvPr id="4" name="Picture 3">
            <a:extLst>
              <a:ext uri="{FF2B5EF4-FFF2-40B4-BE49-F238E27FC236}">
                <a16:creationId xmlns:a16="http://schemas.microsoft.com/office/drawing/2014/main" id="{E9EB79C7-F1A2-4D6F-9136-FE1D55D56527}"/>
              </a:ext>
            </a:extLst>
          </p:cNvPr>
          <p:cNvPicPr>
            <a:picLocks noChangeAspect="1"/>
          </p:cNvPicPr>
          <p:nvPr/>
        </p:nvPicPr>
        <p:blipFill>
          <a:blip r:embed="rId3"/>
          <a:stretch>
            <a:fillRect/>
          </a:stretch>
        </p:blipFill>
        <p:spPr>
          <a:xfrm>
            <a:off x="1231106" y="3470398"/>
            <a:ext cx="1824038" cy="3063752"/>
          </a:xfrm>
          <a:prstGeom prst="rect">
            <a:avLst/>
          </a:prstGeom>
        </p:spPr>
      </p:pic>
      <p:pic>
        <p:nvPicPr>
          <p:cNvPr id="7" name="Picture 6">
            <a:extLst>
              <a:ext uri="{FF2B5EF4-FFF2-40B4-BE49-F238E27FC236}">
                <a16:creationId xmlns:a16="http://schemas.microsoft.com/office/drawing/2014/main" id="{D761DB77-0D55-487B-9088-D16ED68315CB}"/>
              </a:ext>
            </a:extLst>
          </p:cNvPr>
          <p:cNvPicPr>
            <a:picLocks noChangeAspect="1"/>
          </p:cNvPicPr>
          <p:nvPr/>
        </p:nvPicPr>
        <p:blipFill>
          <a:blip r:embed="rId4"/>
          <a:stretch>
            <a:fillRect/>
          </a:stretch>
        </p:blipFill>
        <p:spPr>
          <a:xfrm>
            <a:off x="3676650" y="3227584"/>
            <a:ext cx="7905750" cy="3306566"/>
          </a:xfrm>
          <a:prstGeom prst="rect">
            <a:avLst/>
          </a:prstGeom>
        </p:spPr>
      </p:pic>
    </p:spTree>
    <p:extLst>
      <p:ext uri="{BB962C8B-B14F-4D97-AF65-F5344CB8AC3E}">
        <p14:creationId xmlns:p14="http://schemas.microsoft.com/office/powerpoint/2010/main" val="375484421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did we get here?</a:t>
            </a:r>
          </a:p>
        </p:txBody>
      </p:sp>
      <p:sp>
        <p:nvSpPr>
          <p:cNvPr id="3" name="Text Placeholder 2"/>
          <p:cNvSpPr>
            <a:spLocks noGrp="1"/>
          </p:cNvSpPr>
          <p:nvPr>
            <p:ph type="body" idx="1"/>
          </p:nvPr>
        </p:nvSpPr>
        <p:spPr/>
        <p:txBody>
          <a:bodyPr>
            <a:normAutofit/>
          </a:bodyPr>
          <a:lstStyle/>
          <a:p>
            <a:r>
              <a:rPr lang="en-GB" dirty="0"/>
              <a:t>Current practice:</a:t>
            </a:r>
          </a:p>
          <a:p>
            <a:pPr lvl="1"/>
            <a:r>
              <a:rPr lang="en-GB" dirty="0"/>
              <a:t>Art, storytelling, and tools to support creators</a:t>
            </a:r>
          </a:p>
        </p:txBody>
      </p:sp>
      <p:pic>
        <p:nvPicPr>
          <p:cNvPr id="4" name="Picture 3">
            <a:extLst>
              <a:ext uri="{FF2B5EF4-FFF2-40B4-BE49-F238E27FC236}">
                <a16:creationId xmlns:a16="http://schemas.microsoft.com/office/drawing/2014/main" id="{86776253-27FF-48EF-B145-B0C70F227538}"/>
              </a:ext>
            </a:extLst>
          </p:cNvPr>
          <p:cNvPicPr>
            <a:picLocks noChangeAspect="1"/>
          </p:cNvPicPr>
          <p:nvPr/>
        </p:nvPicPr>
        <p:blipFill>
          <a:blip r:embed="rId3"/>
          <a:stretch>
            <a:fillRect/>
          </a:stretch>
        </p:blipFill>
        <p:spPr>
          <a:xfrm>
            <a:off x="5065499" y="3149842"/>
            <a:ext cx="5562000" cy="3114000"/>
          </a:xfrm>
          <a:prstGeom prst="rect">
            <a:avLst/>
          </a:prstGeom>
        </p:spPr>
      </p:pic>
      <p:sp>
        <p:nvSpPr>
          <p:cNvPr id="5" name="TextBox 4">
            <a:extLst>
              <a:ext uri="{FF2B5EF4-FFF2-40B4-BE49-F238E27FC236}">
                <a16:creationId xmlns:a16="http://schemas.microsoft.com/office/drawing/2014/main" id="{81BD32D7-C2F6-4643-BF53-8FD7E7E6BD21}"/>
              </a:ext>
            </a:extLst>
          </p:cNvPr>
          <p:cNvSpPr txBox="1"/>
          <p:nvPr/>
        </p:nvSpPr>
        <p:spPr>
          <a:xfrm>
            <a:off x="8418299" y="6356447"/>
            <a:ext cx="356235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solidFill>
                  <a:schemeClr val="bg1">
                    <a:lumMod val="50000"/>
                    <a:lumOff val="50000"/>
                  </a:schemeClr>
                </a:solidFill>
              </a:rPr>
              <a:t>[</a:t>
            </a:r>
            <a:r>
              <a:rPr lang="en-US" dirty="0" err="1">
                <a:solidFill>
                  <a:schemeClr val="bg1">
                    <a:lumMod val="50000"/>
                    <a:lumOff val="50000"/>
                  </a:schemeClr>
                </a:solidFill>
              </a:rPr>
              <a:t>Vremiere</a:t>
            </a:r>
            <a:r>
              <a:rPr lang="en-US" dirty="0">
                <a:solidFill>
                  <a:schemeClr val="bg1">
                    <a:lumMod val="50000"/>
                    <a:lumOff val="50000"/>
                  </a:schemeClr>
                </a:solidFill>
              </a:rPr>
              <a:t>]</a:t>
            </a:r>
            <a:endParaRPr kumimoji="0" lang="en-US" sz="1800" b="0" i="0" u="none" strike="noStrike" cap="none" spc="0" normalizeH="0" baseline="0" dirty="0">
              <a:ln>
                <a:noFill/>
              </a:ln>
              <a:solidFill>
                <a:schemeClr val="bg1">
                  <a:lumMod val="50000"/>
                  <a:lumOff val="50000"/>
                </a:schemeClr>
              </a:solidFill>
              <a:effectLst/>
              <a:uFillTx/>
              <a:sym typeface="Arial"/>
            </a:endParaRPr>
          </a:p>
        </p:txBody>
      </p:sp>
      <p:pic>
        <p:nvPicPr>
          <p:cNvPr id="6" name="Picture 5">
            <a:extLst>
              <a:ext uri="{FF2B5EF4-FFF2-40B4-BE49-F238E27FC236}">
                <a16:creationId xmlns:a16="http://schemas.microsoft.com/office/drawing/2014/main" id="{7627C7EF-28E8-4925-AD56-9CAE219ED5BE}"/>
              </a:ext>
            </a:extLst>
          </p:cNvPr>
          <p:cNvPicPr>
            <a:picLocks noChangeAspect="1"/>
          </p:cNvPicPr>
          <p:nvPr/>
        </p:nvPicPr>
        <p:blipFill>
          <a:blip r:embed="rId4"/>
          <a:stretch>
            <a:fillRect/>
          </a:stretch>
        </p:blipFill>
        <p:spPr>
          <a:xfrm>
            <a:off x="2531850" y="3012884"/>
            <a:ext cx="1801081" cy="3387916"/>
          </a:xfrm>
          <a:prstGeom prst="rect">
            <a:avLst/>
          </a:prstGeom>
        </p:spPr>
      </p:pic>
    </p:spTree>
    <p:extLst>
      <p:ext uri="{BB962C8B-B14F-4D97-AF65-F5344CB8AC3E}">
        <p14:creationId xmlns:p14="http://schemas.microsoft.com/office/powerpoint/2010/main" val="58973738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did we get here?</a:t>
            </a:r>
          </a:p>
        </p:txBody>
      </p:sp>
      <p:sp>
        <p:nvSpPr>
          <p:cNvPr id="3" name="Text Placeholder 2"/>
          <p:cNvSpPr>
            <a:spLocks noGrp="1"/>
          </p:cNvSpPr>
          <p:nvPr>
            <p:ph type="body" idx="1"/>
          </p:nvPr>
        </p:nvSpPr>
        <p:spPr/>
        <p:txBody>
          <a:bodyPr>
            <a:normAutofit/>
          </a:bodyPr>
          <a:lstStyle/>
          <a:p>
            <a:r>
              <a:rPr lang="en-GB" dirty="0"/>
              <a:t>Current practice:</a:t>
            </a:r>
          </a:p>
          <a:p>
            <a:pPr lvl="1"/>
            <a:r>
              <a:rPr lang="en-GB" dirty="0"/>
              <a:t>Art, storytelling, and tools to support creators</a:t>
            </a:r>
          </a:p>
          <a:p>
            <a:pPr lvl="1"/>
            <a:r>
              <a:rPr lang="en-GB" dirty="0"/>
              <a:t>Stereo 360 video production and post-production pipelines</a:t>
            </a:r>
          </a:p>
        </p:txBody>
      </p:sp>
      <p:pic>
        <p:nvPicPr>
          <p:cNvPr id="5" name="Picture 4">
            <a:extLst>
              <a:ext uri="{FF2B5EF4-FFF2-40B4-BE49-F238E27FC236}">
                <a16:creationId xmlns:a16="http://schemas.microsoft.com/office/drawing/2014/main" id="{8CC43399-F811-432B-801B-4F89AB4EE381}"/>
              </a:ext>
            </a:extLst>
          </p:cNvPr>
          <p:cNvPicPr>
            <a:picLocks noChangeAspect="1"/>
          </p:cNvPicPr>
          <p:nvPr/>
        </p:nvPicPr>
        <p:blipFill>
          <a:blip r:embed="rId3"/>
          <a:stretch>
            <a:fillRect/>
          </a:stretch>
        </p:blipFill>
        <p:spPr>
          <a:xfrm>
            <a:off x="381000" y="3441690"/>
            <a:ext cx="4152900" cy="3040072"/>
          </a:xfrm>
          <a:prstGeom prst="rect">
            <a:avLst/>
          </a:prstGeom>
        </p:spPr>
      </p:pic>
      <p:sp>
        <p:nvSpPr>
          <p:cNvPr id="6" name="Rectangle 5">
            <a:extLst>
              <a:ext uri="{FF2B5EF4-FFF2-40B4-BE49-F238E27FC236}">
                <a16:creationId xmlns:a16="http://schemas.microsoft.com/office/drawing/2014/main" id="{7D359C1C-80B6-4086-8797-EAFE61987C6C}"/>
              </a:ext>
            </a:extLst>
          </p:cNvPr>
          <p:cNvSpPr/>
          <p:nvPr/>
        </p:nvSpPr>
        <p:spPr>
          <a:xfrm>
            <a:off x="1981200" y="3333750"/>
            <a:ext cx="2762250" cy="1009650"/>
          </a:xfrm>
          <a:prstGeom prst="rect">
            <a:avLst/>
          </a:prstGeom>
          <a:solidFill>
            <a:schemeClr val="bg1"/>
          </a:solidFill>
          <a:ln w="25400"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Arial"/>
            </a:endParaRPr>
          </a:p>
        </p:txBody>
      </p:sp>
      <p:sp>
        <p:nvSpPr>
          <p:cNvPr id="7" name="Rectangle 6">
            <a:extLst>
              <a:ext uri="{FF2B5EF4-FFF2-40B4-BE49-F238E27FC236}">
                <a16:creationId xmlns:a16="http://schemas.microsoft.com/office/drawing/2014/main" id="{72F3C5B6-3A81-4A45-AD6A-2116A400020B}"/>
              </a:ext>
            </a:extLst>
          </p:cNvPr>
          <p:cNvSpPr/>
          <p:nvPr/>
        </p:nvSpPr>
        <p:spPr>
          <a:xfrm>
            <a:off x="381000" y="5124450"/>
            <a:ext cx="1123950" cy="1465252"/>
          </a:xfrm>
          <a:prstGeom prst="rect">
            <a:avLst/>
          </a:prstGeom>
          <a:solidFill>
            <a:schemeClr val="bg1"/>
          </a:solidFill>
          <a:ln w="25400"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Arial"/>
            </a:endParaRPr>
          </a:p>
        </p:txBody>
      </p:sp>
      <p:pic>
        <p:nvPicPr>
          <p:cNvPr id="8" name="Picture 7">
            <a:extLst>
              <a:ext uri="{FF2B5EF4-FFF2-40B4-BE49-F238E27FC236}">
                <a16:creationId xmlns:a16="http://schemas.microsoft.com/office/drawing/2014/main" id="{8BE693E6-F416-4FD7-B9E8-0467D08BF052}"/>
              </a:ext>
            </a:extLst>
          </p:cNvPr>
          <p:cNvPicPr>
            <a:picLocks noChangeAspect="1"/>
          </p:cNvPicPr>
          <p:nvPr/>
        </p:nvPicPr>
        <p:blipFill>
          <a:blip r:embed="rId4"/>
          <a:stretch>
            <a:fillRect/>
          </a:stretch>
        </p:blipFill>
        <p:spPr>
          <a:xfrm>
            <a:off x="5010150" y="3368698"/>
            <a:ext cx="6910387" cy="3221004"/>
          </a:xfrm>
          <a:prstGeom prst="rect">
            <a:avLst/>
          </a:prstGeom>
        </p:spPr>
      </p:pic>
      <p:pic>
        <p:nvPicPr>
          <p:cNvPr id="9" name="Picture 8">
            <a:extLst>
              <a:ext uri="{FF2B5EF4-FFF2-40B4-BE49-F238E27FC236}">
                <a16:creationId xmlns:a16="http://schemas.microsoft.com/office/drawing/2014/main" id="{AC7D0CD5-4366-43C2-94B3-F8665E9839AA}"/>
              </a:ext>
            </a:extLst>
          </p:cNvPr>
          <p:cNvPicPr>
            <a:picLocks noChangeAspect="1"/>
          </p:cNvPicPr>
          <p:nvPr/>
        </p:nvPicPr>
        <p:blipFill>
          <a:blip r:embed="rId5"/>
          <a:stretch>
            <a:fillRect/>
          </a:stretch>
        </p:blipFill>
        <p:spPr>
          <a:xfrm>
            <a:off x="11434762" y="6212945"/>
            <a:ext cx="466725" cy="457200"/>
          </a:xfrm>
          <a:prstGeom prst="rect">
            <a:avLst/>
          </a:prstGeom>
        </p:spPr>
      </p:pic>
    </p:spTree>
    <p:extLst>
      <p:ext uri="{BB962C8B-B14F-4D97-AF65-F5344CB8AC3E}">
        <p14:creationId xmlns:p14="http://schemas.microsoft.com/office/powerpoint/2010/main" val="157602374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did we get here?</a:t>
            </a:r>
          </a:p>
        </p:txBody>
      </p:sp>
      <p:sp>
        <p:nvSpPr>
          <p:cNvPr id="3" name="Text Placeholder 2"/>
          <p:cNvSpPr>
            <a:spLocks noGrp="1"/>
          </p:cNvSpPr>
          <p:nvPr>
            <p:ph type="body" idx="1"/>
          </p:nvPr>
        </p:nvSpPr>
        <p:spPr/>
        <p:txBody>
          <a:bodyPr>
            <a:normAutofit/>
          </a:bodyPr>
          <a:lstStyle/>
          <a:p>
            <a:r>
              <a:rPr lang="en-GB" dirty="0"/>
              <a:t>Cutting edge:</a:t>
            </a:r>
          </a:p>
          <a:p>
            <a:pPr lvl="1"/>
            <a:r>
              <a:rPr lang="en-GB" dirty="0"/>
              <a:t>Light field basics</a:t>
            </a:r>
          </a:p>
        </p:txBody>
      </p:sp>
      <p:grpSp>
        <p:nvGrpSpPr>
          <p:cNvPr id="4" name="Group 3">
            <a:extLst>
              <a:ext uri="{FF2B5EF4-FFF2-40B4-BE49-F238E27FC236}">
                <a16:creationId xmlns:a16="http://schemas.microsoft.com/office/drawing/2014/main" id="{F8A5E52E-9300-4209-A209-AC1B7F700DE5}"/>
              </a:ext>
            </a:extLst>
          </p:cNvPr>
          <p:cNvGrpSpPr/>
          <p:nvPr/>
        </p:nvGrpSpPr>
        <p:grpSpPr>
          <a:xfrm>
            <a:off x="2915344" y="2887636"/>
            <a:ext cx="3057527" cy="2705500"/>
            <a:chOff x="9134473" y="2940908"/>
            <a:chExt cx="3057527" cy="2705500"/>
          </a:xfrm>
        </p:grpSpPr>
        <p:grpSp>
          <p:nvGrpSpPr>
            <p:cNvPr id="5" name="Group 4">
              <a:extLst>
                <a:ext uri="{FF2B5EF4-FFF2-40B4-BE49-F238E27FC236}">
                  <a16:creationId xmlns:a16="http://schemas.microsoft.com/office/drawing/2014/main" id="{6B298E28-CEB6-4E14-B87F-E872FB0D60C0}"/>
                </a:ext>
              </a:extLst>
            </p:cNvPr>
            <p:cNvGrpSpPr/>
            <p:nvPr/>
          </p:nvGrpSpPr>
          <p:grpSpPr>
            <a:xfrm>
              <a:off x="9258300" y="3492500"/>
              <a:ext cx="2146300" cy="1905000"/>
              <a:chOff x="9677400" y="3352800"/>
              <a:chExt cx="2146300" cy="1905000"/>
            </a:xfrm>
          </p:grpSpPr>
          <p:cxnSp>
            <p:nvCxnSpPr>
              <p:cNvPr id="9" name="Straight Connector 8">
                <a:extLst>
                  <a:ext uri="{FF2B5EF4-FFF2-40B4-BE49-F238E27FC236}">
                    <a16:creationId xmlns:a16="http://schemas.microsoft.com/office/drawing/2014/main" id="{1638624B-8BEC-418F-9A79-8B4A8CA159B0}"/>
                  </a:ext>
                </a:extLst>
              </p:cNvPr>
              <p:cNvCxnSpPr>
                <a:cxnSpLocks/>
              </p:cNvCxnSpPr>
              <p:nvPr/>
            </p:nvCxnSpPr>
            <p:spPr>
              <a:xfrm flipV="1">
                <a:off x="9690100" y="3352800"/>
                <a:ext cx="0" cy="1892300"/>
              </a:xfrm>
              <a:prstGeom prst="line">
                <a:avLst/>
              </a:prstGeom>
              <a:noFill/>
              <a:ln w="25400" cap="flat">
                <a:solidFill>
                  <a:schemeClr val="tx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252CE76F-B43F-411F-B0D5-E7F7A32BBA14}"/>
                  </a:ext>
                </a:extLst>
              </p:cNvPr>
              <p:cNvCxnSpPr>
                <a:cxnSpLocks/>
              </p:cNvCxnSpPr>
              <p:nvPr/>
            </p:nvCxnSpPr>
            <p:spPr>
              <a:xfrm>
                <a:off x="9677400" y="5257800"/>
                <a:ext cx="2146300" cy="0"/>
              </a:xfrm>
              <a:prstGeom prst="line">
                <a:avLst/>
              </a:prstGeom>
              <a:noFill/>
              <a:ln w="25400" cap="flat">
                <a:solidFill>
                  <a:schemeClr val="tx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06F41829-AEDC-4D41-ABEA-13184FD20778}"/>
                  </a:ext>
                </a:extLst>
              </p:cNvPr>
              <p:cNvCxnSpPr/>
              <p:nvPr/>
            </p:nvCxnSpPr>
            <p:spPr>
              <a:xfrm flipV="1">
                <a:off x="9690100" y="3848100"/>
                <a:ext cx="1765300" cy="1397000"/>
              </a:xfrm>
              <a:prstGeom prst="line">
                <a:avLst/>
              </a:prstGeom>
              <a:noFill/>
              <a:ln w="25400" cap="flat">
                <a:solidFill>
                  <a:schemeClr val="tx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grpSp>
        <p:sp>
          <p:nvSpPr>
            <p:cNvPr id="6" name="TextBox 5">
              <a:extLst>
                <a:ext uri="{FF2B5EF4-FFF2-40B4-BE49-F238E27FC236}">
                  <a16:creationId xmlns:a16="http://schemas.microsoft.com/office/drawing/2014/main" id="{8A90ABAC-949D-4592-BCA0-E85460302C70}"/>
                </a:ext>
              </a:extLst>
            </p:cNvPr>
            <p:cNvSpPr txBox="1"/>
            <p:nvPr/>
          </p:nvSpPr>
          <p:spPr>
            <a:xfrm>
              <a:off x="11493500" y="5123190"/>
              <a:ext cx="698500"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0" i="1" u="none" strike="noStrike" cap="none" spc="0" normalizeH="0" baseline="0" dirty="0">
                  <a:ln>
                    <a:noFill/>
                  </a:ln>
                  <a:solidFill>
                    <a:srgbClr val="FFFFFF"/>
                  </a:solidFill>
                  <a:effectLst/>
                  <a:uFillTx/>
                  <a:latin typeface="+mj-lt"/>
                  <a:ea typeface="+mj-ea"/>
                  <a:cs typeface="+mj-cs"/>
                  <a:sym typeface="Arial"/>
                </a:rPr>
                <a:t>x</a:t>
              </a:r>
            </a:p>
          </p:txBody>
        </p:sp>
        <p:sp>
          <p:nvSpPr>
            <p:cNvPr id="7" name="TextBox 6">
              <a:extLst>
                <a:ext uri="{FF2B5EF4-FFF2-40B4-BE49-F238E27FC236}">
                  <a16:creationId xmlns:a16="http://schemas.microsoft.com/office/drawing/2014/main" id="{4417EDB6-B941-47D8-935A-9C153F8AC5CC}"/>
                </a:ext>
              </a:extLst>
            </p:cNvPr>
            <p:cNvSpPr txBox="1"/>
            <p:nvPr/>
          </p:nvSpPr>
          <p:spPr>
            <a:xfrm>
              <a:off x="11090273" y="3601308"/>
              <a:ext cx="698500"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800" i="1" dirty="0"/>
                <a:t>z</a:t>
              </a:r>
              <a:endParaRPr kumimoji="0" lang="en-US" sz="2800" b="0" i="1" u="none" strike="noStrike" cap="none" spc="0" normalizeH="0" baseline="0" dirty="0">
                <a:ln>
                  <a:noFill/>
                </a:ln>
                <a:solidFill>
                  <a:srgbClr val="FFFFFF"/>
                </a:solidFill>
                <a:effectLst/>
                <a:uFillTx/>
                <a:latin typeface="+mj-lt"/>
                <a:ea typeface="+mj-ea"/>
                <a:cs typeface="+mj-cs"/>
                <a:sym typeface="Arial"/>
              </a:endParaRPr>
            </a:p>
          </p:txBody>
        </p:sp>
        <p:sp>
          <p:nvSpPr>
            <p:cNvPr id="8" name="TextBox 7">
              <a:extLst>
                <a:ext uri="{FF2B5EF4-FFF2-40B4-BE49-F238E27FC236}">
                  <a16:creationId xmlns:a16="http://schemas.microsoft.com/office/drawing/2014/main" id="{648BC52A-6641-4FD3-890F-702AE3CA3682}"/>
                </a:ext>
              </a:extLst>
            </p:cNvPr>
            <p:cNvSpPr txBox="1"/>
            <p:nvPr/>
          </p:nvSpPr>
          <p:spPr>
            <a:xfrm>
              <a:off x="9134473" y="2940908"/>
              <a:ext cx="698500"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0" i="1" u="none" strike="noStrike" cap="none" spc="0" normalizeH="0" baseline="0" dirty="0">
                  <a:ln>
                    <a:noFill/>
                  </a:ln>
                  <a:solidFill>
                    <a:srgbClr val="FFFFFF"/>
                  </a:solidFill>
                  <a:effectLst/>
                  <a:uFillTx/>
                  <a:latin typeface="+mj-lt"/>
                  <a:ea typeface="+mj-ea"/>
                  <a:cs typeface="+mj-cs"/>
                  <a:sym typeface="Arial"/>
                </a:rPr>
                <a:t>y</a:t>
              </a:r>
            </a:p>
          </p:txBody>
        </p:sp>
      </p:grpSp>
      <p:cxnSp>
        <p:nvCxnSpPr>
          <p:cNvPr id="12" name="Straight Arrow Connector 11">
            <a:extLst>
              <a:ext uri="{FF2B5EF4-FFF2-40B4-BE49-F238E27FC236}">
                <a16:creationId xmlns:a16="http://schemas.microsoft.com/office/drawing/2014/main" id="{0AC6D799-EA8A-4116-8853-C74321F3932F}"/>
              </a:ext>
            </a:extLst>
          </p:cNvPr>
          <p:cNvCxnSpPr>
            <a:stCxn id="14" idx="1"/>
          </p:cNvCxnSpPr>
          <p:nvPr/>
        </p:nvCxnSpPr>
        <p:spPr>
          <a:xfrm flipH="1" flipV="1">
            <a:off x="1769466" y="4061900"/>
            <a:ext cx="1215732" cy="1216591"/>
          </a:xfrm>
          <a:prstGeom prst="straightConnector1">
            <a:avLst/>
          </a:prstGeom>
          <a:noFill/>
          <a:ln w="57150" cap="flat">
            <a:solidFill>
              <a:schemeClr val="tx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3" name="Rectangle 12">
            <a:extLst>
              <a:ext uri="{FF2B5EF4-FFF2-40B4-BE49-F238E27FC236}">
                <a16:creationId xmlns:a16="http://schemas.microsoft.com/office/drawing/2014/main" id="{BCAB5E86-28E6-4414-B9AD-6A0E6C422305}"/>
              </a:ext>
            </a:extLst>
          </p:cNvPr>
          <p:cNvSpPr/>
          <p:nvPr/>
        </p:nvSpPr>
        <p:spPr>
          <a:xfrm>
            <a:off x="1089472" y="3558096"/>
            <a:ext cx="679994" cy="523220"/>
          </a:xfrm>
          <a:prstGeom prst="rect">
            <a:avLst/>
          </a:prstGeom>
        </p:spPr>
        <p:txBody>
          <a:bodyPr wrap="none">
            <a:spAutoFit/>
          </a:bodyPr>
          <a:lstStyle/>
          <a:p>
            <a:r>
              <a:rPr lang="en-US" sz="2800" i="1" dirty="0" err="1"/>
              <a:t>θ,ɸ</a:t>
            </a:r>
            <a:endParaRPr lang="en-US" sz="2800" dirty="0"/>
          </a:p>
        </p:txBody>
      </p:sp>
      <p:sp>
        <p:nvSpPr>
          <p:cNvPr id="14" name="Oval 13">
            <a:extLst>
              <a:ext uri="{FF2B5EF4-FFF2-40B4-BE49-F238E27FC236}">
                <a16:creationId xmlns:a16="http://schemas.microsoft.com/office/drawing/2014/main" id="{5D529360-30FC-4B73-BBE5-4758634F3AC9}"/>
              </a:ext>
            </a:extLst>
          </p:cNvPr>
          <p:cNvSpPr/>
          <p:nvPr/>
        </p:nvSpPr>
        <p:spPr>
          <a:xfrm>
            <a:off x="2960090" y="5253383"/>
            <a:ext cx="171450" cy="171450"/>
          </a:xfrm>
          <a:prstGeom prst="ellipse">
            <a:avLst/>
          </a:prstGeom>
          <a:solidFill>
            <a:schemeClr val="tx1"/>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Arial"/>
            </a:endParaRPr>
          </a:p>
        </p:txBody>
      </p:sp>
      <p:grpSp>
        <p:nvGrpSpPr>
          <p:cNvPr id="15" name="Group 14">
            <a:extLst>
              <a:ext uri="{FF2B5EF4-FFF2-40B4-BE49-F238E27FC236}">
                <a16:creationId xmlns:a16="http://schemas.microsoft.com/office/drawing/2014/main" id="{46FD316B-119B-4A56-94EB-E28290B13BD4}"/>
              </a:ext>
            </a:extLst>
          </p:cNvPr>
          <p:cNvGrpSpPr/>
          <p:nvPr/>
        </p:nvGrpSpPr>
        <p:grpSpPr>
          <a:xfrm>
            <a:off x="1898638" y="4172690"/>
            <a:ext cx="2331282" cy="2311400"/>
            <a:chOff x="8883651" y="3936802"/>
            <a:chExt cx="2331282" cy="2311400"/>
          </a:xfrm>
        </p:grpSpPr>
        <p:sp>
          <p:nvSpPr>
            <p:cNvPr id="16" name="Oval 15">
              <a:extLst>
                <a:ext uri="{FF2B5EF4-FFF2-40B4-BE49-F238E27FC236}">
                  <a16:creationId xmlns:a16="http://schemas.microsoft.com/office/drawing/2014/main" id="{2E04F69F-8E32-42B0-A700-0AA13396B3EC}"/>
                </a:ext>
              </a:extLst>
            </p:cNvPr>
            <p:cNvSpPr/>
            <p:nvPr/>
          </p:nvSpPr>
          <p:spPr>
            <a:xfrm>
              <a:off x="8883651" y="3936802"/>
              <a:ext cx="2311400" cy="2311400"/>
            </a:xfrm>
            <a:prstGeom prst="ellipse">
              <a:avLst/>
            </a:prstGeom>
            <a:noFill/>
            <a:ln w="19050" cap="flat">
              <a:solidFill>
                <a:schemeClr val="bg1">
                  <a:lumMod val="50000"/>
                  <a:lumOff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Arial"/>
              </a:endParaRPr>
            </a:p>
          </p:txBody>
        </p:sp>
        <p:sp>
          <p:nvSpPr>
            <p:cNvPr id="17" name="Oval 16">
              <a:extLst>
                <a:ext uri="{FF2B5EF4-FFF2-40B4-BE49-F238E27FC236}">
                  <a16:creationId xmlns:a16="http://schemas.microsoft.com/office/drawing/2014/main" id="{1A91F46D-AED8-4333-A9D8-77EFB01AF2AB}"/>
                </a:ext>
              </a:extLst>
            </p:cNvPr>
            <p:cNvSpPr/>
            <p:nvPr/>
          </p:nvSpPr>
          <p:spPr>
            <a:xfrm>
              <a:off x="8883651" y="3942930"/>
              <a:ext cx="2331282" cy="2305271"/>
            </a:xfrm>
            <a:prstGeom prst="ellipse">
              <a:avLst/>
            </a:prstGeom>
            <a:noFill/>
            <a:ln w="25400" cap="flat">
              <a:solidFill>
                <a:schemeClr val="bg1">
                  <a:lumMod val="50000"/>
                  <a:lumOff val="50000"/>
                </a:schemeClr>
              </a:solidFill>
              <a:prstDash val="solid"/>
              <a:round/>
            </a:ln>
            <a:effectLst>
              <a:outerShdw blurRad="38100" dist="23000" dir="5400000" rotWithShape="0">
                <a:srgbClr val="000000">
                  <a:alpha val="35000"/>
                </a:srgbClr>
              </a:outerShdw>
            </a:effectLst>
            <a:scene3d>
              <a:camera prst="isometricOffAxis1Left"/>
              <a:lightRig rig="threePt" dir="t"/>
            </a:scene3d>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Arial"/>
              </a:endParaRPr>
            </a:p>
          </p:txBody>
        </p:sp>
        <p:sp>
          <p:nvSpPr>
            <p:cNvPr id="18" name="Oval 17">
              <a:extLst>
                <a:ext uri="{FF2B5EF4-FFF2-40B4-BE49-F238E27FC236}">
                  <a16:creationId xmlns:a16="http://schemas.microsoft.com/office/drawing/2014/main" id="{42BEA791-9B72-446C-AE9B-0F05CECC237F}"/>
                </a:ext>
              </a:extLst>
            </p:cNvPr>
            <p:cNvSpPr/>
            <p:nvPr/>
          </p:nvSpPr>
          <p:spPr>
            <a:xfrm>
              <a:off x="8904307" y="3943990"/>
              <a:ext cx="2290744" cy="2303153"/>
            </a:xfrm>
            <a:prstGeom prst="ellipse">
              <a:avLst/>
            </a:prstGeom>
            <a:noFill/>
            <a:ln w="25400" cap="flat">
              <a:solidFill>
                <a:schemeClr val="bg1">
                  <a:lumMod val="50000"/>
                  <a:lumOff val="50000"/>
                </a:schemeClr>
              </a:solidFill>
              <a:prstDash val="solid"/>
              <a:round/>
            </a:ln>
            <a:effectLst>
              <a:outerShdw blurRad="38100" dist="23000" dir="5400000" rotWithShape="0">
                <a:srgbClr val="000000">
                  <a:alpha val="35000"/>
                </a:srgbClr>
              </a:outerShdw>
            </a:effectLst>
            <a:scene3d>
              <a:camera prst="isometricTopUp"/>
              <a:lightRig rig="threePt" dir="t"/>
            </a:scene3d>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Arial"/>
              </a:endParaRPr>
            </a:p>
          </p:txBody>
        </p:sp>
      </p:grpSp>
      <p:pic>
        <p:nvPicPr>
          <p:cNvPr id="19" name="Picture 18">
            <a:extLst>
              <a:ext uri="{FF2B5EF4-FFF2-40B4-BE49-F238E27FC236}">
                <a16:creationId xmlns:a16="http://schemas.microsoft.com/office/drawing/2014/main" id="{12579BD7-B50C-4736-A1B3-6E96B4938B19}"/>
              </a:ext>
            </a:extLst>
          </p:cNvPr>
          <p:cNvPicPr>
            <a:picLocks noChangeAspect="1"/>
          </p:cNvPicPr>
          <p:nvPr/>
        </p:nvPicPr>
        <p:blipFill>
          <a:blip r:embed="rId3">
            <a:lum bright="20000" contrast="20000"/>
          </a:blip>
          <a:stretch>
            <a:fillRect/>
          </a:stretch>
        </p:blipFill>
        <p:spPr>
          <a:xfrm>
            <a:off x="6920435" y="1823463"/>
            <a:ext cx="3714401" cy="4660627"/>
          </a:xfrm>
          <a:prstGeom prst="rect">
            <a:avLst/>
          </a:prstGeom>
        </p:spPr>
      </p:pic>
    </p:spTree>
    <p:extLst>
      <p:ext uri="{BB962C8B-B14F-4D97-AF65-F5344CB8AC3E}">
        <p14:creationId xmlns:p14="http://schemas.microsoft.com/office/powerpoint/2010/main" val="87369037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did we get here?</a:t>
            </a:r>
          </a:p>
        </p:txBody>
      </p:sp>
      <p:sp>
        <p:nvSpPr>
          <p:cNvPr id="3" name="Text Placeholder 2"/>
          <p:cNvSpPr>
            <a:spLocks noGrp="1"/>
          </p:cNvSpPr>
          <p:nvPr>
            <p:ph type="body" idx="1"/>
          </p:nvPr>
        </p:nvSpPr>
        <p:spPr/>
        <p:txBody>
          <a:bodyPr>
            <a:normAutofit/>
          </a:bodyPr>
          <a:lstStyle/>
          <a:p>
            <a:r>
              <a:rPr lang="en-GB" dirty="0"/>
              <a:t>Cutting edge:</a:t>
            </a:r>
          </a:p>
          <a:p>
            <a:pPr lvl="1"/>
            <a:r>
              <a:rPr lang="en-GB" dirty="0"/>
              <a:t>Light field basics</a:t>
            </a:r>
          </a:p>
          <a:p>
            <a:pPr lvl="1"/>
            <a:r>
              <a:rPr lang="en-GB" dirty="0"/>
              <a:t>Light field videos production</a:t>
            </a:r>
          </a:p>
        </p:txBody>
      </p:sp>
      <p:pic>
        <p:nvPicPr>
          <p:cNvPr id="4" name="Picture 3">
            <a:extLst>
              <a:ext uri="{FF2B5EF4-FFF2-40B4-BE49-F238E27FC236}">
                <a16:creationId xmlns:a16="http://schemas.microsoft.com/office/drawing/2014/main" id="{51BF949D-410A-44B9-A9A2-CB7BC1600030}"/>
              </a:ext>
            </a:extLst>
          </p:cNvPr>
          <p:cNvPicPr>
            <a:picLocks noChangeAspect="1"/>
          </p:cNvPicPr>
          <p:nvPr/>
        </p:nvPicPr>
        <p:blipFill>
          <a:blip r:embed="rId3"/>
          <a:stretch>
            <a:fillRect/>
          </a:stretch>
        </p:blipFill>
        <p:spPr>
          <a:xfrm>
            <a:off x="-135945" y="3486149"/>
            <a:ext cx="6351177" cy="3235415"/>
          </a:xfrm>
          <a:prstGeom prst="rect">
            <a:avLst/>
          </a:prstGeom>
        </p:spPr>
      </p:pic>
      <p:pic>
        <p:nvPicPr>
          <p:cNvPr id="5" name="Picture 4">
            <a:extLst>
              <a:ext uri="{FF2B5EF4-FFF2-40B4-BE49-F238E27FC236}">
                <a16:creationId xmlns:a16="http://schemas.microsoft.com/office/drawing/2014/main" id="{82810E6D-1BF8-442A-828B-16C6F7CB7EE7}"/>
              </a:ext>
            </a:extLst>
          </p:cNvPr>
          <p:cNvPicPr>
            <a:picLocks noChangeAspect="1"/>
          </p:cNvPicPr>
          <p:nvPr/>
        </p:nvPicPr>
        <p:blipFill>
          <a:blip r:embed="rId4"/>
          <a:stretch>
            <a:fillRect/>
          </a:stretch>
        </p:blipFill>
        <p:spPr>
          <a:xfrm>
            <a:off x="6201808" y="3486149"/>
            <a:ext cx="5990191" cy="3235415"/>
          </a:xfrm>
          <a:prstGeom prst="rect">
            <a:avLst/>
          </a:prstGeom>
        </p:spPr>
      </p:pic>
    </p:spTree>
    <p:extLst>
      <p:ext uri="{BB962C8B-B14F-4D97-AF65-F5344CB8AC3E}">
        <p14:creationId xmlns:p14="http://schemas.microsoft.com/office/powerpoint/2010/main" val="2596307983"/>
      </p:ext>
    </p:extLst>
  </p:cSld>
  <p:clrMapOvr>
    <a:masterClrMapping/>
  </p:clrMapOvr>
  <p:transition spd="med"/>
</p:sld>
</file>

<file path=ppt/theme/theme1.xml><?xml version="1.0" encoding="utf-8"?>
<a:theme xmlns:a="http://schemas.openxmlformats.org/drawingml/2006/main" name="S17_THEME1">
  <a:themeElements>
    <a:clrScheme name="Custom 2">
      <a:dk1>
        <a:srgbClr val="000000"/>
      </a:dk1>
      <a:lt1>
        <a:srgbClr val="FFFFFF"/>
      </a:lt1>
      <a:dk2>
        <a:srgbClr val="A7A7A7"/>
      </a:dk2>
      <a:lt2>
        <a:srgbClr val="535353"/>
      </a:lt2>
      <a:accent1>
        <a:srgbClr val="35E2C1"/>
      </a:accent1>
      <a:accent2>
        <a:srgbClr val="F9EC31"/>
      </a:accent2>
      <a:accent3>
        <a:srgbClr val="FF6C96"/>
      </a:accent3>
      <a:accent4>
        <a:srgbClr val="B2B2B2"/>
      </a:accent4>
      <a:accent5>
        <a:srgbClr val="5CBAA9"/>
      </a:accent5>
      <a:accent6>
        <a:srgbClr val="BBFFF2"/>
      </a:accent6>
      <a:hlink>
        <a:srgbClr val="35E1C1"/>
      </a:hlink>
      <a:folHlink>
        <a:srgbClr val="FF00FF"/>
      </a:folHlink>
    </a:clrScheme>
    <a:fontScheme name="S17_THEME1">
      <a:majorFont>
        <a:latin typeface="Arial"/>
        <a:ea typeface="Arial"/>
        <a:cs typeface="Arial"/>
      </a:majorFont>
      <a:minorFont>
        <a:latin typeface="Helvetica"/>
        <a:ea typeface="Helvetica"/>
        <a:cs typeface="Helvetica"/>
      </a:minorFont>
    </a:fontScheme>
    <a:fmtScheme name="S17_THEM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s17_presenter2</Template>
  <TotalTime>12711</TotalTime>
  <Words>2653</Words>
  <Application>Microsoft Office PowerPoint</Application>
  <PresentationFormat>Widescreen</PresentationFormat>
  <Paragraphs>339</Paragraphs>
  <Slides>31</Slides>
  <Notes>31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7" baseType="lpstr">
      <vt:lpstr>Arial</vt:lpstr>
      <vt:lpstr>Arial</vt:lpstr>
      <vt:lpstr>Calibri</vt:lpstr>
      <vt:lpstr>Calibri Light</vt:lpstr>
      <vt:lpstr>S17_THEME1</vt:lpstr>
      <vt:lpstr>Image</vt:lpstr>
      <vt:lpstr>PowerPoint Presentation</vt:lpstr>
      <vt:lpstr>PowerPoint Presentation</vt:lpstr>
      <vt:lpstr>How did we get here?</vt:lpstr>
      <vt:lpstr>How did we get here?</vt:lpstr>
      <vt:lpstr>How did we get here?</vt:lpstr>
      <vt:lpstr>How did we get here?</vt:lpstr>
      <vt:lpstr>How did we get here?</vt:lpstr>
      <vt:lpstr>How did we get here?</vt:lpstr>
      <vt:lpstr>How did we get here?</vt:lpstr>
      <vt:lpstr>Are we there yet?</vt:lpstr>
      <vt:lpstr>Are we there yet?</vt:lpstr>
      <vt:lpstr>Are we there yet?</vt:lpstr>
      <vt:lpstr>Are we there yet?</vt:lpstr>
      <vt:lpstr>Are we there yet?</vt:lpstr>
      <vt:lpstr>Are we there yet?</vt:lpstr>
      <vt:lpstr>Are we there yet?</vt:lpstr>
      <vt:lpstr>What about accommodation?</vt:lpstr>
      <vt:lpstr>Q &amp; A: Asking our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For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for Virtual Reality</dc:title>
  <dc:creator>James Tompkin</dc:creator>
  <cp:lastModifiedBy>James Tompkin</cp:lastModifiedBy>
  <cp:revision>102</cp:revision>
  <dcterms:created xsi:type="dcterms:W3CDTF">2017-05-17T23:42:37Z</dcterms:created>
  <dcterms:modified xsi:type="dcterms:W3CDTF">2017-08-11T21:02:25Z</dcterms:modified>
</cp:coreProperties>
</file>