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Lst>
  <p:notesMasterIdLst>
    <p:notesMasterId r:id="rId46"/>
  </p:notesMasterIdLst>
  <p:sldIdLst>
    <p:sldId id="258" r:id="rId2"/>
    <p:sldId id="327" r:id="rId3"/>
    <p:sldId id="303" r:id="rId4"/>
    <p:sldId id="313" r:id="rId5"/>
    <p:sldId id="302" r:id="rId6"/>
    <p:sldId id="304" r:id="rId7"/>
    <p:sldId id="307" r:id="rId8"/>
    <p:sldId id="308" r:id="rId9"/>
    <p:sldId id="305" r:id="rId10"/>
    <p:sldId id="306" r:id="rId11"/>
    <p:sldId id="309" r:id="rId12"/>
    <p:sldId id="310" r:id="rId13"/>
    <p:sldId id="311" r:id="rId14"/>
    <p:sldId id="312" r:id="rId15"/>
    <p:sldId id="314" r:id="rId16"/>
    <p:sldId id="315" r:id="rId17"/>
    <p:sldId id="323" r:id="rId18"/>
    <p:sldId id="317" r:id="rId19"/>
    <p:sldId id="318" r:id="rId20"/>
    <p:sldId id="319" r:id="rId21"/>
    <p:sldId id="321" r:id="rId22"/>
    <p:sldId id="322" r:id="rId23"/>
    <p:sldId id="261" r:id="rId24"/>
    <p:sldId id="262" r:id="rId25"/>
    <p:sldId id="263" r:id="rId26"/>
    <p:sldId id="264" r:id="rId27"/>
    <p:sldId id="265" r:id="rId28"/>
    <p:sldId id="266" r:id="rId29"/>
    <p:sldId id="267" r:id="rId30"/>
    <p:sldId id="268" r:id="rId31"/>
    <p:sldId id="270" r:id="rId32"/>
    <p:sldId id="269" r:id="rId33"/>
    <p:sldId id="271" r:id="rId34"/>
    <p:sldId id="276" r:id="rId35"/>
    <p:sldId id="277" r:id="rId36"/>
    <p:sldId id="278" r:id="rId37"/>
    <p:sldId id="326" r:id="rId38"/>
    <p:sldId id="325" r:id="rId39"/>
    <p:sldId id="281" r:id="rId40"/>
    <p:sldId id="324" r:id="rId41"/>
    <p:sldId id="283" r:id="rId42"/>
    <p:sldId id="286" r:id="rId43"/>
    <p:sldId id="329" r:id="rId44"/>
    <p:sldId id="32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E927C1F-49DF-475B-8415-8B28AAE3DFCD}">
          <p14:sldIdLst>
            <p14:sldId id="258"/>
            <p14:sldId id="327"/>
          </p14:sldIdLst>
        </p14:section>
        <p14:section name="1. Stereo video capture" id="{9D33ABC5-950B-44D3-9AEB-9208671C94E2}">
          <p14:sldIdLst>
            <p14:sldId id="303"/>
            <p14:sldId id="313"/>
            <p14:sldId id="302"/>
            <p14:sldId id="304"/>
            <p14:sldId id="307"/>
            <p14:sldId id="308"/>
            <p14:sldId id="305"/>
            <p14:sldId id="306"/>
          </p14:sldIdLst>
        </p14:section>
        <p14:section name="2. Viewing comfort" id="{A5B5A26D-3D36-4321-B39A-21C827B5991A}">
          <p14:sldIdLst>
            <p14:sldId id="309"/>
            <p14:sldId id="310"/>
            <p14:sldId id="311"/>
            <p14:sldId id="312"/>
            <p14:sldId id="314"/>
          </p14:sldIdLst>
        </p14:section>
        <p14:section name="3. Stereo video editing" id="{C62E7F7D-AA43-4FAF-BD4E-101FAD691D0E}">
          <p14:sldIdLst>
            <p14:sldId id="315"/>
            <p14:sldId id="323"/>
            <p14:sldId id="317"/>
            <p14:sldId id="318"/>
            <p14:sldId id="319"/>
            <p14:sldId id="321"/>
            <p14:sldId id="322"/>
          </p14:sldIdLst>
        </p14:section>
        <p14:section name="4. Stereo panoramas" id="{AFE7FA37-D962-4FA1-8585-5D4FF1F73B09}">
          <p14:sldIdLst>
            <p14:sldId id="261"/>
            <p14:sldId id="262"/>
            <p14:sldId id="263"/>
            <p14:sldId id="264"/>
            <p14:sldId id="265"/>
            <p14:sldId id="266"/>
            <p14:sldId id="267"/>
            <p14:sldId id="268"/>
            <p14:sldId id="270"/>
            <p14:sldId id="269"/>
            <p14:sldId id="271"/>
            <p14:sldId id="276"/>
            <p14:sldId id="277"/>
            <p14:sldId id="278"/>
            <p14:sldId id="326"/>
            <p14:sldId id="325"/>
            <p14:sldId id="281"/>
            <p14:sldId id="324"/>
            <p14:sldId id="283"/>
            <p14:sldId id="286"/>
            <p14:sldId id="329"/>
            <p14:sldId id="3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FFFF"/>
    <a:srgbClr val="FFFF66"/>
    <a:srgbClr val="00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725" autoAdjust="0"/>
    <p:restoredTop sz="64824" autoAdjust="0"/>
  </p:normalViewPr>
  <p:slideViewPr>
    <p:cSldViewPr snapToGrid="0" snapToObjects="1">
      <p:cViewPr varScale="1">
        <p:scale>
          <a:sx n="102" d="100"/>
          <a:sy n="102" d="100"/>
        </p:scale>
        <p:origin x="2019" y="63"/>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AC4FA-75D6-C340-91DD-058D17C855A1}" type="datetimeFigureOut">
              <a:rPr lang="en-US" smtClean="0"/>
              <a:t>8/8/2017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5A3657-E5C1-6741-B921-FDD12E193334}" type="slidenum">
              <a:rPr lang="en-US" smtClean="0"/>
              <a:t>‹#›</a:t>
            </a:fld>
            <a:endParaRPr lang="en-US"/>
          </a:p>
        </p:txBody>
      </p:sp>
    </p:spTree>
    <p:extLst>
      <p:ext uri="{BB962C8B-B14F-4D97-AF65-F5344CB8AC3E}">
        <p14:creationId xmlns:p14="http://schemas.microsoft.com/office/powerpoint/2010/main" val="42923951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baseline="0" dirty="0" smtClean="0"/>
              <a:t>&lt;Introduction&gt;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0" baseline="0" dirty="0" smtClean="0"/>
              <a:t>My name is Christian Richardt and I am an assistant professor at the University of Bath, in England, in the Centre for the Analysis of Motion, Entertainment Research and Applications, in short CAMERA.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0" baseline="0" dirty="0" smtClean="0"/>
              <a:t>Before we’re diving further into Virtual Reality in this course, I would like to spend some time to focus on the technology of </a:t>
            </a:r>
            <a:r>
              <a:rPr lang="en-GB" b="1" baseline="0" dirty="0" smtClean="0"/>
              <a:t>stereoscopic 3D videos and panoramas</a:t>
            </a:r>
            <a:r>
              <a:rPr lang="en-GB" baseline="0" dirty="0" smtClean="0"/>
              <a:t>, which are the foundation of 360 degree </a:t>
            </a:r>
            <a:r>
              <a:rPr lang="en-GB" baseline="0" dirty="0" err="1" smtClean="0"/>
              <a:t>omnistereo</a:t>
            </a:r>
            <a:r>
              <a:rPr lang="en-GB" baseline="0" dirty="0" smtClean="0"/>
              <a:t> video – the current state of the art in VR video.</a:t>
            </a:r>
          </a:p>
        </p:txBody>
      </p:sp>
      <p:sp>
        <p:nvSpPr>
          <p:cNvPr id="4" name="Slide Number Placeholder 3"/>
          <p:cNvSpPr>
            <a:spLocks noGrp="1"/>
          </p:cNvSpPr>
          <p:nvPr>
            <p:ph type="sldNum" sz="quarter" idx="10"/>
          </p:nvPr>
        </p:nvSpPr>
        <p:spPr/>
        <p:txBody>
          <a:bodyPr/>
          <a:lstStyle/>
          <a:p>
            <a:fld id="{4A5A3657-E5C1-6741-B921-FDD12E193334}" type="slidenum">
              <a:rPr lang="en-US" smtClean="0"/>
              <a:t>1</a:t>
            </a:fld>
            <a:endParaRPr lang="en-US"/>
          </a:p>
        </p:txBody>
      </p:sp>
    </p:spTree>
    <p:extLst>
      <p:ext uri="{BB962C8B-B14F-4D97-AF65-F5344CB8AC3E}">
        <p14:creationId xmlns:p14="http://schemas.microsoft.com/office/powerpoint/2010/main" val="824702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smtClean="0"/>
              <a:t>ScreenX</a:t>
            </a:r>
            <a:r>
              <a:rPr lang="en-GB" b="0" dirty="0" smtClean="0"/>
              <a:t> is a more practical, immersive projection</a:t>
            </a:r>
            <a:r>
              <a:rPr lang="en-GB" b="0" baseline="0" dirty="0" smtClean="0"/>
              <a:t> system that uses additional projectors to also project on the walls of a cinema, as you can see here.</a:t>
            </a:r>
          </a:p>
          <a:p>
            <a:r>
              <a:rPr lang="en-GB" b="0" baseline="0" dirty="0" smtClean="0"/>
              <a:t>This system is deployed in more than 70 movie theatres in South Korea.</a:t>
            </a:r>
          </a:p>
          <a:p>
            <a:r>
              <a:rPr lang="en-GB" b="0" baseline="0" dirty="0" smtClean="0"/>
              <a:t>While stereoscopic 3D content is currently not supported, this setup is nonetheless more immersive, similar to large-scale IMAX projection domes.</a:t>
            </a:r>
            <a:endParaRPr lang="en-GB" b="0" dirty="0" smtClean="0"/>
          </a:p>
          <a:p>
            <a:endParaRPr lang="en-GB" b="0" dirty="0" smtClean="0"/>
          </a:p>
          <a:p>
            <a:r>
              <a:rPr lang="en-GB" b="1" dirty="0" smtClean="0"/>
              <a:t>Project website:</a:t>
            </a:r>
          </a:p>
          <a:p>
            <a:r>
              <a:rPr lang="en-GB" dirty="0" smtClean="0"/>
              <a:t>http://vml.kaist.ac.kr/publication/journal/2016/2016JungjinLee_TVCG.html</a:t>
            </a:r>
          </a:p>
          <a:p>
            <a:endParaRPr lang="en-GB" dirty="0" smtClean="0"/>
          </a:p>
          <a:p>
            <a:r>
              <a:rPr lang="en-GB" b="1" dirty="0" smtClean="0"/>
              <a:t>Source:</a:t>
            </a:r>
          </a:p>
          <a:p>
            <a:r>
              <a:rPr lang="en-GB" dirty="0" smtClean="0"/>
              <a:t>https://youtu.be/rKuuOAWhHcA?t=3m56s</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10</a:t>
            </a:fld>
            <a:endParaRPr lang="en-US"/>
          </a:p>
        </p:txBody>
      </p:sp>
    </p:spTree>
    <p:extLst>
      <p:ext uri="{BB962C8B-B14F-4D97-AF65-F5344CB8AC3E}">
        <p14:creationId xmlns:p14="http://schemas.microsoft.com/office/powerpoint/2010/main" val="295320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At this point, I would like to take a step back and take a quick look at how we as humans perceive depth.</a:t>
            </a:r>
          </a:p>
          <a:p>
            <a:r>
              <a:rPr lang="en-GB" b="0" dirty="0" smtClean="0"/>
              <a:t>The human visual system exploits multiple different types of depth cues and integrates all the evidence it observes.</a:t>
            </a:r>
          </a:p>
          <a:p>
            <a:r>
              <a:rPr lang="en-GB" b="0" dirty="0" smtClean="0"/>
              <a:t>Pictorial depth cues such as size, occlusion, perspective and so on are extracted directly from the images projected onto our retinas.</a:t>
            </a:r>
          </a:p>
          <a:p>
            <a:r>
              <a:rPr lang="en-GB" b="0" dirty="0" smtClean="0"/>
              <a:t>Ocular depth cues, on the other hand, are related to the muscles in and on our eyes, which influence the “focus setting” (known as</a:t>
            </a:r>
            <a:r>
              <a:rPr lang="en-GB" b="0" baseline="0" dirty="0" smtClean="0"/>
              <a:t> accommodation), and angle between viewing vectors (</a:t>
            </a:r>
            <a:r>
              <a:rPr lang="en-GB" b="0" baseline="0" dirty="0" err="1" smtClean="0"/>
              <a:t>vergence</a:t>
            </a:r>
            <a:r>
              <a:rPr lang="en-GB" b="0" baseline="0" dirty="0" smtClean="0"/>
              <a:t>) of both eyes.</a:t>
            </a:r>
          </a:p>
          <a:p>
            <a:r>
              <a:rPr lang="en-GB" b="0" baseline="0" dirty="0" smtClean="0"/>
              <a:t>And finally, there is binocular disparity, which is the difference between the two images projected onto our retinas.</a:t>
            </a:r>
            <a:endParaRPr lang="en-GB" b="0" dirty="0" smtClean="0"/>
          </a:p>
          <a:p>
            <a:endParaRPr lang="en-GB" dirty="0" smtClean="0"/>
          </a:p>
          <a:p>
            <a:r>
              <a:rPr lang="en-GB" b="1" dirty="0" smtClean="0"/>
              <a:t>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chemeClr val="bg1">
                    <a:lumMod val="75000"/>
                  </a:schemeClr>
                </a:solidFill>
              </a:rPr>
              <a:t>Kellnhofer</a:t>
            </a:r>
            <a:r>
              <a:rPr lang="en-US" sz="1200" dirty="0" smtClean="0">
                <a:solidFill>
                  <a:schemeClr val="bg1">
                    <a:lumMod val="75000"/>
                  </a:schemeClr>
                </a:solidFill>
              </a:rPr>
              <a:t> et al.: Optimizing Disparity For Motion in Depth. EGSR 2013.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75000"/>
                  </a:schemeClr>
                </a:solidFill>
              </a:rPr>
              <a:t>http://resources.mpi-inf.mpg.de/TemporalStereo/EGSR2013.pptx</a:t>
            </a:r>
          </a:p>
          <a:p>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11</a:t>
            </a:fld>
            <a:endParaRPr lang="en-US"/>
          </a:p>
        </p:txBody>
      </p:sp>
    </p:spTree>
    <p:extLst>
      <p:ext uri="{BB962C8B-B14F-4D97-AF65-F5344CB8AC3E}">
        <p14:creationId xmlns:p14="http://schemas.microsoft.com/office/powerpoint/2010/main" val="251156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chemeClr val="bg1">
                    <a:lumMod val="75000"/>
                  </a:schemeClr>
                </a:solidFill>
              </a:rPr>
              <a:t>Kellnhofer</a:t>
            </a:r>
            <a:r>
              <a:rPr lang="en-US" sz="1200" dirty="0" smtClean="0">
                <a:solidFill>
                  <a:schemeClr val="bg1">
                    <a:lumMod val="75000"/>
                  </a:schemeClr>
                </a:solidFill>
              </a:rPr>
              <a:t> et al.: Optimizing Disparity For Motion in Depth. EGSR 2013.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75000"/>
                  </a:schemeClr>
                </a:solidFill>
              </a:rPr>
              <a:t>http://resources.mpi-inf.mpg.de/TemporalStereo/EGSR2013.pptx</a:t>
            </a:r>
          </a:p>
        </p:txBody>
      </p:sp>
      <p:sp>
        <p:nvSpPr>
          <p:cNvPr id="4" name="Slide Number Placeholder 3"/>
          <p:cNvSpPr>
            <a:spLocks noGrp="1"/>
          </p:cNvSpPr>
          <p:nvPr>
            <p:ph type="sldNum" sz="quarter" idx="10"/>
          </p:nvPr>
        </p:nvSpPr>
        <p:spPr/>
        <p:txBody>
          <a:bodyPr/>
          <a:lstStyle/>
          <a:p>
            <a:fld id="{FE67360C-A6F2-40C6-85CC-7E0D4FC0CF0D}" type="slidenum">
              <a:rPr lang="en-US" smtClean="0"/>
              <a:pPr/>
              <a:t>12</a:t>
            </a:fld>
            <a:endParaRPr lang="en-US"/>
          </a:p>
        </p:txBody>
      </p:sp>
    </p:spTree>
    <p:extLst>
      <p:ext uri="{BB962C8B-B14F-4D97-AF65-F5344CB8AC3E}">
        <p14:creationId xmlns:p14="http://schemas.microsoft.com/office/powerpoint/2010/main" val="242713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chemeClr val="bg1">
                    <a:lumMod val="75000"/>
                  </a:schemeClr>
                </a:solidFill>
              </a:rPr>
              <a:t>Kellnhofer</a:t>
            </a:r>
            <a:r>
              <a:rPr lang="en-US" sz="1200" dirty="0" smtClean="0">
                <a:solidFill>
                  <a:schemeClr val="bg1">
                    <a:lumMod val="75000"/>
                  </a:schemeClr>
                </a:solidFill>
              </a:rPr>
              <a:t> et al.: Optimizing Disparity For Motion in Depth. EGSR 2013.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75000"/>
                  </a:schemeClr>
                </a:solidFill>
              </a:rPr>
              <a:t>http://resources.mpi-inf.mpg.de/TemporalStereo/EGSR2013.pptx</a:t>
            </a:r>
          </a:p>
        </p:txBody>
      </p:sp>
      <p:sp>
        <p:nvSpPr>
          <p:cNvPr id="4" name="Slide Number Placeholder 3"/>
          <p:cNvSpPr>
            <a:spLocks noGrp="1"/>
          </p:cNvSpPr>
          <p:nvPr>
            <p:ph type="sldNum" sz="quarter" idx="10"/>
          </p:nvPr>
        </p:nvSpPr>
        <p:spPr/>
        <p:txBody>
          <a:bodyPr/>
          <a:lstStyle/>
          <a:p>
            <a:fld id="{4A5A3657-E5C1-6741-B921-FDD12E193334}" type="slidenum">
              <a:rPr lang="en-US" smtClean="0"/>
              <a:t>13</a:t>
            </a:fld>
            <a:endParaRPr lang="en-US"/>
          </a:p>
        </p:txBody>
      </p:sp>
    </p:spTree>
    <p:extLst>
      <p:ext uri="{BB962C8B-B14F-4D97-AF65-F5344CB8AC3E}">
        <p14:creationId xmlns:p14="http://schemas.microsoft.com/office/powerpoint/2010/main" val="36619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Source: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chemeClr val="bg1">
                    <a:lumMod val="75000"/>
                  </a:schemeClr>
                </a:solidFill>
              </a:rPr>
              <a:t>Kellnhofer</a:t>
            </a:r>
            <a:r>
              <a:rPr lang="en-US" sz="1200" dirty="0" smtClean="0">
                <a:solidFill>
                  <a:schemeClr val="bg1">
                    <a:lumMod val="75000"/>
                  </a:schemeClr>
                </a:solidFill>
              </a:rPr>
              <a:t> et al.: Optimizing Disparity For Motion in Depth. EGSR 2013.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75000"/>
                  </a:schemeClr>
                </a:solidFill>
              </a:rPr>
              <a:t>http://resources.mpi-inf.mpg.de/TemporalStereo/EGSR2013.pptx</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FE67360C-A6F2-40C6-85CC-7E0D4FC0CF0D}" type="slidenum">
              <a:rPr lang="en-US" smtClean="0"/>
              <a:pPr/>
              <a:t>14</a:t>
            </a:fld>
            <a:endParaRPr lang="en-US"/>
          </a:p>
        </p:txBody>
      </p:sp>
    </p:spTree>
    <p:extLst>
      <p:ext uri="{BB962C8B-B14F-4D97-AF65-F5344CB8AC3E}">
        <p14:creationId xmlns:p14="http://schemas.microsoft.com/office/powerpoint/2010/main" val="342433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 rich literature on</a:t>
            </a:r>
            <a:r>
              <a:rPr lang="en-GB" baseline="0" dirty="0" smtClean="0"/>
              <a:t> different aspects of viewing discomfort, and you can find these references in the slides on our course website.</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15</a:t>
            </a:fld>
            <a:endParaRPr lang="en-US"/>
          </a:p>
        </p:txBody>
      </p:sp>
    </p:spTree>
    <p:extLst>
      <p:ext uri="{BB962C8B-B14F-4D97-AF65-F5344CB8AC3E}">
        <p14:creationId xmlns:p14="http://schemas.microsoft.com/office/powerpoint/2010/main" val="878730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However, most images</a:t>
            </a:r>
            <a:r>
              <a:rPr lang="en-GB" b="0" baseline="0" dirty="0" smtClean="0"/>
              <a:t> and videos are not available in stereoscopic 3D, so 2D-to-3D conversion is an important task in practice.</a:t>
            </a:r>
          </a:p>
          <a:p>
            <a:r>
              <a:rPr lang="en-GB" b="0" baseline="0" dirty="0" smtClean="0"/>
              <a:t>Techniques such as </a:t>
            </a:r>
            <a:r>
              <a:rPr lang="en-GB" b="0" baseline="0" dirty="0" err="1" smtClean="0"/>
              <a:t>StereoBrush</a:t>
            </a:r>
            <a:r>
              <a:rPr lang="en-GB" b="0" baseline="0" dirty="0" smtClean="0"/>
              <a:t> by Oliver Wang and colleagues propagate sparse strokes to a per-pixel disparity map, which is then used for warping the image to create the left and right views of stereoscopic 3D.</a:t>
            </a:r>
          </a:p>
          <a:p>
            <a:r>
              <a:rPr lang="en-GB" b="0" baseline="0" dirty="0" smtClean="0"/>
              <a:t>Other techniques are fully automatic, such as this work here on the right by Thomas </a:t>
            </a:r>
            <a:r>
              <a:rPr lang="en-GB" b="0" baseline="0" dirty="0" err="1" smtClean="0"/>
              <a:t>Leimkühler</a:t>
            </a:r>
            <a:r>
              <a:rPr lang="en-GB" b="0" baseline="0" dirty="0" smtClean="0"/>
              <a:t> and colleagues. Their system extracts multiples depth cues and merges them into the disparity maps at the top.</a:t>
            </a:r>
          </a:p>
          <a:p>
            <a:r>
              <a:rPr lang="en-GB" b="0" baseline="0" dirty="0" smtClean="0"/>
              <a:t>But these are not the only approaches …</a:t>
            </a:r>
          </a:p>
          <a:p>
            <a:endParaRPr lang="en-GB" dirty="0" smtClean="0"/>
          </a:p>
          <a:p>
            <a:r>
              <a:rPr lang="en-GB" b="1" dirty="0" smtClean="0"/>
              <a:t>Sources:</a:t>
            </a:r>
          </a:p>
          <a:p>
            <a:r>
              <a:rPr lang="en-GB" dirty="0" err="1" smtClean="0"/>
              <a:t>Leimkühler</a:t>
            </a:r>
            <a:r>
              <a:rPr lang="en-GB" dirty="0" smtClean="0"/>
              <a:t> et al., GI 2016 Slides</a:t>
            </a:r>
            <a:r>
              <a:rPr lang="en-GB" baseline="0" dirty="0" smtClean="0"/>
              <a:t> (http://</a:t>
            </a:r>
            <a:r>
              <a:rPr lang="en-GB" baseline="0" dirty="0" err="1" smtClean="0"/>
              <a:t>resources.mpi-inf.mpg.de</a:t>
            </a:r>
            <a:r>
              <a:rPr lang="en-GB" baseline="0" dirty="0" smtClean="0"/>
              <a:t>/</a:t>
            </a:r>
            <a:r>
              <a:rPr lang="en-GB" baseline="0" dirty="0" err="1" smtClean="0"/>
              <a:t>StereoCueFusion</a:t>
            </a:r>
            <a:r>
              <a:rPr lang="en-GB" baseline="0" dirty="0" smtClean="0"/>
              <a:t>/GI2016_slides.pptx)</a:t>
            </a:r>
            <a:r>
              <a:rPr lang="en-GB" dirty="0" smtClean="0"/>
              <a:t>, slide 25</a:t>
            </a:r>
          </a:p>
          <a:p>
            <a:r>
              <a:rPr lang="en-GB" dirty="0" smtClean="0"/>
              <a:t>Wang et</a:t>
            </a:r>
            <a:r>
              <a:rPr lang="en-GB" baseline="0" dirty="0" smtClean="0"/>
              <a:t> al., SBIM 2011, Figure 8</a:t>
            </a:r>
            <a:endParaRPr lang="en-GB" dirty="0" smtClean="0"/>
          </a:p>
        </p:txBody>
      </p:sp>
      <p:sp>
        <p:nvSpPr>
          <p:cNvPr id="4" name="Slide Number Placeholder 3"/>
          <p:cNvSpPr>
            <a:spLocks noGrp="1"/>
          </p:cNvSpPr>
          <p:nvPr>
            <p:ph type="sldNum" sz="quarter" idx="10"/>
          </p:nvPr>
        </p:nvSpPr>
        <p:spPr/>
        <p:txBody>
          <a:bodyPr/>
          <a:lstStyle/>
          <a:p>
            <a:fld id="{4A5A3657-E5C1-6741-B921-FDD12E193334}" type="slidenum">
              <a:rPr lang="en-US" smtClean="0"/>
              <a:t>16</a:t>
            </a:fld>
            <a:endParaRPr lang="en-US"/>
          </a:p>
        </p:txBody>
      </p:sp>
    </p:spTree>
    <p:extLst>
      <p:ext uri="{BB962C8B-B14F-4D97-AF65-F5344CB8AC3E}">
        <p14:creationId xmlns:p14="http://schemas.microsoft.com/office/powerpoint/2010/main" val="187715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there are quite a few more, which you can read up on if you are interested.</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17</a:t>
            </a:fld>
            <a:endParaRPr lang="en-US"/>
          </a:p>
        </p:txBody>
      </p:sp>
    </p:spTree>
    <p:extLst>
      <p:ext uri="{BB962C8B-B14F-4D97-AF65-F5344CB8AC3E}">
        <p14:creationId xmlns:p14="http://schemas.microsoft.com/office/powerpoint/2010/main" val="1550432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stereoscopic 3D content might not be available</a:t>
            </a:r>
            <a:r>
              <a:rPr lang="en-GB" baseline="0" dirty="0" smtClean="0"/>
              <a:t> as separate left and right views, but only as anaglyph content.</a:t>
            </a:r>
          </a:p>
          <a:p>
            <a:r>
              <a:rPr lang="en-GB" baseline="0" dirty="0" smtClean="0"/>
              <a:t>For these cases, Joan Sol </a:t>
            </a:r>
            <a:r>
              <a:rPr lang="en-GB" baseline="0" dirty="0" err="1" smtClean="0"/>
              <a:t>Roo</a:t>
            </a:r>
            <a:r>
              <a:rPr lang="en-GB" baseline="0" dirty="0" smtClean="0"/>
              <a:t> and I proposed a method for reconstructing the full-colour left and right views in a temporally coherent way by de-</a:t>
            </a:r>
            <a:r>
              <a:rPr lang="en-GB" baseline="0" dirty="0" err="1" smtClean="0"/>
              <a:t>anaglyphing</a:t>
            </a:r>
            <a:r>
              <a:rPr lang="en-GB" baseline="0" dirty="0" smtClean="0"/>
              <a:t> the input video.</a:t>
            </a:r>
          </a:p>
          <a:p>
            <a:endParaRPr lang="en-GB" dirty="0" smtClean="0"/>
          </a:p>
          <a:p>
            <a:r>
              <a:rPr lang="en-GB" dirty="0" smtClean="0"/>
              <a:t>[single-image</a:t>
            </a:r>
            <a:r>
              <a:rPr lang="en-GB" baseline="0" dirty="0" smtClean="0"/>
              <a:t> </a:t>
            </a:r>
            <a:r>
              <a:rPr lang="en-GB" dirty="0" smtClean="0"/>
              <a:t>approaches: </a:t>
            </a:r>
            <a:r>
              <a:rPr lang="en-GB" dirty="0" err="1" smtClean="0"/>
              <a:t>Pao</a:t>
            </a:r>
            <a:r>
              <a:rPr lang="en-GB" dirty="0" smtClean="0"/>
              <a:t> et al., ICCV 2015; </a:t>
            </a:r>
            <a:r>
              <a:rPr lang="en-GB" dirty="0" err="1" smtClean="0"/>
              <a:t>Joulin</a:t>
            </a:r>
            <a:r>
              <a:rPr lang="en-GB" dirty="0" smtClean="0"/>
              <a:t> &amp; Kang, CVPR 2013]</a:t>
            </a:r>
          </a:p>
          <a:p>
            <a:endParaRPr lang="en-GB" dirty="0" smtClean="0"/>
          </a:p>
          <a:p>
            <a:r>
              <a:rPr lang="en-GB" b="1" dirty="0" smtClean="0"/>
              <a:t>Source:</a:t>
            </a:r>
          </a:p>
          <a:p>
            <a:r>
              <a:rPr lang="en-GB" dirty="0" err="1" smtClean="0"/>
              <a:t>Roo</a:t>
            </a:r>
            <a:r>
              <a:rPr lang="en-GB" dirty="0" smtClean="0"/>
              <a:t> &amp; Richardt, SIGGRAPH Talk 2014, supplemental video</a:t>
            </a:r>
          </a:p>
        </p:txBody>
      </p:sp>
      <p:sp>
        <p:nvSpPr>
          <p:cNvPr id="4" name="Slide Number Placeholder 3"/>
          <p:cNvSpPr>
            <a:spLocks noGrp="1"/>
          </p:cNvSpPr>
          <p:nvPr>
            <p:ph type="sldNum" sz="quarter" idx="10"/>
          </p:nvPr>
        </p:nvSpPr>
        <p:spPr/>
        <p:txBody>
          <a:bodyPr/>
          <a:lstStyle/>
          <a:p>
            <a:fld id="{4A5A3657-E5C1-6741-B921-FDD12E193334}" type="slidenum">
              <a:rPr lang="en-US" smtClean="0"/>
              <a:t>18</a:t>
            </a:fld>
            <a:endParaRPr lang="en-US"/>
          </a:p>
        </p:txBody>
      </p:sp>
    </p:spTree>
    <p:extLst>
      <p:ext uri="{BB962C8B-B14F-4D97-AF65-F5344CB8AC3E}">
        <p14:creationId xmlns:p14="http://schemas.microsoft.com/office/powerpoint/2010/main" val="1935859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Once</a:t>
            </a:r>
            <a:r>
              <a:rPr lang="en-GB" baseline="0" dirty="0" smtClean="0"/>
              <a:t> a video is available in stereoscopic 3D, it also becomes more difficult to edit, as anything done in one view should also be done consistently in the other view.</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Any inconsistency between the two views can again cause visual discomfort, as it makes it difficult for the human visual system to figure out what is going one.</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So for example, </a:t>
            </a:r>
            <a:r>
              <a:rPr lang="en-GB" dirty="0" err="1" smtClean="0"/>
              <a:t>Liyuan</a:t>
            </a:r>
            <a:r>
              <a:rPr lang="en-GB" dirty="0" smtClean="0"/>
              <a:t> Pan and colleagues</a:t>
            </a:r>
            <a:r>
              <a:rPr lang="en-GB" baseline="0" dirty="0" smtClean="0"/>
              <a:t> proposed a method for simultaneous stereo video </a:t>
            </a:r>
            <a:r>
              <a:rPr lang="en-GB" baseline="0" dirty="0" err="1" smtClean="0"/>
              <a:t>deblurring</a:t>
            </a:r>
            <a:r>
              <a:rPr lang="en-GB" baseline="0" dirty="0" smtClean="0"/>
              <a:t> last week at CVPR.</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This method removes motion blur consistently from both views by simultaneously estimating the correspondence between the two stereo views.</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[Anita </a:t>
            </a:r>
            <a:r>
              <a:rPr lang="en-GB" dirty="0" err="1" smtClean="0"/>
              <a:t>Sellent</a:t>
            </a:r>
            <a:r>
              <a:rPr lang="en-GB" dirty="0" smtClean="0"/>
              <a:t> and</a:t>
            </a:r>
            <a:r>
              <a:rPr lang="en-GB" baseline="0" dirty="0" smtClean="0"/>
              <a:t> colleagues]</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1" dirty="0" smtClean="0"/>
              <a:t>Sources:</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Pan</a:t>
            </a:r>
            <a:r>
              <a:rPr lang="en-GB" baseline="0" dirty="0" smtClean="0"/>
              <a:t> et al. figures from </a:t>
            </a:r>
            <a:r>
              <a:rPr lang="en-GB" baseline="0" dirty="0" err="1" smtClean="0"/>
              <a:t>arXiv</a:t>
            </a:r>
            <a:r>
              <a:rPr lang="en-GB" baseline="0" dirty="0" smtClean="0"/>
              <a:t> source (</a:t>
            </a:r>
            <a:r>
              <a:rPr lang="pt-BR" baseline="0" dirty="0" err="1" smtClean="0"/>
              <a:t>https</a:t>
            </a:r>
            <a:r>
              <a:rPr lang="pt-BR" baseline="0" dirty="0" smtClean="0"/>
              <a:t>://</a:t>
            </a:r>
            <a:r>
              <a:rPr lang="pt-BR" baseline="0" dirty="0" err="1" smtClean="0"/>
              <a:t>arxiv.org</a:t>
            </a:r>
            <a:r>
              <a:rPr lang="pt-BR" baseline="0" dirty="0" smtClean="0"/>
              <a:t>/</a:t>
            </a:r>
            <a:r>
              <a:rPr lang="pt-BR" baseline="0" dirty="0" err="1" smtClean="0"/>
              <a:t>abs</a:t>
            </a:r>
            <a:r>
              <a:rPr lang="pt-BR" baseline="0" dirty="0" smtClean="0"/>
              <a:t>/1704.03273)</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19</a:t>
            </a:fld>
            <a:endParaRPr lang="en-US"/>
          </a:p>
        </p:txBody>
      </p:sp>
    </p:spTree>
    <p:extLst>
      <p:ext uri="{BB962C8B-B14F-4D97-AF65-F5344CB8AC3E}">
        <p14:creationId xmlns:p14="http://schemas.microsoft.com/office/powerpoint/2010/main" val="118738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part,</a:t>
            </a:r>
            <a:r>
              <a:rPr lang="en-GB" baseline="0" dirty="0" smtClean="0"/>
              <a:t> </a:t>
            </a:r>
            <a:r>
              <a:rPr lang="en-GB" dirty="0" smtClean="0"/>
              <a:t>I will be covering the</a:t>
            </a:r>
            <a:r>
              <a:rPr lang="en-GB" baseline="0" dirty="0" smtClean="0"/>
              <a:t> following four topics:</a:t>
            </a:r>
          </a:p>
          <a:p>
            <a:endParaRPr lang="en-GB" baseline="0" dirty="0" smtClean="0"/>
          </a:p>
          <a:p>
            <a:pPr marL="228600" indent="-228600">
              <a:buAutoNum type="arabicPeriod"/>
            </a:pPr>
            <a:r>
              <a:rPr lang="en-GB" baseline="0" dirty="0" smtClean="0"/>
              <a:t>The basis of stereoscopic 3D videos, and how to capture and display them.</a:t>
            </a:r>
          </a:p>
          <a:p>
            <a:pPr marL="228600" indent="-228600">
              <a:buAutoNum type="arabicPeriod"/>
            </a:pPr>
            <a:r>
              <a:rPr lang="en-GB" baseline="0" dirty="0" smtClean="0"/>
              <a:t>Important considerations with respect to the viewing comfort of stereoscopic content.</a:t>
            </a:r>
          </a:p>
          <a:p>
            <a:pPr marL="228600" indent="-228600">
              <a:buAutoNum type="arabicPeriod"/>
            </a:pPr>
            <a:r>
              <a:rPr lang="en-GB" baseline="0" dirty="0" smtClean="0"/>
              <a:t>A brief review of stereo 3D video editing techniques from the research literature.</a:t>
            </a:r>
          </a:p>
          <a:p>
            <a:pPr marL="228600" indent="-228600">
              <a:buAutoNum type="arabicPeriod"/>
            </a:pPr>
            <a:r>
              <a:rPr lang="en-GB" baseline="0" dirty="0" smtClean="0"/>
              <a:t>How to create high-quality stereoscopic 3D panoramas.</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a:t>
            </a:fld>
            <a:endParaRPr lang="en-US"/>
          </a:p>
        </p:txBody>
      </p:sp>
    </p:spTree>
    <p:extLst>
      <p:ext uri="{BB962C8B-B14F-4D97-AF65-F5344CB8AC3E}">
        <p14:creationId xmlns:p14="http://schemas.microsoft.com/office/powerpoint/2010/main" val="91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Video stabilisation is another example for a video processing technique</a:t>
            </a:r>
            <a:r>
              <a:rPr lang="en-GB" baseline="0" dirty="0" smtClean="0"/>
              <a:t> that needs to be specifically adapted to stereo 3D videos.</a:t>
            </a:r>
          </a:p>
          <a:p>
            <a:r>
              <a:rPr lang="en-GB" baseline="0" dirty="0" smtClean="0"/>
              <a:t>@This is because stabilising both input views independently does not guarantee that the disparity remains in tact, and this might also introduce undesirable vertical parallax.</a:t>
            </a:r>
          </a:p>
          <a:p>
            <a:r>
              <a:rPr lang="en-GB" baseline="0" dirty="0" smtClean="0"/>
              <a:t>@ The solution by Feng Liu and colleagues is therefore to extend their subspace video stabilisation approach to jointly stabilise both cameras using the same, shared subspace.</a:t>
            </a:r>
            <a:endParaRPr lang="en-GB" dirty="0" smtClean="0"/>
          </a:p>
          <a:p>
            <a:endParaRPr lang="en-GB" dirty="0" smtClean="0"/>
          </a:p>
          <a:p>
            <a:r>
              <a:rPr lang="en-GB" b="1" dirty="0" smtClean="0"/>
              <a:t>Source:</a:t>
            </a:r>
          </a:p>
          <a:p>
            <a:r>
              <a:rPr lang="en-GB" dirty="0" smtClean="0"/>
              <a:t>Liu et al., ICCV 2013 (Figure 2)</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20</a:t>
            </a:fld>
            <a:endParaRPr lang="en-US"/>
          </a:p>
        </p:txBody>
      </p:sp>
    </p:spTree>
    <p:extLst>
      <p:ext uri="{BB962C8B-B14F-4D97-AF65-F5344CB8AC3E}">
        <p14:creationId xmlns:p14="http://schemas.microsoft.com/office/powerpoint/2010/main" val="87144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shown earlier, the key to consistent editing of stereoscopic 3D videos is to find correspondences between the two input views.</a:t>
            </a:r>
          </a:p>
          <a:p>
            <a:endParaRPr lang="en-GB" dirty="0" smtClean="0"/>
          </a:p>
          <a:p>
            <a:endParaRPr lang="en-GB" dirty="0" smtClean="0"/>
          </a:p>
          <a:p>
            <a:r>
              <a:rPr lang="en-GB" b="1" dirty="0" smtClean="0"/>
              <a:t>Source:</a:t>
            </a:r>
          </a:p>
          <a:p>
            <a:r>
              <a:rPr lang="en-GB" dirty="0" smtClean="0"/>
              <a:t>http://</a:t>
            </a:r>
            <a:r>
              <a:rPr lang="en-GB" dirty="0" err="1" smtClean="0"/>
              <a:t>www.cse.cuhk.edu.hk</a:t>
            </a:r>
            <a:r>
              <a:rPr lang="en-GB" dirty="0" smtClean="0"/>
              <a:t>/~</a:t>
            </a:r>
            <a:r>
              <a:rPr lang="en-GB" dirty="0" err="1" smtClean="0"/>
              <a:t>leojia</a:t>
            </a:r>
            <a:r>
              <a:rPr lang="en-GB" dirty="0" smtClean="0"/>
              <a:t>/projects/depth/ijcv_depthflow.mp4</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21</a:t>
            </a:fld>
            <a:endParaRPr lang="en-US"/>
          </a:p>
        </p:txBody>
      </p:sp>
    </p:spTree>
    <p:extLst>
      <p:ext uri="{BB962C8B-B14F-4D97-AF65-F5344CB8AC3E}">
        <p14:creationId xmlns:p14="http://schemas.microsoft.com/office/powerpoint/2010/main" val="493764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research literature, there are still </a:t>
            </a:r>
            <a:r>
              <a:rPr lang="en-GB" baseline="0" dirty="0" smtClean="0"/>
              <a:t>many </a:t>
            </a:r>
            <a:r>
              <a:rPr lang="en-GB" dirty="0" smtClean="0"/>
              <a:t>video editing </a:t>
            </a:r>
            <a:r>
              <a:rPr lang="en-GB" baseline="0" dirty="0" smtClean="0"/>
              <a:t>tasks that have so far only been applied to stereoscopic 3D images and not videos, for example retargeting (changing the aspect ratio), compositing in 3D, and warping.</a:t>
            </a:r>
          </a:p>
          <a:p>
            <a:r>
              <a:rPr lang="en-GB" baseline="0" dirty="0" smtClean="0"/>
              <a:t>Applying these existing image-only techniques to a video will most likely result in flickering, inconsistent results.</a:t>
            </a:r>
          </a:p>
          <a:p>
            <a:r>
              <a:rPr lang="en-GB" baseline="0" dirty="0" smtClean="0"/>
              <a:t>Revisiting and extending these techniques to stereoscopic 3D videos, for example using consistent correspondences, remains future work, which I encourage the researchers among you to look into.</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22</a:t>
            </a:fld>
            <a:endParaRPr lang="en-US"/>
          </a:p>
        </p:txBody>
      </p:sp>
    </p:spTree>
    <p:extLst>
      <p:ext uri="{BB962C8B-B14F-4D97-AF65-F5344CB8AC3E}">
        <p14:creationId xmlns:p14="http://schemas.microsoft.com/office/powerpoint/2010/main" val="565052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lang="en-GB" dirty="0" smtClean="0"/>
              <a:t>From stereoscopic</a:t>
            </a:r>
            <a:r>
              <a:rPr lang="en-GB" baseline="0" dirty="0" smtClean="0"/>
              <a:t> 3D </a:t>
            </a:r>
            <a:r>
              <a:rPr lang="en-GB" dirty="0" smtClean="0"/>
              <a:t>videos, I am now moving onto stereoscopic 3D panoramas.</a:t>
            </a:r>
          </a:p>
          <a:p>
            <a:r>
              <a:rPr lang="en-GB" dirty="0" smtClean="0"/>
              <a:t>The</a:t>
            </a:r>
            <a:r>
              <a:rPr lang="en-GB" baseline="0" dirty="0" smtClean="0"/>
              <a:t>se extend the range of views to a full 360 horizontal degrees, but for the moment lose the temporal dimension of video.</a:t>
            </a:r>
          </a:p>
          <a:p>
            <a:r>
              <a:rPr lang="en-GB" dirty="0" smtClean="0"/>
              <a:t>The big question is what is the best way to capture a stereoscopic 3D image in all possible viewing directions?</a:t>
            </a:r>
          </a:p>
          <a:p>
            <a:r>
              <a:rPr lang="en-GB" dirty="0" smtClean="0"/>
              <a:t>If</a:t>
            </a:r>
            <a:r>
              <a:rPr lang="en-GB" baseline="0" dirty="0" smtClean="0"/>
              <a:t> we look back at a standard stereo rig @ with two parallel cameras, we can see immediately that it nicely captures what it is in front of it.</a:t>
            </a:r>
          </a:p>
          <a:p>
            <a:endParaRPr lang="en-GB" dirty="0" smtClean="0"/>
          </a:p>
          <a:p>
            <a:r>
              <a:rPr lang="en-GB" dirty="0" smtClean="0"/>
              <a:t>[</a:t>
            </a:r>
            <a:r>
              <a:rPr dirty="0" smtClean="0"/>
              <a:t>no </a:t>
            </a:r>
            <a:r>
              <a:rPr dirty="0"/>
              <a:t>inter-axial for left/right, so no stereo </a:t>
            </a:r>
            <a:r>
              <a:rPr dirty="0" smtClean="0"/>
              <a:t>disparity</a:t>
            </a:r>
            <a:r>
              <a:rPr lang="en-GB" dirty="0" smtClean="0"/>
              <a:t>]</a:t>
            </a:r>
            <a:endParaRPr dirty="0"/>
          </a:p>
        </p:txBody>
      </p:sp>
    </p:spTree>
    <p:extLst>
      <p:ext uri="{BB962C8B-B14F-4D97-AF65-F5344CB8AC3E}">
        <p14:creationId xmlns:p14="http://schemas.microsoft.com/office/powerpoint/2010/main" val="311683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So what we could do is to rotate the camera rig about the middle of its baseline, which captures stereoscopic views of all possible directions.</a:t>
            </a:r>
            <a:endParaRPr lang="en-GB" dirty="0" smtClean="0"/>
          </a:p>
          <a:p>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24</a:t>
            </a:fld>
            <a:endParaRPr lang="en-US"/>
          </a:p>
        </p:txBody>
      </p:sp>
    </p:spTree>
    <p:extLst>
      <p:ext uri="{BB962C8B-B14F-4D97-AF65-F5344CB8AC3E}">
        <p14:creationId xmlns:p14="http://schemas.microsoft.com/office/powerpoint/2010/main" val="215804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single camera can capture the same ray space</a:t>
            </a:r>
          </a:p>
        </p:txBody>
      </p:sp>
    </p:spTree>
    <p:extLst>
      <p:ext uri="{BB962C8B-B14F-4D97-AF65-F5344CB8AC3E}">
        <p14:creationId xmlns:p14="http://schemas.microsoft.com/office/powerpoint/2010/main" val="339407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consider the light rays for a specific view and extract corresponding vertical image strips that make up an omnistereo panorama</a:t>
            </a:r>
          </a:p>
        </p:txBody>
      </p:sp>
    </p:spTree>
    <p:extLst>
      <p:ext uri="{BB962C8B-B14F-4D97-AF65-F5344CB8AC3E}">
        <p14:creationId xmlns:p14="http://schemas.microsoft.com/office/powerpoint/2010/main" val="1238526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t>picking a different viewpoint results in different image strips and hence a different panorama</a:t>
            </a:r>
          </a:p>
        </p:txBody>
      </p:sp>
    </p:spTree>
    <p:extLst>
      <p:ext uri="{BB962C8B-B14F-4D97-AF65-F5344CB8AC3E}">
        <p14:creationId xmlns:p14="http://schemas.microsoft.com/office/powerpoint/2010/main" val="2003749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hand-held capture: challenging dataset</a:t>
            </a:r>
          </a:p>
        </p:txBody>
      </p:sp>
    </p:spTree>
    <p:extLst>
      <p:ext uri="{BB962C8B-B14F-4D97-AF65-F5344CB8AC3E}">
        <p14:creationId xmlns:p14="http://schemas.microsoft.com/office/powerpoint/2010/main" val="456471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Project page:</a:t>
            </a:r>
          </a:p>
          <a:p>
            <a:r>
              <a:rPr lang="en-GB" dirty="0" smtClean="0"/>
              <a:t>http://</a:t>
            </a:r>
            <a:r>
              <a:rPr lang="en-GB" dirty="0" err="1" smtClean="0"/>
              <a:t>richardt.name</a:t>
            </a:r>
            <a:r>
              <a:rPr lang="en-GB" dirty="0" smtClean="0"/>
              <a:t>/</a:t>
            </a:r>
            <a:r>
              <a:rPr lang="en-GB" dirty="0" err="1" smtClean="0"/>
              <a:t>megastereo</a:t>
            </a:r>
            <a:endParaRPr lang="en-GB" dirty="0" smtClean="0"/>
          </a:p>
        </p:txBody>
      </p:sp>
      <p:sp>
        <p:nvSpPr>
          <p:cNvPr id="4" name="Slide Number Placeholder 3"/>
          <p:cNvSpPr>
            <a:spLocks noGrp="1"/>
          </p:cNvSpPr>
          <p:nvPr>
            <p:ph type="sldNum" sz="quarter" idx="10"/>
          </p:nvPr>
        </p:nvSpPr>
        <p:spPr/>
        <p:txBody>
          <a:bodyPr/>
          <a:lstStyle/>
          <a:p>
            <a:fld id="{4A5A3657-E5C1-6741-B921-FDD12E193334}" type="slidenum">
              <a:rPr lang="en-US" smtClean="0"/>
              <a:t>32</a:t>
            </a:fld>
            <a:endParaRPr lang="en-US"/>
          </a:p>
        </p:txBody>
      </p:sp>
    </p:spTree>
    <p:extLst>
      <p:ext uri="{BB962C8B-B14F-4D97-AF65-F5344CB8AC3E}">
        <p14:creationId xmlns:p14="http://schemas.microsoft.com/office/powerpoint/2010/main" val="150548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The core principles of stereoscopy were first described by Wheatstone in 1838.</a:t>
            </a:r>
          </a:p>
          <a:p>
            <a:r>
              <a:rPr lang="en-GB" b="0" baseline="0" dirty="0" smtClean="0"/>
              <a:t>Capturing stereoscopic 3D content can be as simple as putting two cameras side by side.</a:t>
            </a:r>
          </a:p>
          <a:p>
            <a:r>
              <a:rPr lang="en-GB" b="0" baseline="0" dirty="0" smtClean="0"/>
              <a:t>There are two main ways of doing that: @ having parallel cameras, or converged cameras.</a:t>
            </a:r>
          </a:p>
          <a:p>
            <a:r>
              <a:rPr lang="en-GB" b="0" baseline="0" dirty="0" smtClean="0"/>
              <a:t>Parallel cameras @ are generally the best choice, as they cause the least amount of headaches.</a:t>
            </a:r>
          </a:p>
          <a:p>
            <a:r>
              <a:rPr lang="en-GB" b="0" baseline="0" dirty="0" smtClean="0"/>
              <a:t>Converged cameras are ‘toed-in’ on an object of interest, which increases the shared field of view, but causes a range of headaches for subsequent editing and display.</a:t>
            </a:r>
          </a:p>
          <a:p>
            <a:endParaRPr lang="en-GB" b="1" baseline="0" dirty="0" smtClean="0"/>
          </a:p>
          <a:p>
            <a:r>
              <a:rPr lang="en-GB" b="1" baseline="0" dirty="0" smtClean="0"/>
              <a:t>Explanation explanation from </a:t>
            </a:r>
            <a:r>
              <a:rPr lang="en-GB" b="1" baseline="0" dirty="0" err="1" smtClean="0"/>
              <a:t>Zilly</a:t>
            </a:r>
            <a:r>
              <a:rPr lang="en-GB" b="1" baseline="0" dirty="0" smtClean="0"/>
              <a:t> et al., Proc IEEE 2011:</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first view, the toed-in approach intuitively seems to be the more suitable solution because it directly fits to the convergence mechanism of the HVS as shown in Fig. 1. However, it has been shown in the past that the parallel approach is nonetheless preferable, because it provides a higher stereoscopic image quality [15], [16]. With the toed-in configuration, there is a keystone distortion between the image planes of the capturing cameras and the corresponding images planes at the 3-D display surface [17]. This, in turn, induces both horizontal and (unwanted) vertical disparities, which are known to be one further potential source of eyestrain [18], [19]. In contrast, the parallel camera setup only creates the de- sired horizontal parallax that is required to reconstruct depth correctly at </a:t>
            </a:r>
            <a:r>
              <a:rPr lang="en-GB" sz="1200" kern="1200" dirty="0" err="1" smtClean="0">
                <a:solidFill>
                  <a:schemeClr val="tx1"/>
                </a:solidFill>
                <a:effectLst/>
                <a:latin typeface="+mn-lt"/>
                <a:ea typeface="+mn-ea"/>
                <a:cs typeface="+mn-cs"/>
              </a:rPr>
              <a:t>planostereoscopic</a:t>
            </a:r>
            <a:r>
              <a:rPr lang="en-GB" sz="1200" kern="1200" dirty="0" smtClean="0">
                <a:solidFill>
                  <a:schemeClr val="tx1"/>
                </a:solidFill>
                <a:effectLst/>
                <a:latin typeface="+mn-lt"/>
                <a:ea typeface="+mn-ea"/>
                <a:cs typeface="+mn-cs"/>
              </a:rPr>
              <a:t> devices. It also ensures the avoidance of the stereoscopic 3-D distortions that will be explained in more detail in Section IV-F.”</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4A5A3657-E5C1-6741-B921-FDD12E193334}" type="slidenum">
              <a:rPr lang="en-US" smtClean="0"/>
              <a:t>3</a:t>
            </a:fld>
            <a:endParaRPr lang="en-US"/>
          </a:p>
        </p:txBody>
      </p:sp>
    </p:spTree>
    <p:extLst>
      <p:ext uri="{BB962C8B-B14F-4D97-AF65-F5344CB8AC3E}">
        <p14:creationId xmlns:p14="http://schemas.microsoft.com/office/powerpoint/2010/main" val="876375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Project page:</a:t>
            </a:r>
          </a:p>
          <a:p>
            <a:r>
              <a:rPr lang="en-GB" dirty="0" smtClean="0"/>
              <a:t>http://</a:t>
            </a:r>
            <a:r>
              <a:rPr lang="en-GB" dirty="0" err="1" smtClean="0"/>
              <a:t>richardt.name</a:t>
            </a:r>
            <a:r>
              <a:rPr lang="en-GB" dirty="0" smtClean="0"/>
              <a:t>/</a:t>
            </a:r>
            <a:r>
              <a:rPr lang="en-GB" dirty="0" err="1" smtClean="0"/>
              <a:t>megastereo</a:t>
            </a:r>
            <a:endParaRPr lang="en-GB" dirty="0" smtClean="0"/>
          </a:p>
        </p:txBody>
      </p:sp>
      <p:sp>
        <p:nvSpPr>
          <p:cNvPr id="4" name="Slide Number Placeholder 3"/>
          <p:cNvSpPr>
            <a:spLocks noGrp="1"/>
          </p:cNvSpPr>
          <p:nvPr>
            <p:ph type="sldNum" sz="quarter" idx="10"/>
          </p:nvPr>
        </p:nvSpPr>
        <p:spPr/>
        <p:txBody>
          <a:bodyPr/>
          <a:lstStyle/>
          <a:p>
            <a:fld id="{4A5A3657-E5C1-6741-B921-FDD12E193334}" type="slidenum">
              <a:rPr lang="en-US" smtClean="0"/>
              <a:t>38</a:t>
            </a:fld>
            <a:endParaRPr lang="en-US"/>
          </a:p>
        </p:txBody>
      </p:sp>
    </p:spTree>
    <p:extLst>
      <p:ext uri="{BB962C8B-B14F-4D97-AF65-F5344CB8AC3E}">
        <p14:creationId xmlns:p14="http://schemas.microsoft.com/office/powerpoint/2010/main" val="920782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Project page:</a:t>
            </a:r>
          </a:p>
          <a:p>
            <a:r>
              <a:rPr lang="en-GB" dirty="0" smtClean="0"/>
              <a:t>http://</a:t>
            </a:r>
            <a:r>
              <a:rPr lang="en-GB" dirty="0" err="1" smtClean="0"/>
              <a:t>richardt.name</a:t>
            </a:r>
            <a:r>
              <a:rPr lang="en-GB" dirty="0" smtClean="0"/>
              <a:t>/</a:t>
            </a:r>
            <a:r>
              <a:rPr lang="en-GB" dirty="0" err="1" smtClean="0"/>
              <a:t>megastereo</a:t>
            </a:r>
            <a:endParaRPr lang="en-GB" dirty="0" smtClean="0"/>
          </a:p>
        </p:txBody>
      </p:sp>
      <p:sp>
        <p:nvSpPr>
          <p:cNvPr id="4" name="Slide Number Placeholder 3"/>
          <p:cNvSpPr>
            <a:spLocks noGrp="1"/>
          </p:cNvSpPr>
          <p:nvPr>
            <p:ph type="sldNum" sz="quarter" idx="10"/>
          </p:nvPr>
        </p:nvSpPr>
        <p:spPr/>
        <p:txBody>
          <a:bodyPr/>
          <a:lstStyle/>
          <a:p>
            <a:fld id="{4A5A3657-E5C1-6741-B921-FDD12E193334}" type="slidenum">
              <a:rPr lang="en-US" smtClean="0"/>
              <a:t>39</a:t>
            </a:fld>
            <a:endParaRPr lang="en-US"/>
          </a:p>
        </p:txBody>
      </p:sp>
    </p:spTree>
    <p:extLst>
      <p:ext uri="{BB962C8B-B14F-4D97-AF65-F5344CB8AC3E}">
        <p14:creationId xmlns:p14="http://schemas.microsoft.com/office/powerpoint/2010/main" val="1028665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rPr dirty="0"/>
              <a:t>Viewpoint </a:t>
            </a:r>
            <a:r>
              <a:rPr dirty="0" smtClean="0"/>
              <a:t>animation </a:t>
            </a:r>
            <a:r>
              <a:rPr dirty="0"/>
              <a:t>= way to illustrate </a:t>
            </a:r>
            <a:r>
              <a:rPr dirty="0" smtClean="0"/>
              <a:t>stereo</a:t>
            </a:r>
            <a:endParaRPr lang="en-GB" dirty="0" smtClean="0"/>
          </a:p>
          <a:p>
            <a:endParaRPr lang="en-GB" dirty="0" smtClean="0"/>
          </a:p>
          <a:p>
            <a:r>
              <a:rPr lang="en-GB" b="1" dirty="0" smtClean="0"/>
              <a:t>Project page:</a:t>
            </a:r>
          </a:p>
          <a:p>
            <a:r>
              <a:rPr lang="en-GB" dirty="0" smtClean="0"/>
              <a:t>http://</a:t>
            </a:r>
            <a:r>
              <a:rPr lang="en-GB" dirty="0" err="1" smtClean="0"/>
              <a:t>richardt.name</a:t>
            </a:r>
            <a:r>
              <a:rPr lang="en-GB" dirty="0" smtClean="0"/>
              <a:t>/</a:t>
            </a:r>
            <a:r>
              <a:rPr lang="en-GB" dirty="0" err="1" smtClean="0"/>
              <a:t>megastereo</a:t>
            </a:r>
            <a:endParaRPr lang="en-GB" dirty="0" smtClean="0"/>
          </a:p>
        </p:txBody>
      </p:sp>
    </p:spTree>
    <p:extLst>
      <p:ext uri="{BB962C8B-B14F-4D97-AF65-F5344CB8AC3E}">
        <p14:creationId xmlns:p14="http://schemas.microsoft.com/office/powerpoint/2010/main" val="961673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rPr dirty="0"/>
              <a:t>224 images, 720p (portrait) =&gt; 7.8 </a:t>
            </a:r>
            <a:r>
              <a:rPr dirty="0" smtClean="0"/>
              <a:t>MP</a:t>
            </a:r>
            <a:endParaRPr lang="en-GB" dirty="0" smtClean="0"/>
          </a:p>
          <a:p>
            <a:endParaRPr lang="en-GB" dirty="0" smtClean="0"/>
          </a:p>
          <a:p>
            <a:r>
              <a:rPr lang="en-GB" b="1" dirty="0" smtClean="0"/>
              <a:t>Project page:</a:t>
            </a:r>
          </a:p>
          <a:p>
            <a:r>
              <a:rPr lang="en-GB" dirty="0" smtClean="0"/>
              <a:t>http://</a:t>
            </a:r>
            <a:r>
              <a:rPr lang="en-GB" dirty="0" err="1" smtClean="0"/>
              <a:t>richardt.name</a:t>
            </a:r>
            <a:r>
              <a:rPr lang="en-GB" dirty="0" smtClean="0"/>
              <a:t>/</a:t>
            </a:r>
            <a:r>
              <a:rPr lang="en-GB" dirty="0" err="1" smtClean="0"/>
              <a:t>megastereo</a:t>
            </a:r>
            <a:endParaRPr lang="en-GB" dirty="0" smtClean="0"/>
          </a:p>
        </p:txBody>
      </p:sp>
    </p:spTree>
    <p:extLst>
      <p:ext uri="{BB962C8B-B14F-4D97-AF65-F5344CB8AC3E}">
        <p14:creationId xmlns:p14="http://schemas.microsoft.com/office/powerpoint/2010/main" val="456585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rPr dirty="0"/>
              <a:t>215 images, 21 MP =&gt; 140 </a:t>
            </a:r>
            <a:r>
              <a:rPr dirty="0" smtClean="0"/>
              <a:t>MP</a:t>
            </a:r>
            <a:endParaRPr lang="en-GB" dirty="0" smtClean="0"/>
          </a:p>
          <a:p>
            <a:endParaRPr lang="en-GB" dirty="0" smtClean="0"/>
          </a:p>
          <a:p>
            <a:r>
              <a:rPr lang="en-GB" b="1" dirty="0" smtClean="0"/>
              <a:t>Project page:</a:t>
            </a:r>
          </a:p>
          <a:p>
            <a:r>
              <a:rPr lang="en-GB" dirty="0" smtClean="0"/>
              <a:t>http://</a:t>
            </a:r>
            <a:r>
              <a:rPr lang="en-GB" dirty="0" err="1" smtClean="0"/>
              <a:t>richardt.name</a:t>
            </a:r>
            <a:r>
              <a:rPr lang="en-GB" dirty="0" smtClean="0"/>
              <a:t>/</a:t>
            </a:r>
            <a:r>
              <a:rPr lang="en-GB" dirty="0" err="1" smtClean="0"/>
              <a:t>megastereo</a:t>
            </a:r>
            <a:endParaRPr lang="en-GB" dirty="0" smtClean="0"/>
          </a:p>
        </p:txBody>
      </p:sp>
    </p:spTree>
    <p:extLst>
      <p:ext uri="{BB962C8B-B14F-4D97-AF65-F5344CB8AC3E}">
        <p14:creationId xmlns:p14="http://schemas.microsoft.com/office/powerpoint/2010/main" val="199732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brings me to the end of my talk on stereoscopic</a:t>
            </a:r>
            <a:r>
              <a:rPr lang="en-GB" baseline="0" dirty="0" smtClean="0"/>
              <a:t> 3D videos and panoramas.</a:t>
            </a:r>
          </a:p>
          <a:p>
            <a:r>
              <a:rPr lang="en-GB" baseline="0" dirty="0" smtClean="0"/>
              <a:t>I thank you very much for your attention.</a:t>
            </a:r>
          </a:p>
          <a:p>
            <a:endParaRPr lang="en-GB" baseline="0" dirty="0" smtClean="0"/>
          </a:p>
          <a:p>
            <a:r>
              <a:rPr lang="en-GB" baseline="0" dirty="0" smtClean="0"/>
              <a:t>@ At this point, I would like to open up the floor for any questions on the first part of our course on the technical background.</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44</a:t>
            </a:fld>
            <a:endParaRPr lang="en-US"/>
          </a:p>
        </p:txBody>
      </p:sp>
    </p:spTree>
    <p:extLst>
      <p:ext uri="{BB962C8B-B14F-4D97-AF65-F5344CB8AC3E}">
        <p14:creationId xmlns:p14="http://schemas.microsoft.com/office/powerpoint/2010/main" val="157466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Source:</a:t>
            </a:r>
          </a:p>
          <a:p>
            <a:r>
              <a:rPr lang="en-GB" dirty="0" smtClean="0"/>
              <a:t>http://doc-ok.org/?p=77</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4</a:t>
            </a:fld>
            <a:endParaRPr lang="en-US"/>
          </a:p>
        </p:txBody>
      </p:sp>
    </p:spTree>
    <p:extLst>
      <p:ext uri="{BB962C8B-B14F-4D97-AF65-F5344CB8AC3E}">
        <p14:creationId xmlns:p14="http://schemas.microsoft.com/office/powerpoint/2010/main" val="3876707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Both parallel and converged stereo content is captured in practice,</a:t>
            </a:r>
            <a:r>
              <a:rPr lang="en-GB" b="0" baseline="0" dirty="0" smtClean="0"/>
              <a:t> and to transition between them at will, Simon </a:t>
            </a:r>
            <a:r>
              <a:rPr lang="en-GB" b="0" baseline="0" dirty="0" err="1" smtClean="0"/>
              <a:t>Heinzle</a:t>
            </a:r>
            <a:r>
              <a:rPr lang="en-GB" b="0" baseline="0" dirty="0" smtClean="0"/>
              <a:t> and colleagues created a computational stereo camera system with movable and adjustable cameras behind a beam splitter.</a:t>
            </a:r>
            <a:endParaRPr lang="en-GB" b="0" dirty="0" smtClean="0"/>
          </a:p>
          <a:p>
            <a:endParaRPr lang="en-GB" b="1" dirty="0" smtClean="0"/>
          </a:p>
          <a:p>
            <a:r>
              <a:rPr lang="en-GB" b="1" dirty="0" smtClean="0"/>
              <a:t>Project</a:t>
            </a:r>
            <a:r>
              <a:rPr lang="en-GB" b="1" baseline="0" dirty="0" smtClean="0"/>
              <a:t> website:</a:t>
            </a:r>
          </a:p>
          <a:p>
            <a:r>
              <a:rPr lang="en-GB" dirty="0" smtClean="0"/>
              <a:t>https://graphics.ethz.ch/publications/papers/paperHein11.php</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5</a:t>
            </a:fld>
            <a:endParaRPr lang="en-US"/>
          </a:p>
        </p:txBody>
      </p:sp>
    </p:spTree>
    <p:extLst>
      <p:ext uri="{BB962C8B-B14F-4D97-AF65-F5344CB8AC3E}">
        <p14:creationId xmlns:p14="http://schemas.microsoft.com/office/powerpoint/2010/main" val="11943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Perhaps the most widespread application of stereo</a:t>
            </a:r>
            <a:r>
              <a:rPr lang="en-GB" baseline="0" dirty="0" smtClean="0"/>
              <a:t>scopic 3D video are 3D movies.</a:t>
            </a:r>
          </a:p>
          <a:p>
            <a:r>
              <a:rPr lang="en-GB" baseline="0" dirty="0" smtClean="0"/>
              <a:t>3D movies are projected mostly with commercial projectors, often based @ on polarised projection.</a:t>
            </a:r>
          </a:p>
          <a:p>
            <a:r>
              <a:rPr lang="en-GB" baseline="0" dirty="0" smtClean="0"/>
              <a:t>The two views for our left and right eyes are polarised differently, using a polarisation modulator as shown here, and special silver screen ensures that polarisation is reflected correctly.</a:t>
            </a:r>
          </a:p>
          <a:p>
            <a:r>
              <a:rPr lang="en-GB" baseline="0" dirty="0" smtClean="0"/>
              <a:t>Viewers then wear passive polarisation glasses, which filter out the correct view for each eye.</a:t>
            </a:r>
          </a:p>
          <a:p>
            <a:r>
              <a:rPr lang="en-GB" baseline="0" dirty="0" smtClean="0"/>
              <a:t>An alternative system by Dolby uses colour filters to split the visual spectrum of colours into two parts.</a:t>
            </a:r>
          </a:p>
          <a:p>
            <a:r>
              <a:rPr lang="en-GB" baseline="0" dirty="0" smtClean="0"/>
              <a:t>However, this system is not as widespread as polarised projection.</a:t>
            </a:r>
          </a:p>
          <a:p>
            <a:endParaRPr lang="en-GB" dirty="0" smtClean="0"/>
          </a:p>
          <a:p>
            <a:r>
              <a:rPr lang="en-GB" b="1" dirty="0" smtClean="0"/>
              <a:t>Sources:</a:t>
            </a:r>
          </a:p>
          <a:p>
            <a:r>
              <a:rPr lang="en-GB" dirty="0" smtClean="0"/>
              <a:t>https://www.soundandvision.com/content/content-theater</a:t>
            </a:r>
          </a:p>
          <a:p>
            <a:r>
              <a:rPr lang="en-GB" dirty="0" smtClean="0"/>
              <a:t>https://en.wikipedia.org/wiki/File:Dolby_3D.png (cropped)</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6</a:t>
            </a:fld>
            <a:endParaRPr lang="en-US"/>
          </a:p>
        </p:txBody>
      </p:sp>
    </p:spTree>
    <p:extLst>
      <p:ext uri="{BB962C8B-B14F-4D97-AF65-F5344CB8AC3E}">
        <p14:creationId xmlns:p14="http://schemas.microsoft.com/office/powerpoint/2010/main" val="3997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Sources:</a:t>
            </a:r>
          </a:p>
          <a:p>
            <a:r>
              <a:rPr lang="en-GB" dirty="0" smtClean="0"/>
              <a:t>http://www.mtbs3d.com/articles/news/12499-nvidia-releasing-wired-3d-glasses-99-a-pair</a:t>
            </a:r>
          </a:p>
          <a:p>
            <a:r>
              <a:rPr lang="en-GB" dirty="0" smtClean="0"/>
              <a:t>https://commons.wikimedia.org/wiki/File:Parallax_barrier_vs_lenticular_screen.svg (edited colours for display</a:t>
            </a:r>
            <a:r>
              <a:rPr lang="en-GB" baseline="0" dirty="0" smtClean="0"/>
              <a:t> on black</a:t>
            </a:r>
            <a:r>
              <a:rPr lang="en-GB" dirty="0" smtClean="0"/>
              <a:t>)</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7</a:t>
            </a:fld>
            <a:endParaRPr lang="en-US"/>
          </a:p>
        </p:txBody>
      </p:sp>
    </p:spTree>
    <p:extLst>
      <p:ext uri="{BB962C8B-B14F-4D97-AF65-F5344CB8AC3E}">
        <p14:creationId xmlns:p14="http://schemas.microsoft.com/office/powerpoint/2010/main" val="348456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Sources:</a:t>
            </a:r>
          </a:p>
          <a:p>
            <a:r>
              <a:rPr lang="en-GB" dirty="0" smtClean="0"/>
              <a:t>https://www.htc.com/us/about/newsroom/htc-vive-press-kit/ » Vive Photos</a:t>
            </a:r>
          </a:p>
          <a:p>
            <a:r>
              <a:rPr lang="en-GB" dirty="0" smtClean="0"/>
              <a:t>http://www.taringa.net/posts/tv-peliculas-series/19657196/La-historia-del-cine-en-3-dimensiones-Como-se-hacen-las.html</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8</a:t>
            </a:fld>
            <a:endParaRPr lang="en-US"/>
          </a:p>
        </p:txBody>
      </p:sp>
    </p:spTree>
    <p:extLst>
      <p:ext uri="{BB962C8B-B14F-4D97-AF65-F5344CB8AC3E}">
        <p14:creationId xmlns:p14="http://schemas.microsoft.com/office/powerpoint/2010/main" val="3014589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Last year at SIGGRAPH, </a:t>
            </a:r>
            <a:r>
              <a:rPr lang="en-GB" b="0" dirty="0" err="1" smtClean="0"/>
              <a:t>Netalee</a:t>
            </a:r>
            <a:r>
              <a:rPr lang="en-GB" b="0" dirty="0" smtClean="0"/>
              <a:t> </a:t>
            </a:r>
            <a:r>
              <a:rPr lang="en-GB" b="0" dirty="0" err="1" smtClean="0"/>
              <a:t>Efrat</a:t>
            </a:r>
            <a:r>
              <a:rPr lang="en-GB" b="0" dirty="0" smtClean="0"/>
              <a:t> and colleagues</a:t>
            </a:r>
            <a:r>
              <a:rPr lang="en-GB" b="0" baseline="0" dirty="0" smtClean="0"/>
              <a:t> presented a novel type of cinema-size projection system that provides a narrow angular range of views to any seat in the audience.</a:t>
            </a:r>
          </a:p>
          <a:p>
            <a:r>
              <a:rPr lang="en-GB" b="0" baseline="0" dirty="0" smtClean="0"/>
              <a:t>At this point, Cinema 3D is still a fairly theoretical setup with only a small-scale prototype, but future work is likely to make it more practical.</a:t>
            </a:r>
            <a:endParaRPr lang="en-GB" b="0" dirty="0" smtClean="0"/>
          </a:p>
          <a:p>
            <a:endParaRPr lang="en-GB" b="1" dirty="0" smtClean="0"/>
          </a:p>
          <a:p>
            <a:r>
              <a:rPr lang="en-GB" b="1" dirty="0" smtClean="0"/>
              <a:t>Project website:</a:t>
            </a:r>
          </a:p>
          <a:p>
            <a:r>
              <a:rPr lang="en-GB" b="0" dirty="0" smtClean="0"/>
              <a:t>http://www.wisdom.weizmann.ac.il/~netefrat/cinema3D/</a:t>
            </a:r>
          </a:p>
          <a:p>
            <a:endParaRPr lang="en-GB" dirty="0" smtClean="0"/>
          </a:p>
          <a:p>
            <a:r>
              <a:rPr lang="en-GB" b="1" dirty="0" smtClean="0"/>
              <a:t>Source:</a:t>
            </a:r>
          </a:p>
          <a:p>
            <a:r>
              <a:rPr lang="en-GB" dirty="0" smtClean="0"/>
              <a:t>http://www.wisdom.weizmann.ac.il/~netefrat/cinema3D/files/cinema3Dsiggraph_final.pptx (slide 11)</a:t>
            </a:r>
            <a:endParaRPr lang="en-GB" dirty="0"/>
          </a:p>
        </p:txBody>
      </p:sp>
      <p:sp>
        <p:nvSpPr>
          <p:cNvPr id="4" name="Slide Number Placeholder 3"/>
          <p:cNvSpPr>
            <a:spLocks noGrp="1"/>
          </p:cNvSpPr>
          <p:nvPr>
            <p:ph type="sldNum" sz="quarter" idx="10"/>
          </p:nvPr>
        </p:nvSpPr>
        <p:spPr/>
        <p:txBody>
          <a:bodyPr/>
          <a:lstStyle/>
          <a:p>
            <a:fld id="{4A5A3657-E5C1-6741-B921-FDD12E193334}" type="slidenum">
              <a:rPr lang="en-US" smtClean="0"/>
              <a:t>9</a:t>
            </a:fld>
            <a:endParaRPr lang="en-US"/>
          </a:p>
        </p:txBody>
      </p:sp>
    </p:spTree>
    <p:extLst>
      <p:ext uri="{BB962C8B-B14F-4D97-AF65-F5344CB8AC3E}">
        <p14:creationId xmlns:p14="http://schemas.microsoft.com/office/powerpoint/2010/main" val="256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ark Title Slide">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14400" y="2130426"/>
            <a:ext cx="10363200" cy="1298575"/>
          </a:xfrm>
        </p:spPr>
        <p:txBody>
          <a:bodyPr/>
          <a:lstStyle>
            <a:lvl1pPr algn="ctr">
              <a:defRPr sz="4000" b="1">
                <a:solidFill>
                  <a:schemeClr val="accent2">
                    <a:lumMod val="20000"/>
                    <a:lumOff val="80000"/>
                  </a:schemeClr>
                </a:solidFill>
              </a:defRPr>
            </a:lvl1pPr>
          </a:lstStyle>
          <a:p>
            <a:pPr lvl="0"/>
            <a:r>
              <a:rPr lang="en-GB" noProof="0" dirty="0" smtClean="0"/>
              <a:t>Click to edit Master title style</a:t>
            </a:r>
          </a:p>
        </p:txBody>
      </p:sp>
      <p:sp>
        <p:nvSpPr>
          <p:cNvPr id="1433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solidFill>
                  <a:schemeClr val="bg1"/>
                </a:solidFill>
              </a:defRPr>
            </a:lvl1pPr>
          </a:lstStyle>
          <a:p>
            <a:pPr lvl="0"/>
            <a:r>
              <a:rPr lang="en-GB" noProof="0" dirty="0" smtClean="0"/>
              <a:t>Click to edit Master subtitle style</a:t>
            </a:r>
          </a:p>
        </p:txBody>
      </p:sp>
    </p:spTree>
    <p:extLst>
      <p:ext uri="{BB962C8B-B14F-4D97-AF65-F5344CB8AC3E}">
        <p14:creationId xmlns:p14="http://schemas.microsoft.com/office/powerpoint/2010/main" val="40070294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Dark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noProof="0" dirty="0" smtClean="0"/>
              <a:t>Click to edit Master title style</a:t>
            </a:r>
            <a:endParaRPr lang="en-GB" noProof="0"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smtClean="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24020932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xfrm>
            <a:off x="0" y="178594"/>
            <a:ext cx="12192000" cy="1714500"/>
          </a:xfrm>
          <a:prstGeom prst="rect">
            <a:avLst/>
          </a:prstGeom>
        </p:spPr>
        <p:txBody>
          <a:bodyPr/>
          <a:lstStyle>
            <a:lvl1pPr algn="ctr">
              <a:lnSpc>
                <a:spcPct val="80000"/>
              </a:lnSpc>
              <a:defRPr sz="4500"/>
            </a:lvl1pPr>
          </a:lstStyle>
          <a:p>
            <a:r>
              <a:t>Title Text</a:t>
            </a:r>
          </a:p>
        </p:txBody>
      </p:sp>
      <p:sp>
        <p:nvSpPr>
          <p:cNvPr id="21" name="Shape 21"/>
          <p:cNvSpPr>
            <a:spLocks noGrp="1"/>
          </p:cNvSpPr>
          <p:nvPr>
            <p:ph type="body" idx="1"/>
          </p:nvPr>
        </p:nvSpPr>
        <p:spPr>
          <a:xfrm>
            <a:off x="738188" y="1946672"/>
            <a:ext cx="10715625" cy="4018359"/>
          </a:xfrm>
          <a:prstGeom prst="rect">
            <a:avLst/>
          </a:prstGeom>
        </p:spPr>
        <p:txBody>
          <a:bodyPr/>
          <a:lstStyle>
            <a:lvl1pPr>
              <a:spcBef>
                <a:spcPts val="1687"/>
              </a:spcBef>
              <a:buBlip>
                <a:blip r:embed="rId2"/>
              </a:buBlip>
            </a:lvl1pPr>
            <a:lvl2pPr>
              <a:spcBef>
                <a:spcPts val="1687"/>
              </a:spcBef>
              <a:buBlip>
                <a:blip r:embed="rId2"/>
              </a:buBlip>
            </a:lvl2pPr>
            <a:lvl3pPr>
              <a:spcBef>
                <a:spcPts val="1687"/>
              </a:spcBef>
              <a:buBlip>
                <a:blip r:embed="rId2"/>
              </a:buBlip>
            </a:lvl3pPr>
            <a:lvl4pPr>
              <a:spcBef>
                <a:spcPts val="1687"/>
              </a:spcBef>
              <a:buBlip>
                <a:blip r:embed="rId2"/>
              </a:buBlip>
            </a:lvl4pPr>
            <a:lvl5pPr>
              <a:spcBef>
                <a:spcPts val="1687"/>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214266"/>
      </p:ext>
    </p:extLst>
  </p:cSld>
  <p:clrMapOvr>
    <a:masterClrMapping/>
  </p:clrMapOvr>
  <p:transition spd="med"/>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1679094"/>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25000"/>
              </a:lnSpc>
              <a:defRPr sz="2800"/>
            </a:lvl1pPr>
            <a:lvl2pPr>
              <a:lnSpc>
                <a:spcPct val="125000"/>
              </a:lnSpc>
              <a:defRPr sz="2400"/>
            </a:lvl2pPr>
            <a:lvl3pPr>
              <a:lnSpc>
                <a:spcPct val="125000"/>
              </a:lnSpc>
              <a:defRPr sz="2000"/>
            </a:lvl3pPr>
            <a:lvl4pPr>
              <a:lnSpc>
                <a:spcPct val="125000"/>
              </a:lnSpc>
              <a:defRPr/>
            </a:lvl4pPr>
            <a:lvl5pPr>
              <a:lnSpc>
                <a:spcPct val="125000"/>
              </a:lnSpc>
              <a:defRPr/>
            </a:lvl5pPr>
          </a:lstStyle>
          <a:p>
            <a:pPr lvl="0"/>
            <a:r>
              <a:rPr lang="en-GB" dirty="0" smtClean="0"/>
              <a:t>Click </a:t>
            </a:r>
            <a:r>
              <a:rPr lang="en-GB" noProof="0" dirty="0" smtClean="0"/>
              <a:t>to</a:t>
            </a:r>
            <a:r>
              <a:rPr lang="en-GB" dirty="0" smtClean="0"/>
              <a:t>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9"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10"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11"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2804522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opic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Aft>
                <a:spcPts val="1200"/>
              </a:spcAft>
              <a:defRPr sz="2000"/>
            </a:lvl1pPr>
            <a:lvl2pPr>
              <a:lnSpc>
                <a:spcPct val="100000"/>
              </a:lnSpc>
              <a:spcAft>
                <a:spcPts val="1200"/>
              </a:spcAft>
              <a:defRPr sz="2000"/>
            </a:lvl2pPr>
            <a:lvl3pPr>
              <a:lnSpc>
                <a:spcPct val="100000"/>
              </a:lnSpc>
              <a:spcAft>
                <a:spcPts val="1200"/>
              </a:spcAft>
              <a:defRPr sz="2000"/>
            </a:lvl3pPr>
            <a:lvl4pPr>
              <a:lnSpc>
                <a:spcPct val="100000"/>
              </a:lnSpc>
              <a:spcAft>
                <a:spcPts val="1200"/>
              </a:spcAft>
              <a:defRPr sz="2000"/>
            </a:lvl4pPr>
            <a:lvl5pPr>
              <a:lnSpc>
                <a:spcPct val="100000"/>
              </a:lnSpc>
              <a:spcAft>
                <a:spcPts val="1200"/>
              </a:spcAft>
              <a:defRPr sz="2000"/>
            </a:lvl5pPr>
          </a:lstStyle>
          <a:p>
            <a:pPr lvl="0"/>
            <a:r>
              <a:rPr lang="en-GB" dirty="0" smtClean="0"/>
              <a:t>Click </a:t>
            </a:r>
            <a:r>
              <a:rPr lang="en-GB" noProof="0" dirty="0" smtClean="0"/>
              <a:t>to</a:t>
            </a:r>
            <a:r>
              <a:rPr lang="en-GB" dirty="0" smtClean="0"/>
              <a:t>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Title 3"/>
          <p:cNvSpPr>
            <a:spLocks noGrp="1"/>
          </p:cNvSpPr>
          <p:nvPr>
            <p:ph type="title"/>
          </p:nvPr>
        </p:nvSpPr>
        <p:spPr/>
        <p:txBody>
          <a:bodyPr/>
          <a:lstStyle/>
          <a:p>
            <a:r>
              <a:rPr lang="en-GB" noProof="0" dirty="0" smtClean="0"/>
              <a:t>Click to edit Master title style</a:t>
            </a:r>
            <a:endParaRPr lang="en-GB" noProof="0" dirty="0"/>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769812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ark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none" baseline="0"/>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dirty="0" smtClean="0"/>
              <a:t>Click to edit Master text styles</a:t>
            </a:r>
          </a:p>
        </p:txBody>
      </p:sp>
      <p:sp>
        <p:nvSpPr>
          <p:cNvPr id="7"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8"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9"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11948055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ark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
        <p:nvSpPr>
          <p:cNvPr id="3" name="Content Placeholder 2"/>
          <p:cNvSpPr>
            <a:spLocks noGrp="1"/>
          </p:cNvSpPr>
          <p:nvPr>
            <p:ph sz="half" idx="1"/>
          </p:nvPr>
        </p:nvSpPr>
        <p:spPr>
          <a:xfrm>
            <a:off x="624417" y="838800"/>
            <a:ext cx="5384800" cy="5400000"/>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Content Placeholder 3"/>
          <p:cNvSpPr>
            <a:spLocks noGrp="1"/>
          </p:cNvSpPr>
          <p:nvPr>
            <p:ph sz="half" idx="2"/>
          </p:nvPr>
        </p:nvSpPr>
        <p:spPr>
          <a:xfrm>
            <a:off x="6212417" y="838799"/>
            <a:ext cx="5384800" cy="5400000"/>
          </a:xfrm>
        </p:spPr>
        <p:txBody>
          <a:bodyPr/>
          <a:lstStyle>
            <a:lvl1pPr>
              <a:lnSpc>
                <a:spcPct val="100000"/>
              </a:lnSpc>
              <a:spcAft>
                <a:spcPts val="1200"/>
              </a:spcAft>
              <a:defRPr sz="2800"/>
            </a:lvl1pPr>
            <a:lvl2pPr>
              <a:lnSpc>
                <a:spcPct val="100000"/>
              </a:lnSpc>
              <a:spcAft>
                <a:spcPts val="1200"/>
              </a:spcAft>
              <a:defRPr sz="2400"/>
            </a:lvl2pPr>
            <a:lvl3pPr>
              <a:lnSpc>
                <a:spcPct val="100000"/>
              </a:lnSpc>
              <a:spcAft>
                <a:spcPts val="1200"/>
              </a:spcAft>
              <a:defRPr sz="2000"/>
            </a:lvl3pPr>
            <a:lvl4pPr>
              <a:lnSpc>
                <a:spcPct val="100000"/>
              </a:lnSpc>
              <a:spcAft>
                <a:spcPts val="1200"/>
              </a:spcAft>
              <a:defRPr sz="1800"/>
            </a:lvl4pPr>
            <a:lvl5pPr>
              <a:lnSpc>
                <a:spcPct val="100000"/>
              </a:lnSpc>
              <a:spcAft>
                <a:spcPts val="1200"/>
              </a:spcAft>
              <a:defRPr sz="1800"/>
            </a:lvl5pPr>
            <a:lvl6pPr>
              <a:defRPr sz="1800"/>
            </a:lvl6pPr>
            <a:lvl7pPr>
              <a:defRPr sz="1800"/>
            </a:lvl7pPr>
            <a:lvl8pPr>
              <a:defRPr sz="1800"/>
            </a:lvl8pPr>
            <a:lvl9pPr>
              <a:defRPr sz="18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10827287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838800"/>
            <a:ext cx="5386917" cy="639762"/>
          </a:xfrm>
        </p:spPr>
        <p:txBody>
          <a:bodyPr anchor="ctr"/>
          <a:lstStyle>
            <a:lvl1pPr marL="0" indent="0" algn="ctr">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4" name="Content Placeholder 3"/>
          <p:cNvSpPr>
            <a:spLocks noGrp="1"/>
          </p:cNvSpPr>
          <p:nvPr>
            <p:ph sz="half" idx="2"/>
          </p:nvPr>
        </p:nvSpPr>
        <p:spPr>
          <a:xfrm>
            <a:off x="624417" y="1501200"/>
            <a:ext cx="5386917" cy="473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Text Placeholder 4"/>
          <p:cNvSpPr>
            <a:spLocks noGrp="1"/>
          </p:cNvSpPr>
          <p:nvPr>
            <p:ph type="body" sz="quarter" idx="3"/>
          </p:nvPr>
        </p:nvSpPr>
        <p:spPr>
          <a:xfrm>
            <a:off x="6208183" y="838800"/>
            <a:ext cx="5389033" cy="639762"/>
          </a:xfrm>
        </p:spPr>
        <p:txBody>
          <a:bodyPr anchor="ctr"/>
          <a:lstStyle>
            <a:lvl1pPr marL="0" indent="0" algn="ctr">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Content Placeholder 5"/>
          <p:cNvSpPr>
            <a:spLocks noGrp="1"/>
          </p:cNvSpPr>
          <p:nvPr>
            <p:ph sz="quarter" idx="4"/>
          </p:nvPr>
        </p:nvSpPr>
        <p:spPr>
          <a:xfrm>
            <a:off x="6208183" y="1501200"/>
            <a:ext cx="5389033" cy="473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11" name="Footer Placeholder 2"/>
          <p:cNvSpPr>
            <a:spLocks noGrp="1"/>
          </p:cNvSpPr>
          <p:nvPr>
            <p:ph type="ftr" sz="quarter" idx="11"/>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12" name="Slide Number Placeholder 3"/>
          <p:cNvSpPr>
            <a:spLocks noGrp="1"/>
          </p:cNvSpPr>
          <p:nvPr>
            <p:ph type="sldNum" sz="quarter" idx="12"/>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
        <p:nvSpPr>
          <p:cNvPr id="13" name="Title 1"/>
          <p:cNvSpPr>
            <a:spLocks noGrp="1"/>
          </p:cNvSpPr>
          <p:nvPr>
            <p:ph type="title"/>
          </p:nvPr>
        </p:nvSpPr>
        <p:spPr>
          <a:xfrm>
            <a:off x="624418" y="115200"/>
            <a:ext cx="10972798" cy="576263"/>
          </a:xfrm>
        </p:spPr>
        <p:txBody>
          <a:bodyPr/>
          <a:lstStyle/>
          <a:p>
            <a:r>
              <a:rPr lang="en-GB" noProof="0" dirty="0" smtClean="0"/>
              <a:t>Click to edit Master title style</a:t>
            </a:r>
            <a:endParaRPr lang="en-GB" noProof="0" dirty="0"/>
          </a:p>
        </p:txBody>
      </p:sp>
    </p:spTree>
    <p:extLst>
      <p:ext uri="{BB962C8B-B14F-4D97-AF65-F5344CB8AC3E}">
        <p14:creationId xmlns:p14="http://schemas.microsoft.com/office/powerpoint/2010/main" val="5248895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Dark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101600" dist="50800" dir="2700000" algn="tl" rotWithShape="0">
                    <a:prstClr val="black">
                      <a:alpha val="70000"/>
                    </a:prstClr>
                  </a:outerShdw>
                </a:effectLst>
              </a:defRPr>
            </a:lvl1pPr>
          </a:lstStyle>
          <a:p>
            <a:r>
              <a:rPr lang="en-GB" noProof="0" dirty="0" smtClean="0"/>
              <a:t>Click to edit Master title style</a:t>
            </a:r>
            <a:endParaRPr lang="en-GB" noProof="0" dirty="0"/>
          </a:p>
        </p:txBody>
      </p:sp>
      <p:sp>
        <p:nvSpPr>
          <p:cNvPr id="6"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7"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8"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9825385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Dar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8110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Dark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smtClean="0"/>
              <a:t>Click to edit Master text styles</a:t>
            </a:r>
          </a:p>
        </p:txBody>
      </p:sp>
      <p:sp>
        <p:nvSpPr>
          <p:cNvPr id="8" name="Date Placeholder 1"/>
          <p:cNvSpPr>
            <a:spLocks noGrp="1"/>
          </p:cNvSpPr>
          <p:nvPr>
            <p:ph type="dt" sz="half" idx="10"/>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latin typeface="+mn-lt"/>
              </a:defRPr>
            </a:lvl1pPr>
          </a:lstStyle>
          <a:p>
            <a:r>
              <a:rPr lang="en-GB" smtClean="0"/>
              <a:t>2017-08-03</a:t>
            </a:r>
            <a:endParaRPr lang="en-GB" dirty="0"/>
          </a:p>
        </p:txBody>
      </p:sp>
      <p:sp>
        <p:nvSpPr>
          <p:cNvPr id="9"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latin typeface="+mn-lt"/>
              </a:defRPr>
            </a:lvl1pPr>
          </a:lstStyle>
          <a:p>
            <a:r>
              <a:rPr lang="en-GB" smtClean="0"/>
              <a:t>Christian Richardt – Stereoscopic 3D Videos and Panoramas</a:t>
            </a:r>
            <a:endParaRPr lang="en-GB"/>
          </a:p>
        </p:txBody>
      </p:sp>
      <p:sp>
        <p:nvSpPr>
          <p:cNvPr id="10"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latin typeface="+mn-lt"/>
              </a:defRPr>
            </a:lvl1pPr>
          </a:lstStyle>
          <a:p>
            <a:fld id="{9B281B64-7B92-47B0-8A60-E22259C079AF}" type="slidenum">
              <a:rPr lang="en-GB" smtClean="0"/>
              <a:pPr/>
              <a:t>‹#›</a:t>
            </a:fld>
            <a:endParaRPr lang="en-GB"/>
          </a:p>
        </p:txBody>
      </p:sp>
    </p:spTree>
    <p:extLst>
      <p:ext uri="{BB962C8B-B14F-4D97-AF65-F5344CB8AC3E}">
        <p14:creationId xmlns:p14="http://schemas.microsoft.com/office/powerpoint/2010/main" val="29476167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24418" y="115200"/>
            <a:ext cx="1097279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noProof="0" dirty="0" smtClean="0"/>
              <a:t>Click to edit Master title style</a:t>
            </a:r>
          </a:p>
        </p:txBody>
      </p:sp>
      <p:sp>
        <p:nvSpPr>
          <p:cNvPr id="3075" name="Rectangle 3"/>
          <p:cNvSpPr>
            <a:spLocks noGrp="1" noChangeArrowheads="1"/>
          </p:cNvSpPr>
          <p:nvPr>
            <p:ph type="body" idx="1"/>
          </p:nvPr>
        </p:nvSpPr>
        <p:spPr bwMode="auto">
          <a:xfrm>
            <a:off x="624417" y="838800"/>
            <a:ext cx="1097280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9" name="AutoShape 7"/>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3080" name="AutoShape 8"/>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3081" name="AutoShape 9"/>
          <p:cNvSpPr>
            <a:spLocks noChangeAspect="1" noChangeArrowheads="1"/>
          </p:cNvSpPr>
          <p:nvPr userDrawn="1"/>
        </p:nvSpPr>
        <p:spPr bwMode="auto">
          <a:xfrm>
            <a:off x="3257551" y="2909889"/>
            <a:ext cx="56769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defTabSz="914400" eaLnBrk="1" fontAlgn="base" hangingPunct="1">
              <a:spcBef>
                <a:spcPct val="0"/>
              </a:spcBef>
              <a:spcAft>
                <a:spcPct val="0"/>
              </a:spcAft>
            </a:pPr>
            <a:endParaRPr lang="en-GB" noProof="0">
              <a:solidFill>
                <a:srgbClr val="000000"/>
              </a:solidFill>
            </a:endParaRPr>
          </a:p>
        </p:txBody>
      </p:sp>
      <p:sp>
        <p:nvSpPr>
          <p:cNvPr id="2" name="Date Placeholder 1"/>
          <p:cNvSpPr>
            <a:spLocks noGrp="1"/>
          </p:cNvSpPr>
          <p:nvPr>
            <p:ph type="dt" sz="half" idx="2"/>
          </p:nvPr>
        </p:nvSpPr>
        <p:spPr>
          <a:xfrm>
            <a:off x="624417" y="6356350"/>
            <a:ext cx="1204383" cy="365125"/>
          </a:xfrm>
          <a:prstGeom prst="rect">
            <a:avLst/>
          </a:prstGeom>
        </p:spPr>
        <p:txBody>
          <a:bodyPr vert="horz" lIns="91440" tIns="45720" rIns="91440" bIns="45720" rtlCol="0" anchor="ctr"/>
          <a:lstStyle>
            <a:lvl1pPr algn="l">
              <a:defRPr sz="1400">
                <a:solidFill>
                  <a:schemeClr val="accent2">
                    <a:lumMod val="20000"/>
                    <a:lumOff val="80000"/>
                  </a:schemeClr>
                </a:solidFill>
                <a:effectLst>
                  <a:outerShdw blurRad="101600" dir="2700000" algn="tl" rotWithShape="0">
                    <a:prstClr val="black">
                      <a:alpha val="40000"/>
                    </a:prstClr>
                  </a:outerShdw>
                </a:effectLst>
                <a:latin typeface="+mn-lt"/>
              </a:defRPr>
            </a:lvl1pPr>
          </a:lstStyle>
          <a:p>
            <a:pPr defTabSz="914400" fontAlgn="base">
              <a:spcBef>
                <a:spcPct val="0"/>
              </a:spcBef>
              <a:spcAft>
                <a:spcPct val="0"/>
              </a:spcAft>
            </a:pPr>
            <a:r>
              <a:rPr lang="en-GB" smtClean="0"/>
              <a:t>2017-08-03</a:t>
            </a:r>
            <a:endParaRPr lang="en-GB" dirty="0"/>
          </a:p>
        </p:txBody>
      </p:sp>
      <p:sp>
        <p:nvSpPr>
          <p:cNvPr id="3" name="Footer Placeholder 2"/>
          <p:cNvSpPr>
            <a:spLocks noGrp="1"/>
          </p:cNvSpPr>
          <p:nvPr>
            <p:ph type="ftr" sz="quarter" idx="3"/>
          </p:nvPr>
        </p:nvSpPr>
        <p:spPr>
          <a:xfrm>
            <a:off x="2133600" y="6356350"/>
            <a:ext cx="8534400" cy="365125"/>
          </a:xfrm>
          <a:prstGeom prst="rect">
            <a:avLst/>
          </a:prstGeom>
        </p:spPr>
        <p:txBody>
          <a:bodyPr vert="horz" lIns="91440" tIns="45720" rIns="91440" bIns="45720" rtlCol="0" anchor="ctr"/>
          <a:lstStyle>
            <a:lvl1pPr algn="ctr">
              <a:defRPr sz="1400">
                <a:solidFill>
                  <a:schemeClr val="accent2">
                    <a:lumMod val="20000"/>
                    <a:lumOff val="80000"/>
                  </a:schemeClr>
                </a:solidFill>
                <a:effectLst>
                  <a:outerShdw blurRad="101600" dir="2700000" algn="tl" rotWithShape="0">
                    <a:prstClr val="black">
                      <a:alpha val="40000"/>
                    </a:prstClr>
                  </a:outerShdw>
                </a:effectLst>
                <a:latin typeface="+mn-lt"/>
              </a:defRPr>
            </a:lvl1pPr>
          </a:lstStyle>
          <a:p>
            <a:pPr defTabSz="914400" fontAlgn="base">
              <a:spcBef>
                <a:spcPct val="0"/>
              </a:spcBef>
              <a:spcAft>
                <a:spcPct val="0"/>
              </a:spcAft>
            </a:pPr>
            <a:r>
              <a:rPr lang="en-GB" smtClean="0"/>
              <a:t>Christian Richardt – Stereoscopic 3D Videos and Panoramas</a:t>
            </a:r>
            <a:endParaRPr lang="en-GB"/>
          </a:p>
        </p:txBody>
      </p:sp>
      <p:sp>
        <p:nvSpPr>
          <p:cNvPr id="4" name="Slide Number Placeholder 3"/>
          <p:cNvSpPr>
            <a:spLocks noGrp="1"/>
          </p:cNvSpPr>
          <p:nvPr>
            <p:ph type="sldNum" sz="quarter" idx="4"/>
          </p:nvPr>
        </p:nvSpPr>
        <p:spPr>
          <a:xfrm>
            <a:off x="10972800" y="6356350"/>
            <a:ext cx="624416" cy="365125"/>
          </a:xfrm>
          <a:prstGeom prst="rect">
            <a:avLst/>
          </a:prstGeom>
        </p:spPr>
        <p:txBody>
          <a:bodyPr vert="horz" lIns="91440" tIns="45720" rIns="91440" bIns="45720" rtlCol="0" anchor="ctr"/>
          <a:lstStyle>
            <a:lvl1pPr algn="r">
              <a:defRPr sz="1400">
                <a:solidFill>
                  <a:schemeClr val="accent2">
                    <a:lumMod val="20000"/>
                    <a:lumOff val="80000"/>
                  </a:schemeClr>
                </a:solidFill>
                <a:effectLst>
                  <a:outerShdw blurRad="101600" dir="2700000" algn="tl" rotWithShape="0">
                    <a:prstClr val="black">
                      <a:alpha val="40000"/>
                    </a:prstClr>
                  </a:outerShdw>
                </a:effectLst>
                <a:latin typeface="+mn-lt"/>
              </a:defRPr>
            </a:lvl1pPr>
          </a:lstStyle>
          <a:p>
            <a:pPr defTabSz="914400" fontAlgn="base">
              <a:spcBef>
                <a:spcPct val="0"/>
              </a:spcBef>
              <a:spcAft>
                <a:spcPct val="0"/>
              </a:spcAft>
            </a:pPr>
            <a:fld id="{9B281B64-7B92-47B0-8A60-E22259C079AF}" type="slidenum">
              <a:rPr lang="en-GB" smtClean="0"/>
              <a:pPr defTabSz="914400" fontAlgn="base">
                <a:spcBef>
                  <a:spcPct val="0"/>
                </a:spcBef>
                <a:spcAft>
                  <a:spcPct val="0"/>
                </a:spcAft>
              </a:pPr>
              <a:t>‹#›</a:t>
            </a:fld>
            <a:endParaRPr lang="en-GB"/>
          </a:p>
        </p:txBody>
      </p:sp>
    </p:spTree>
    <p:extLst>
      <p:ext uri="{BB962C8B-B14F-4D97-AF65-F5344CB8AC3E}">
        <p14:creationId xmlns:p14="http://schemas.microsoft.com/office/powerpoint/2010/main" val="349819923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7" r:id="rId8"/>
    <p:sldLayoutId id="2147483698" r:id="rId9"/>
    <p:sldLayoutId id="2147483699" r:id="rId10"/>
    <p:sldLayoutId id="2147483701" r:id="rId11"/>
    <p:sldLayoutId id="2147483702" r:id="rId12"/>
  </p:sldLayoutIdLst>
  <p:timing>
    <p:tnLst>
      <p:par>
        <p:cTn id="1" dur="indefinite" restart="never" nodeType="tmRoot"/>
      </p:par>
    </p:tnLst>
  </p:timing>
  <p:hf hdr="0"/>
  <p:txStyles>
    <p:titleStyle>
      <a:lvl1pPr algn="ctr" rtl="0" eaLnBrk="0" fontAlgn="base" hangingPunct="0">
        <a:spcBef>
          <a:spcPct val="0"/>
        </a:spcBef>
        <a:spcAft>
          <a:spcPct val="0"/>
        </a:spcAft>
        <a:defRPr sz="3600" b="1">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p:titleStyle>
    <p:bodyStyle>
      <a:lvl1pPr marL="288000" indent="-288000" algn="l" rtl="0" eaLnBrk="0" fontAlgn="base" hangingPunct="0">
        <a:lnSpc>
          <a:spcPct val="125000"/>
        </a:lnSpc>
        <a:spcBef>
          <a:spcPts val="0"/>
        </a:spcBef>
        <a:spcAft>
          <a:spcPts val="600"/>
        </a:spcAft>
        <a:buClr>
          <a:schemeClr val="accent2">
            <a:lumMod val="20000"/>
            <a:lumOff val="80000"/>
          </a:schemeClr>
        </a:buClr>
        <a:buFont typeface="Wingdings" panose="05000000000000000000" pitchFamily="2" charset="2"/>
        <a:buChar char="§"/>
        <a:defRPr sz="2400">
          <a:solidFill>
            <a:schemeClr val="bg1"/>
          </a:solidFill>
          <a:latin typeface="+mn-lt"/>
          <a:ea typeface="+mn-ea"/>
          <a:cs typeface="+mn-cs"/>
        </a:defRPr>
      </a:lvl1pPr>
      <a:lvl2pPr marL="720000" indent="-28800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Char char="–"/>
        <a:defRPr sz="2000">
          <a:solidFill>
            <a:schemeClr val="bg1"/>
          </a:solidFill>
          <a:latin typeface="+mn-lt"/>
        </a:defRPr>
      </a:lvl2pPr>
      <a:lvl3pPr marL="1143000" indent="-228600" algn="l" rtl="0" eaLnBrk="0" fontAlgn="base" hangingPunct="0">
        <a:lnSpc>
          <a:spcPct val="125000"/>
        </a:lnSpc>
        <a:spcBef>
          <a:spcPts val="0"/>
        </a:spcBef>
        <a:spcAft>
          <a:spcPts val="600"/>
        </a:spcAft>
        <a:buClr>
          <a:schemeClr val="accent2">
            <a:lumMod val="20000"/>
            <a:lumOff val="80000"/>
          </a:schemeClr>
        </a:buClr>
        <a:buFont typeface="Wingdings" panose="05000000000000000000" pitchFamily="2" charset="2"/>
        <a:buChar char="§"/>
        <a:defRPr sz="1800">
          <a:solidFill>
            <a:schemeClr val="bg1"/>
          </a:solidFill>
          <a:latin typeface="+mn-lt"/>
        </a:defRPr>
      </a:lvl3pPr>
      <a:lvl4pPr marL="1600200" indent="-22860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Char char="–"/>
        <a:defRPr sz="1800">
          <a:solidFill>
            <a:schemeClr val="bg1"/>
          </a:solidFill>
          <a:latin typeface="+mn-lt"/>
        </a:defRPr>
      </a:lvl4pPr>
      <a:lvl5pPr marL="2057400" indent="-22860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Char char="»"/>
        <a:defRPr sz="1800">
          <a:solidFill>
            <a:schemeClr val="bg1"/>
          </a:solidFill>
          <a:latin typeface="+mn-lt"/>
        </a:defRPr>
      </a:lvl5pPr>
      <a:lvl6pPr marL="2514600" indent="-228600" algn="l" rtl="0" fontAlgn="base">
        <a:spcBef>
          <a:spcPct val="20000"/>
        </a:spcBef>
        <a:spcAft>
          <a:spcPct val="0"/>
        </a:spcAft>
        <a:buClr>
          <a:schemeClr val="bg2"/>
        </a:buClr>
        <a:buFont typeface="Arial" charset="0"/>
        <a:buChar char="»"/>
        <a:defRPr>
          <a:solidFill>
            <a:schemeClr val="tx1"/>
          </a:solidFill>
          <a:latin typeface="+mn-lt"/>
        </a:defRPr>
      </a:lvl6pPr>
      <a:lvl7pPr marL="2971800" indent="-228600" algn="l" rtl="0" fontAlgn="base">
        <a:spcBef>
          <a:spcPct val="20000"/>
        </a:spcBef>
        <a:spcAft>
          <a:spcPct val="0"/>
        </a:spcAft>
        <a:buClr>
          <a:schemeClr val="bg2"/>
        </a:buClr>
        <a:buFont typeface="Arial" charset="0"/>
        <a:buChar char="»"/>
        <a:defRPr>
          <a:solidFill>
            <a:schemeClr val="tx1"/>
          </a:solidFill>
          <a:latin typeface="+mn-lt"/>
        </a:defRPr>
      </a:lvl7pPr>
      <a:lvl8pPr marL="3429000" indent="-228600" algn="l" rtl="0" fontAlgn="base">
        <a:spcBef>
          <a:spcPct val="20000"/>
        </a:spcBef>
        <a:spcAft>
          <a:spcPct val="0"/>
        </a:spcAft>
        <a:buClr>
          <a:schemeClr val="bg2"/>
        </a:buClr>
        <a:buFont typeface="Arial" charset="0"/>
        <a:buChar char="»"/>
        <a:defRPr>
          <a:solidFill>
            <a:schemeClr val="tx1"/>
          </a:solidFill>
          <a:latin typeface="+mn-lt"/>
        </a:defRPr>
      </a:lvl8pPr>
      <a:lvl9pPr marL="3886200" indent="-228600" algn="l" rtl="0" fontAlgn="base">
        <a:spcBef>
          <a:spcPct val="20000"/>
        </a:spcBef>
        <a:spcAft>
          <a:spcPct val="0"/>
        </a:spcAft>
        <a:buClr>
          <a:schemeClr val="bg2"/>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5.xml"/><Relationship Id="rId7" Type="http://schemas.openxmlformats.org/officeDocument/2006/relationships/image" Target="../media/image33.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notesSlide" Target="../notesSlides/notesSlide16.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46.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7.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9.mp4"/><Relationship Id="rId7" Type="http://schemas.openxmlformats.org/officeDocument/2006/relationships/image" Target="../media/image5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31.xml"/><Relationship Id="rId5" Type="http://schemas.openxmlformats.org/officeDocument/2006/relationships/slideLayout" Target="../slideLayouts/slideLayout6.xml"/><Relationship Id="rId4" Type="http://schemas.openxmlformats.org/officeDocument/2006/relationships/video" Target="../media/media9.mp4"/></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9.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12.mp4"/><Relationship Id="rId7" Type="http://schemas.openxmlformats.org/officeDocument/2006/relationships/image" Target="../media/image60.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33.xml"/><Relationship Id="rId5" Type="http://schemas.openxmlformats.org/officeDocument/2006/relationships/slideLayout" Target="../slideLayouts/slideLayout8.xml"/><Relationship Id="rId4" Type="http://schemas.openxmlformats.org/officeDocument/2006/relationships/video" Target="../media/media12.mp4"/></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microsoft.com/office/2007/relationships/media" Target="../media/media14.mp4"/><Relationship Id="rId7" Type="http://schemas.openxmlformats.org/officeDocument/2006/relationships/slideLayout" Target="../slideLayouts/slideLayout8.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video" Target="../media/media15.mp4"/><Relationship Id="rId11" Type="http://schemas.openxmlformats.org/officeDocument/2006/relationships/image" Target="../media/image64.png"/><Relationship Id="rId5" Type="http://schemas.microsoft.com/office/2007/relationships/media" Target="../media/media15.mp4"/><Relationship Id="rId10" Type="http://schemas.openxmlformats.org/officeDocument/2006/relationships/image" Target="../media/image63.png"/><Relationship Id="rId4" Type="http://schemas.openxmlformats.org/officeDocument/2006/relationships/video" Target="../media/media14.mp4"/><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177563"/>
            <a:ext cx="10363200" cy="1362075"/>
          </a:xfrm>
        </p:spPr>
        <p:txBody>
          <a:bodyPr/>
          <a:lstStyle/>
          <a:p>
            <a:r>
              <a:rPr lang="en-GB" sz="4400" dirty="0" smtClean="0"/>
              <a:t>Stereoscopic 3D Videos and Panoramas</a:t>
            </a:r>
            <a:endParaRPr lang="en-GB" sz="4400" dirty="0"/>
          </a:p>
        </p:txBody>
      </p:sp>
      <p:sp>
        <p:nvSpPr>
          <p:cNvPr id="3" name="Subtitle 2"/>
          <p:cNvSpPr>
            <a:spLocks noGrp="1"/>
          </p:cNvSpPr>
          <p:nvPr>
            <p:ph type="body" idx="1"/>
          </p:nvPr>
        </p:nvSpPr>
        <p:spPr>
          <a:xfrm>
            <a:off x="963084" y="2677375"/>
            <a:ext cx="10363200" cy="1500187"/>
          </a:xfrm>
        </p:spPr>
        <p:txBody>
          <a:bodyPr/>
          <a:lstStyle/>
          <a:p>
            <a:r>
              <a:rPr lang="en-GB" sz="2800" dirty="0" smtClean="0"/>
              <a:t>Christian Richardt</a:t>
            </a:r>
            <a:endParaRPr lang="en-GB"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669" y="5539638"/>
            <a:ext cx="1888946" cy="6349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02" y="5539638"/>
            <a:ext cx="2557632" cy="63494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545" y="719317"/>
            <a:ext cx="3811836" cy="1087202"/>
          </a:xfrm>
          <a:prstGeom prst="rect">
            <a:avLst/>
          </a:prstGeom>
        </p:spPr>
      </p:pic>
    </p:spTree>
    <p:extLst>
      <p:ext uri="{BB962C8B-B14F-4D97-AF65-F5344CB8AC3E}">
        <p14:creationId xmlns:p14="http://schemas.microsoft.com/office/powerpoint/2010/main" val="896534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LeeEtAl-TVCG2017-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09688" y="-110272"/>
            <a:ext cx="9601200" cy="5400675"/>
          </a:xfrm>
        </p:spPr>
      </p:pic>
      <p:sp>
        <p:nvSpPr>
          <p:cNvPr id="3" name="Title 2"/>
          <p:cNvSpPr>
            <a:spLocks noGrp="1"/>
          </p:cNvSpPr>
          <p:nvPr>
            <p:ph type="title"/>
          </p:nvPr>
        </p:nvSpPr>
        <p:spPr/>
        <p:txBody>
          <a:bodyPr/>
          <a:lstStyle/>
          <a:p>
            <a:r>
              <a:rPr lang="en-GB" dirty="0" err="1" smtClean="0"/>
              <a:t>ScreenX</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10</a:t>
            </a:fld>
            <a:endParaRPr lang="en-GB"/>
          </a:p>
        </p:txBody>
      </p:sp>
      <p:sp>
        <p:nvSpPr>
          <p:cNvPr id="7" name="TextBox 6"/>
          <p:cNvSpPr txBox="1"/>
          <p:nvPr/>
        </p:nvSpPr>
        <p:spPr>
          <a:xfrm>
            <a:off x="1309688" y="5407878"/>
            <a:ext cx="7727816" cy="830997"/>
          </a:xfrm>
          <a:prstGeom prst="rect">
            <a:avLst/>
          </a:prstGeom>
          <a:noFill/>
        </p:spPr>
        <p:txBody>
          <a:bodyPr wrap="square" rtlCol="0">
            <a:spAutoFit/>
          </a:bodyPr>
          <a:lstStyle/>
          <a:p>
            <a:r>
              <a:rPr lang="en-GB" sz="1600" dirty="0" err="1">
                <a:solidFill>
                  <a:schemeClr val="bg1"/>
                </a:solidFill>
                <a:effectLst>
                  <a:outerShdw blurRad="101600" dir="2700000" algn="tl" rotWithShape="0">
                    <a:prstClr val="black"/>
                  </a:outerShdw>
                </a:effectLst>
                <a:latin typeface="+mj-lt"/>
              </a:rPr>
              <a:t>ScreenX</a:t>
            </a:r>
            <a:r>
              <a:rPr lang="en-GB" sz="1600" dirty="0">
                <a:solidFill>
                  <a:schemeClr val="bg1"/>
                </a:solidFill>
                <a:effectLst>
                  <a:outerShdw blurRad="101600" dir="2700000" algn="tl" rotWithShape="0">
                    <a:prstClr val="black"/>
                  </a:outerShdw>
                </a:effectLst>
                <a:latin typeface="+mj-lt"/>
              </a:rPr>
              <a:t>: </a:t>
            </a:r>
            <a:r>
              <a:rPr lang="en-GB" sz="1600" dirty="0" smtClean="0">
                <a:solidFill>
                  <a:schemeClr val="bg1"/>
                </a:solidFill>
                <a:effectLst>
                  <a:outerShdw blurRad="101600" dir="2700000" algn="tl" rotWithShape="0">
                    <a:prstClr val="black"/>
                  </a:outerShdw>
                </a:effectLst>
                <a:latin typeface="+mj-lt"/>
              </a:rPr>
              <a:t>public </a:t>
            </a:r>
            <a:r>
              <a:rPr lang="en-GB" sz="1600" dirty="0">
                <a:solidFill>
                  <a:schemeClr val="bg1"/>
                </a:solidFill>
                <a:effectLst>
                  <a:outerShdw blurRad="101600" dir="2700000" algn="tl" rotWithShape="0">
                    <a:prstClr val="black"/>
                  </a:outerShdw>
                </a:effectLst>
                <a:latin typeface="+mj-lt"/>
              </a:rPr>
              <a:t>i</a:t>
            </a:r>
            <a:r>
              <a:rPr lang="en-GB" sz="1600" dirty="0" smtClean="0">
                <a:solidFill>
                  <a:schemeClr val="bg1"/>
                </a:solidFill>
                <a:effectLst>
                  <a:outerShdw blurRad="101600" dir="2700000" algn="tl" rotWithShape="0">
                    <a:prstClr val="black"/>
                  </a:outerShdw>
                </a:effectLst>
                <a:latin typeface="+mj-lt"/>
              </a:rPr>
              <a:t>mmersive </a:t>
            </a:r>
            <a:r>
              <a:rPr lang="en-GB" sz="1600" dirty="0">
                <a:solidFill>
                  <a:schemeClr val="bg1"/>
                </a:solidFill>
                <a:effectLst>
                  <a:outerShdw blurRad="101600" dir="2700000" algn="tl" rotWithShape="0">
                    <a:prstClr val="black"/>
                  </a:outerShdw>
                </a:effectLst>
                <a:latin typeface="+mj-lt"/>
              </a:rPr>
              <a:t>t</a:t>
            </a:r>
            <a:r>
              <a:rPr lang="en-GB" sz="1600" dirty="0" smtClean="0">
                <a:solidFill>
                  <a:schemeClr val="bg1"/>
                </a:solidFill>
                <a:effectLst>
                  <a:outerShdw blurRad="101600" dir="2700000" algn="tl" rotWithShape="0">
                    <a:prstClr val="black"/>
                  </a:outerShdw>
                </a:effectLst>
                <a:latin typeface="+mj-lt"/>
              </a:rPr>
              <a:t>heatres </a:t>
            </a:r>
            <a:r>
              <a:rPr lang="en-GB" sz="1600" dirty="0">
                <a:solidFill>
                  <a:schemeClr val="bg1"/>
                </a:solidFill>
                <a:effectLst>
                  <a:outerShdw blurRad="101600" dir="2700000" algn="tl" rotWithShape="0">
                    <a:prstClr val="black"/>
                  </a:outerShdw>
                </a:effectLst>
                <a:latin typeface="+mj-lt"/>
              </a:rPr>
              <a:t>w</a:t>
            </a:r>
            <a:r>
              <a:rPr lang="en-GB" sz="1600" dirty="0" smtClean="0">
                <a:solidFill>
                  <a:schemeClr val="bg1"/>
                </a:solidFill>
                <a:effectLst>
                  <a:outerShdw blurRad="101600" dir="2700000" algn="tl" rotWithShape="0">
                    <a:prstClr val="black"/>
                  </a:outerShdw>
                </a:effectLst>
                <a:latin typeface="+mj-lt"/>
              </a:rPr>
              <a:t>ith </a:t>
            </a:r>
            <a:r>
              <a:rPr lang="en-GB" sz="1600" dirty="0">
                <a:solidFill>
                  <a:schemeClr val="bg1"/>
                </a:solidFill>
                <a:effectLst>
                  <a:outerShdw blurRad="101600" dir="2700000" algn="tl" rotWithShape="0">
                    <a:prstClr val="black"/>
                  </a:outerShdw>
                </a:effectLst>
                <a:latin typeface="+mj-lt"/>
              </a:rPr>
              <a:t>u</a:t>
            </a:r>
            <a:r>
              <a:rPr lang="en-GB" sz="1600" dirty="0" smtClean="0">
                <a:solidFill>
                  <a:schemeClr val="bg1"/>
                </a:solidFill>
                <a:effectLst>
                  <a:outerShdw blurRad="101600" dir="2700000" algn="tl" rotWithShape="0">
                    <a:prstClr val="black"/>
                  </a:outerShdw>
                </a:effectLst>
                <a:latin typeface="+mj-lt"/>
              </a:rPr>
              <a:t>niform </a:t>
            </a:r>
            <a:r>
              <a:rPr lang="en-GB" sz="1600" dirty="0">
                <a:solidFill>
                  <a:schemeClr val="bg1"/>
                </a:solidFill>
                <a:effectLst>
                  <a:outerShdw blurRad="101600" dir="2700000" algn="tl" rotWithShape="0">
                    <a:prstClr val="black"/>
                  </a:outerShdw>
                </a:effectLst>
                <a:latin typeface="+mj-lt"/>
              </a:rPr>
              <a:t>m</a:t>
            </a:r>
            <a:r>
              <a:rPr lang="en-GB" sz="1600" dirty="0" smtClean="0">
                <a:solidFill>
                  <a:schemeClr val="bg1"/>
                </a:solidFill>
                <a:effectLst>
                  <a:outerShdw blurRad="101600" dir="2700000" algn="tl" rotWithShape="0">
                    <a:prstClr val="black"/>
                  </a:outerShdw>
                </a:effectLst>
                <a:latin typeface="+mj-lt"/>
              </a:rPr>
              <a:t>ovie </a:t>
            </a:r>
            <a:r>
              <a:rPr lang="en-GB" sz="1600" dirty="0">
                <a:solidFill>
                  <a:schemeClr val="bg1"/>
                </a:solidFill>
                <a:effectLst>
                  <a:outerShdw blurRad="101600" dir="2700000" algn="tl" rotWithShape="0">
                    <a:prstClr val="black"/>
                  </a:outerShdw>
                </a:effectLst>
                <a:latin typeface="+mj-lt"/>
              </a:rPr>
              <a:t>v</a:t>
            </a:r>
            <a:r>
              <a:rPr lang="en-GB" sz="1600" dirty="0" smtClean="0">
                <a:solidFill>
                  <a:schemeClr val="bg1"/>
                </a:solidFill>
                <a:effectLst>
                  <a:outerShdw blurRad="101600" dir="2700000" algn="tl" rotWithShape="0">
                    <a:prstClr val="black"/>
                  </a:outerShdw>
                </a:effectLst>
                <a:latin typeface="+mj-lt"/>
              </a:rPr>
              <a:t>iewing </a:t>
            </a:r>
            <a:r>
              <a:rPr lang="en-GB" sz="1600" dirty="0">
                <a:solidFill>
                  <a:schemeClr val="bg1"/>
                </a:solidFill>
                <a:effectLst>
                  <a:outerShdw blurRad="101600" dir="2700000" algn="tl" rotWithShape="0">
                    <a:prstClr val="black"/>
                  </a:outerShdw>
                </a:effectLst>
                <a:latin typeface="+mj-lt"/>
              </a:rPr>
              <a:t>e</a:t>
            </a:r>
            <a:r>
              <a:rPr lang="en-GB" sz="1600" dirty="0" smtClean="0">
                <a:solidFill>
                  <a:schemeClr val="bg1"/>
                </a:solidFill>
                <a:effectLst>
                  <a:outerShdw blurRad="101600" dir="2700000" algn="tl" rotWithShape="0">
                    <a:prstClr val="black"/>
                  </a:outerShdw>
                </a:effectLst>
                <a:latin typeface="+mj-lt"/>
              </a:rPr>
              <a:t>xperiences</a:t>
            </a:r>
          </a:p>
          <a:p>
            <a:r>
              <a:rPr lang="en-GB" sz="1600" dirty="0" smtClean="0">
                <a:solidFill>
                  <a:schemeClr val="bg1"/>
                </a:solidFill>
                <a:effectLst>
                  <a:outerShdw blurRad="101600" dir="2700000" algn="tl" rotWithShape="0">
                    <a:prstClr val="black"/>
                  </a:outerShdw>
                </a:effectLst>
              </a:rPr>
              <a:t>J. Lee</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S. Lee</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Y. Kim &amp; J. Noh</a:t>
            </a:r>
            <a:r>
              <a:rPr lang="en-GB" sz="1600" dirty="0">
                <a:solidFill>
                  <a:schemeClr val="bg1"/>
                </a:solidFill>
                <a:effectLst>
                  <a:outerShdw blurRad="101600" dir="2700000" algn="tl" rotWithShape="0">
                    <a:prstClr val="black"/>
                  </a:outerShdw>
                </a:effectLst>
              </a:rPr>
              <a:t/>
            </a:r>
            <a:br>
              <a:rPr lang="en-GB" sz="1600" dirty="0">
                <a:solidFill>
                  <a:schemeClr val="bg1"/>
                </a:solidFill>
                <a:effectLst>
                  <a:outerShdw blurRad="101600" dir="2700000" algn="tl" rotWithShape="0">
                    <a:prstClr val="black"/>
                  </a:outerShdw>
                </a:effectLst>
              </a:rPr>
            </a:br>
            <a:r>
              <a:rPr lang="en-GB" sz="1600" i="1" dirty="0" smtClean="0">
                <a:solidFill>
                  <a:schemeClr val="bg1"/>
                </a:solidFill>
                <a:effectLst>
                  <a:outerShdw blurRad="101600" dir="2700000" algn="tl" rotWithShape="0">
                    <a:prstClr val="black"/>
                  </a:outerShdw>
                </a:effectLst>
              </a:rPr>
              <a:t>IEEE </a:t>
            </a:r>
            <a:r>
              <a:rPr lang="en-GB" sz="1600" i="1" dirty="0">
                <a:solidFill>
                  <a:schemeClr val="bg1"/>
                </a:solidFill>
                <a:effectLst>
                  <a:outerShdw blurRad="101600" dir="2700000" algn="tl" rotWithShape="0">
                    <a:prstClr val="black"/>
                  </a:outerShdw>
                </a:effectLst>
              </a:rPr>
              <a:t>Transactions on Visualization and Computer Graphics</a:t>
            </a:r>
            <a:r>
              <a:rPr lang="en-GB" sz="1600" dirty="0">
                <a:solidFill>
                  <a:schemeClr val="bg1"/>
                </a:solidFill>
                <a:effectLst>
                  <a:outerShdw blurRad="101600" dir="2700000" algn="tl" rotWithShape="0">
                    <a:prstClr val="black"/>
                  </a:outerShdw>
                </a:effectLst>
              </a:rPr>
              <a:t>, 2017, </a:t>
            </a:r>
            <a:r>
              <a:rPr lang="en-GB" sz="1600" dirty="0" smtClean="0">
                <a:solidFill>
                  <a:schemeClr val="bg1"/>
                </a:solidFill>
                <a:effectLst>
                  <a:outerShdw blurRad="101600" dir="2700000" algn="tl" rotWithShape="0">
                    <a:prstClr val="black"/>
                  </a:outerShdw>
                </a:effectLst>
              </a:rPr>
              <a:t>23(2), 1124–1138</a:t>
            </a:r>
            <a:endParaRPr lang="en-GB" sz="1600" dirty="0">
              <a:solidFill>
                <a:schemeClr val="bg1"/>
              </a:solidFill>
              <a:effectLst>
                <a:outerShdw blurRad="101600" dir="2700000" algn="tl" rotWithShape="0">
                  <a:prstClr val="black"/>
                </a:outerShdw>
              </a:effectLst>
            </a:endParaRPr>
          </a:p>
        </p:txBody>
      </p:sp>
      <p:sp>
        <p:nvSpPr>
          <p:cNvPr id="8" name="TextBox 7"/>
          <p:cNvSpPr txBox="1"/>
          <p:nvPr/>
        </p:nvSpPr>
        <p:spPr>
          <a:xfrm>
            <a:off x="10910888" y="1662043"/>
            <a:ext cx="184666" cy="2657779"/>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©2017 Lee et al./KAIST Visual Media Lab</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309140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 name="Pie 73"/>
          <p:cNvSpPr/>
          <p:nvPr/>
        </p:nvSpPr>
        <p:spPr>
          <a:xfrm>
            <a:off x="8708164" y="3241229"/>
            <a:ext cx="1080000" cy="1080000"/>
          </a:xfrm>
          <a:prstGeom prst="pie">
            <a:avLst>
              <a:gd name="adj1" fmla="val 9893640"/>
              <a:gd name="adj2" fmla="val 11969673"/>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p:txBody>
          <a:bodyPr anchor="ctr"/>
          <a:lstStyle/>
          <a:p>
            <a:r>
              <a:rPr lang="en-US" dirty="0" smtClean="0"/>
              <a:t>Pictorial depth cues:</a:t>
            </a:r>
          </a:p>
          <a:p>
            <a:pPr lvl="1"/>
            <a:r>
              <a:rPr lang="en-US" dirty="0" smtClean="0"/>
              <a:t>size, occlusion, perspective,</a:t>
            </a:r>
            <a:br>
              <a:rPr lang="en-US" dirty="0" smtClean="0"/>
            </a:br>
            <a:r>
              <a:rPr lang="en-US" dirty="0" smtClean="0"/>
              <a:t>aerial perspective, texture</a:t>
            </a:r>
            <a:br>
              <a:rPr lang="en-US" dirty="0" smtClean="0"/>
            </a:br>
            <a:r>
              <a:rPr lang="en-US" dirty="0" smtClean="0"/>
              <a:t>gradient, motion parallax,</a:t>
            </a:r>
            <a:br>
              <a:rPr lang="en-US" dirty="0" smtClean="0"/>
            </a:br>
            <a:r>
              <a:rPr lang="en-US" dirty="0" smtClean="0"/>
              <a:t>depth of field, …</a:t>
            </a:r>
          </a:p>
          <a:p>
            <a:r>
              <a:rPr lang="en-US" dirty="0" smtClean="0"/>
              <a:t>Ocular depth cues:</a:t>
            </a:r>
          </a:p>
          <a:p>
            <a:pPr lvl="1"/>
            <a:r>
              <a:rPr lang="en-US" dirty="0" smtClean="0"/>
              <a:t>Accommodation</a:t>
            </a:r>
          </a:p>
          <a:p>
            <a:pPr lvl="1"/>
            <a:r>
              <a:rPr lang="en-US" dirty="0" err="1" smtClean="0"/>
              <a:t>Vergence</a:t>
            </a:r>
            <a:endParaRPr lang="en-US" dirty="0" smtClean="0"/>
          </a:p>
          <a:p>
            <a:r>
              <a:rPr lang="en-US" dirty="0" smtClean="0"/>
              <a:t>Binocular disparity</a:t>
            </a:r>
            <a:endParaRPr lang="en-US" dirty="0"/>
          </a:p>
        </p:txBody>
      </p:sp>
      <p:sp>
        <p:nvSpPr>
          <p:cNvPr id="20" name="Pie 19"/>
          <p:cNvSpPr/>
          <p:nvPr/>
        </p:nvSpPr>
        <p:spPr>
          <a:xfrm>
            <a:off x="6487236" y="3456753"/>
            <a:ext cx="682028" cy="682028"/>
          </a:xfrm>
          <a:prstGeom prst="pie">
            <a:avLst>
              <a:gd name="adj1" fmla="val 8946271"/>
              <a:gd name="adj2" fmla="val 13150208"/>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Depth cues</a:t>
            </a:r>
            <a:endParaRPr lang="en-US" dirty="0"/>
          </a:p>
        </p:txBody>
      </p:sp>
      <p:grpSp>
        <p:nvGrpSpPr>
          <p:cNvPr id="40" name="Group 39"/>
          <p:cNvGrpSpPr/>
          <p:nvPr/>
        </p:nvGrpSpPr>
        <p:grpSpPr>
          <a:xfrm>
            <a:off x="7286644" y="1057975"/>
            <a:ext cx="1679624" cy="1286730"/>
            <a:chOff x="7357032" y="1868351"/>
            <a:chExt cx="1080740" cy="827936"/>
          </a:xfrm>
        </p:grpSpPr>
        <p:sp>
          <p:nvSpPr>
            <p:cNvPr id="5" name="Oval 4"/>
            <p:cNvSpPr/>
            <p:nvPr/>
          </p:nvSpPr>
          <p:spPr>
            <a:xfrm>
              <a:off x="7956452" y="2001551"/>
              <a:ext cx="481320" cy="462909"/>
            </a:xfrm>
            <a:prstGeom prst="ellipse">
              <a:avLst/>
            </a:prstGeom>
            <a:solidFill>
              <a:schemeClr val="bg1">
                <a:lumMod val="50000"/>
              </a:schemeClr>
            </a:solidFill>
            <a:ln/>
            <a:effectLst>
              <a:outerShdw blurRad="152400" dist="88900" dir="5400000" sx="90000" sy="-19000" rotWithShape="0">
                <a:schemeClr val="bg1">
                  <a:lumMod val="85000"/>
                  <a:alpha val="57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 name="Oval 3"/>
            <p:cNvSpPr/>
            <p:nvPr/>
          </p:nvSpPr>
          <p:spPr>
            <a:xfrm>
              <a:off x="7357032" y="1868351"/>
              <a:ext cx="827936" cy="827936"/>
            </a:xfrm>
            <a:prstGeom prst="ellipse">
              <a:avLst/>
            </a:prstGeom>
            <a:solidFill>
              <a:schemeClr val="bg1">
                <a:lumMod val="75000"/>
              </a:schemeClr>
            </a:solidFill>
            <a:ln/>
            <a:effectLst>
              <a:outerShdw blurRad="152400" dist="63500" dir="5400000" sx="90000" sy="-19000" rotWithShape="0">
                <a:schemeClr val="bg1">
                  <a:alpha val="42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grpSp>
        <p:nvGrpSpPr>
          <p:cNvPr id="38" name="Group 37"/>
          <p:cNvGrpSpPr/>
          <p:nvPr/>
        </p:nvGrpSpPr>
        <p:grpSpPr>
          <a:xfrm>
            <a:off x="7080970" y="5000131"/>
            <a:ext cx="1980001" cy="1260007"/>
            <a:chOff x="6717604" y="4922225"/>
            <a:chExt cx="1282059" cy="815860"/>
          </a:xfrm>
        </p:grpSpPr>
        <p:sp>
          <p:nvSpPr>
            <p:cNvPr id="34" name="Oval 33"/>
            <p:cNvSpPr/>
            <p:nvPr/>
          </p:nvSpPr>
          <p:spPr>
            <a:xfrm>
              <a:off x="6717604" y="4922225"/>
              <a:ext cx="815855" cy="815855"/>
            </a:xfrm>
            <a:prstGeom prst="ellipse">
              <a:avLst/>
            </a:prstGeom>
            <a:solidFill>
              <a:srgbClr val="FF0000"/>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5" name="Oval 34"/>
            <p:cNvSpPr/>
            <p:nvPr/>
          </p:nvSpPr>
          <p:spPr>
            <a:xfrm>
              <a:off x="7183808" y="4922226"/>
              <a:ext cx="815855" cy="815855"/>
            </a:xfrm>
            <a:prstGeom prst="ellipse">
              <a:avLst/>
            </a:prstGeom>
            <a:solidFill>
              <a:srgbClr val="00FFFF"/>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Chord 35"/>
            <p:cNvSpPr/>
            <p:nvPr/>
          </p:nvSpPr>
          <p:spPr>
            <a:xfrm>
              <a:off x="7182268" y="4922228"/>
              <a:ext cx="815855" cy="815855"/>
            </a:xfrm>
            <a:prstGeom prst="chord">
              <a:avLst>
                <a:gd name="adj1" fmla="val 7455689"/>
                <a:gd name="adj2" fmla="val 141389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ord 36"/>
            <p:cNvSpPr/>
            <p:nvPr/>
          </p:nvSpPr>
          <p:spPr>
            <a:xfrm flipH="1">
              <a:off x="6717605" y="4922230"/>
              <a:ext cx="815855" cy="815855"/>
            </a:xfrm>
            <a:prstGeom prst="chord">
              <a:avLst>
                <a:gd name="adj1" fmla="val 7466143"/>
                <a:gd name="adj2" fmla="val 141368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5713852" y="2900390"/>
            <a:ext cx="4843787" cy="1706755"/>
            <a:chOff x="4189851" y="2900390"/>
            <a:chExt cx="4843787" cy="1706755"/>
          </a:xfrm>
        </p:grpSpPr>
        <p:grpSp>
          <p:nvGrpSpPr>
            <p:cNvPr id="56" name="Group 55"/>
            <p:cNvGrpSpPr/>
            <p:nvPr/>
          </p:nvGrpSpPr>
          <p:grpSpPr>
            <a:xfrm>
              <a:off x="4852220" y="2900390"/>
              <a:ext cx="4181418" cy="1706755"/>
              <a:chOff x="5359614" y="3398472"/>
              <a:chExt cx="3655164" cy="1491950"/>
            </a:xfrm>
          </p:grpSpPr>
          <p:grpSp>
            <p:nvGrpSpPr>
              <p:cNvPr id="39" name="Group 38"/>
              <p:cNvGrpSpPr/>
              <p:nvPr/>
            </p:nvGrpSpPr>
            <p:grpSpPr>
              <a:xfrm>
                <a:off x="5359614" y="3802098"/>
                <a:ext cx="2903453" cy="659928"/>
                <a:chOff x="6546610" y="3379487"/>
                <a:chExt cx="2288790" cy="520222"/>
              </a:xfrm>
            </p:grpSpPr>
            <p:grpSp>
              <p:nvGrpSpPr>
                <p:cNvPr id="17" name="Group 16"/>
                <p:cNvGrpSpPr/>
                <p:nvPr/>
              </p:nvGrpSpPr>
              <p:grpSpPr>
                <a:xfrm>
                  <a:off x="6546610" y="3425958"/>
                  <a:ext cx="618563" cy="437937"/>
                  <a:chOff x="6637706" y="3234160"/>
                  <a:chExt cx="477854" cy="338316"/>
                </a:xfrm>
              </p:grpSpPr>
              <p:sp>
                <p:nvSpPr>
                  <p:cNvPr id="10" name="Oval 9"/>
                  <p:cNvSpPr/>
                  <p:nvPr/>
                </p:nvSpPr>
                <p:spPr>
                  <a:xfrm>
                    <a:off x="6876256" y="3310454"/>
                    <a:ext cx="239304" cy="239304"/>
                  </a:xfrm>
                  <a:prstGeom prst="ellipse">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14" name="Straight Arrow Connector 13"/>
                  <p:cNvCxnSpPr>
                    <a:endCxn id="10" idx="2"/>
                  </p:cNvCxnSpPr>
                  <p:nvPr/>
                </p:nvCxnSpPr>
                <p:spPr>
                  <a:xfrm>
                    <a:off x="6640435" y="3234160"/>
                    <a:ext cx="235821" cy="195946"/>
                  </a:xfrm>
                  <a:prstGeom prst="straightConnector1">
                    <a:avLst/>
                  </a:prstGeom>
                  <a:ln>
                    <a:solidFill>
                      <a:schemeClr val="bg1"/>
                    </a:solidFill>
                    <a:headEnd type="none" w="med" len="med"/>
                    <a:tailEnd type="stealth" w="sm"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0" idx="2"/>
                  </p:cNvCxnSpPr>
                  <p:nvPr/>
                </p:nvCxnSpPr>
                <p:spPr>
                  <a:xfrm flipV="1">
                    <a:off x="6637706" y="3430106"/>
                    <a:ext cx="238550" cy="142370"/>
                  </a:xfrm>
                  <a:prstGeom prst="straightConnector1">
                    <a:avLst/>
                  </a:prstGeom>
                  <a:ln>
                    <a:solidFill>
                      <a:schemeClr val="bg1"/>
                    </a:solidFill>
                    <a:headEnd type="none" w="med" len="med"/>
                    <a:tailEnd type="stealth" w="sm" len="lg"/>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698402" y="3379487"/>
                  <a:ext cx="1136998" cy="520222"/>
                  <a:chOff x="6639091" y="3207003"/>
                  <a:chExt cx="878357" cy="401883"/>
                </a:xfrm>
              </p:grpSpPr>
              <p:sp>
                <p:nvSpPr>
                  <p:cNvPr id="21" name="Oval 20"/>
                  <p:cNvSpPr/>
                  <p:nvPr/>
                </p:nvSpPr>
                <p:spPr>
                  <a:xfrm>
                    <a:off x="7278144" y="3310454"/>
                    <a:ext cx="239304" cy="239304"/>
                  </a:xfrm>
                  <a:prstGeom prst="ellipse">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25" name="Straight Arrow Connector 24"/>
                  <p:cNvCxnSpPr>
                    <a:endCxn id="21" idx="2"/>
                  </p:cNvCxnSpPr>
                  <p:nvPr/>
                </p:nvCxnSpPr>
                <p:spPr>
                  <a:xfrm flipV="1">
                    <a:off x="6639774" y="3430106"/>
                    <a:ext cx="638370" cy="178780"/>
                  </a:xfrm>
                  <a:prstGeom prst="straightConnector1">
                    <a:avLst/>
                  </a:prstGeom>
                  <a:ln>
                    <a:solidFill>
                      <a:schemeClr val="bg1"/>
                    </a:solidFill>
                    <a:headEnd type="none" w="med" len="med"/>
                    <a:tailEnd type="stealth" w="sm"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1" idx="2"/>
                  </p:cNvCxnSpPr>
                  <p:nvPr/>
                </p:nvCxnSpPr>
                <p:spPr>
                  <a:xfrm>
                    <a:off x="6639091" y="3207003"/>
                    <a:ext cx="639053" cy="223103"/>
                  </a:xfrm>
                  <a:prstGeom prst="straightConnector1">
                    <a:avLst/>
                  </a:prstGeom>
                  <a:ln>
                    <a:solidFill>
                      <a:schemeClr val="bg1"/>
                    </a:solidFill>
                    <a:headEnd type="none" w="med" len="med"/>
                    <a:tailEnd type="stealth" w="sm" len="lg"/>
                  </a:ln>
                </p:spPr>
                <p:style>
                  <a:lnRef idx="1">
                    <a:schemeClr val="accent1"/>
                  </a:lnRef>
                  <a:fillRef idx="0">
                    <a:schemeClr val="accent1"/>
                  </a:fillRef>
                  <a:effectRef idx="0">
                    <a:schemeClr val="accent1"/>
                  </a:effectRef>
                  <a:fontRef idx="minor">
                    <a:schemeClr val="tx1"/>
                  </a:fontRef>
                </p:style>
              </p:cxnSp>
            </p:grpSp>
          </p:grpSp>
          <p:sp>
            <p:nvSpPr>
              <p:cNvPr id="49" name="TextBox 48"/>
              <p:cNvSpPr txBox="1"/>
              <p:nvPr/>
            </p:nvSpPr>
            <p:spPr>
              <a:xfrm>
                <a:off x="8047574" y="3398472"/>
                <a:ext cx="967204" cy="322850"/>
              </a:xfrm>
              <a:prstGeom prst="rect">
                <a:avLst/>
              </a:prstGeom>
              <a:noFill/>
            </p:spPr>
            <p:txBody>
              <a:bodyPr wrap="none" rtlCol="0">
                <a:spAutoFit/>
              </a:bodyPr>
              <a:lstStyle/>
              <a:p>
                <a:r>
                  <a:rPr lang="en-US" dirty="0" err="1">
                    <a:solidFill>
                      <a:schemeClr val="bg1"/>
                    </a:solidFill>
                  </a:rPr>
                  <a:t>Vergence</a:t>
                </a:r>
                <a:endParaRPr lang="en-US" dirty="0">
                  <a:solidFill>
                    <a:schemeClr val="bg1"/>
                  </a:solidFill>
                </a:endParaRPr>
              </a:p>
            </p:txBody>
          </p:sp>
          <p:sp>
            <p:nvSpPr>
              <p:cNvPr id="51" name="TextBox 50"/>
              <p:cNvSpPr txBox="1"/>
              <p:nvPr/>
            </p:nvSpPr>
            <p:spPr>
              <a:xfrm>
                <a:off x="7398069" y="4486792"/>
                <a:ext cx="1597713" cy="322849"/>
              </a:xfrm>
              <a:prstGeom prst="rect">
                <a:avLst/>
              </a:prstGeom>
              <a:noFill/>
            </p:spPr>
            <p:txBody>
              <a:bodyPr wrap="none" rtlCol="0">
                <a:spAutoFit/>
              </a:bodyPr>
              <a:lstStyle/>
              <a:p>
                <a:r>
                  <a:rPr lang="en-US" dirty="0" smtClean="0">
                    <a:solidFill>
                      <a:schemeClr val="bg1"/>
                    </a:solidFill>
                  </a:rPr>
                  <a:t>Accommodation</a:t>
                </a:r>
                <a:endParaRPr lang="en-US" dirty="0">
                  <a:solidFill>
                    <a:schemeClr val="bg1"/>
                  </a:solidFill>
                </a:endParaRPr>
              </a:p>
            </p:txBody>
          </p:sp>
          <p:sp>
            <p:nvSpPr>
              <p:cNvPr id="53" name="Freeform 52"/>
              <p:cNvSpPr/>
              <p:nvPr/>
            </p:nvSpPr>
            <p:spPr>
              <a:xfrm>
                <a:off x="6823430" y="4690729"/>
                <a:ext cx="550365" cy="199693"/>
              </a:xfrm>
              <a:custGeom>
                <a:avLst/>
                <a:gdLst>
                  <a:gd name="connsiteX0" fmla="*/ 466725 w 466725"/>
                  <a:gd name="connsiteY0" fmla="*/ 47625 h 69039"/>
                  <a:gd name="connsiteX1" fmla="*/ 247650 w 466725"/>
                  <a:gd name="connsiteY1" fmla="*/ 66675 h 69039"/>
                  <a:gd name="connsiteX2" fmla="*/ 0 w 466725"/>
                  <a:gd name="connsiteY2" fmla="*/ 0 h 69039"/>
                  <a:gd name="connsiteX0" fmla="*/ 466725 w 466725"/>
                  <a:gd name="connsiteY0" fmla="*/ 47625 h 47625"/>
                  <a:gd name="connsiteX1" fmla="*/ 0 w 466725"/>
                  <a:gd name="connsiteY1" fmla="*/ 0 h 47625"/>
                  <a:gd name="connsiteX0" fmla="*/ 466725 w 466725"/>
                  <a:gd name="connsiteY0" fmla="*/ 47625 h 199693"/>
                  <a:gd name="connsiteX1" fmla="*/ 0 w 466725"/>
                  <a:gd name="connsiteY1" fmla="*/ 0 h 199693"/>
                  <a:gd name="connsiteX0" fmla="*/ 466725 w 466725"/>
                  <a:gd name="connsiteY0" fmla="*/ 47625 h 199693"/>
                  <a:gd name="connsiteX1" fmla="*/ 0 w 466725"/>
                  <a:gd name="connsiteY1" fmla="*/ 0 h 199693"/>
                </a:gdLst>
                <a:ahLst/>
                <a:cxnLst>
                  <a:cxn ang="0">
                    <a:pos x="connsiteX0" y="connsiteY0"/>
                  </a:cxn>
                  <a:cxn ang="0">
                    <a:pos x="connsiteX1" y="connsiteY1"/>
                  </a:cxn>
                </a:cxnLst>
                <a:rect l="l" t="t" r="r" b="b"/>
                <a:pathLst>
                  <a:path w="466725" h="199693">
                    <a:moveTo>
                      <a:pt x="466725" y="47625"/>
                    </a:moveTo>
                    <a:cubicBezTo>
                      <a:pt x="217757" y="199693"/>
                      <a:pt x="129416" y="116223"/>
                      <a:pt x="0" y="0"/>
                    </a:cubicBezTo>
                  </a:path>
                </a:pathLst>
              </a:custGeom>
              <a:noFill/>
              <a:ln w="9525">
                <a:solidFill>
                  <a:schemeClr val="bg1"/>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7573046" y="3567622"/>
                <a:ext cx="474528" cy="431681"/>
              </a:xfrm>
              <a:custGeom>
                <a:avLst/>
                <a:gdLst>
                  <a:gd name="connsiteX0" fmla="*/ 139336 w 139336"/>
                  <a:gd name="connsiteY0" fmla="*/ 0 h 152400"/>
                  <a:gd name="connsiteX1" fmla="*/ 15511 w 139336"/>
                  <a:gd name="connsiteY1" fmla="*/ 28575 h 152400"/>
                  <a:gd name="connsiteX2" fmla="*/ 5986 w 139336"/>
                  <a:gd name="connsiteY2" fmla="*/ 152400 h 152400"/>
                  <a:gd name="connsiteX0" fmla="*/ 133350 w 133350"/>
                  <a:gd name="connsiteY0" fmla="*/ 0 h 152400"/>
                  <a:gd name="connsiteX1" fmla="*/ 0 w 133350"/>
                  <a:gd name="connsiteY1" fmla="*/ 152400 h 152400"/>
                  <a:gd name="connsiteX0" fmla="*/ 133350 w 133350"/>
                  <a:gd name="connsiteY0" fmla="*/ 0 h 152400"/>
                  <a:gd name="connsiteX1" fmla="*/ 0 w 133350"/>
                  <a:gd name="connsiteY1" fmla="*/ 152400 h 152400"/>
                  <a:gd name="connsiteX0" fmla="*/ 133350 w 133350"/>
                  <a:gd name="connsiteY0" fmla="*/ 0 h 152400"/>
                  <a:gd name="connsiteX1" fmla="*/ 0 w 133350"/>
                  <a:gd name="connsiteY1" fmla="*/ 152400 h 152400"/>
                </a:gdLst>
                <a:ahLst/>
                <a:cxnLst>
                  <a:cxn ang="0">
                    <a:pos x="connsiteX0" y="connsiteY0"/>
                  </a:cxn>
                  <a:cxn ang="0">
                    <a:pos x="connsiteX1" y="connsiteY1"/>
                  </a:cxn>
                </a:cxnLst>
                <a:rect l="l" t="t" r="r" b="b"/>
                <a:pathLst>
                  <a:path w="133350" h="152400">
                    <a:moveTo>
                      <a:pt x="133350" y="0"/>
                    </a:moveTo>
                    <a:cubicBezTo>
                      <a:pt x="16251" y="2509"/>
                      <a:pt x="16033" y="77226"/>
                      <a:pt x="0" y="152400"/>
                    </a:cubicBezTo>
                  </a:path>
                </a:pathLst>
              </a:custGeom>
              <a:noFill/>
              <a:ln w="9525">
                <a:solidFill>
                  <a:schemeClr val="bg1"/>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rot="718384">
              <a:off x="4220940" y="2921630"/>
              <a:ext cx="674253" cy="653456"/>
              <a:chOff x="307430" y="1871058"/>
              <a:chExt cx="1006421" cy="975551"/>
            </a:xfrm>
          </p:grpSpPr>
          <p:grpSp>
            <p:nvGrpSpPr>
              <p:cNvPr id="43" name="Group 42"/>
              <p:cNvGrpSpPr/>
              <p:nvPr/>
            </p:nvGrpSpPr>
            <p:grpSpPr>
              <a:xfrm>
                <a:off x="307430" y="1871058"/>
                <a:ext cx="1006421" cy="975551"/>
                <a:chOff x="307430" y="1871058"/>
                <a:chExt cx="1006421" cy="975551"/>
              </a:xfrm>
            </p:grpSpPr>
            <p:sp>
              <p:nvSpPr>
                <p:cNvPr id="47" name="Oval 46"/>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1078097" flipH="1">
                <a:off x="972522" y="2170491"/>
                <a:ext cx="241492" cy="573681"/>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19047536">
              <a:off x="4189851" y="3868062"/>
              <a:ext cx="674253" cy="653456"/>
              <a:chOff x="307430" y="1871058"/>
              <a:chExt cx="1006421" cy="975551"/>
            </a:xfrm>
          </p:grpSpPr>
          <p:grpSp>
            <p:nvGrpSpPr>
              <p:cNvPr id="52" name="Group 51"/>
              <p:cNvGrpSpPr/>
              <p:nvPr/>
            </p:nvGrpSpPr>
            <p:grpSpPr>
              <a:xfrm>
                <a:off x="307430" y="1871058"/>
                <a:ext cx="1006421" cy="975551"/>
                <a:chOff x="307430" y="1871058"/>
                <a:chExt cx="1006421" cy="975551"/>
              </a:xfrm>
            </p:grpSpPr>
            <p:sp>
              <p:nvSpPr>
                <p:cNvPr id="59" name="Oval 58"/>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6"/>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1078097">
                <a:off x="941497" y="2166836"/>
                <a:ext cx="281014" cy="573681"/>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879313" y="2907268"/>
              <a:ext cx="674253" cy="653456"/>
              <a:chOff x="307430" y="1871058"/>
              <a:chExt cx="1006421" cy="975551"/>
            </a:xfrm>
          </p:grpSpPr>
          <p:grpSp>
            <p:nvGrpSpPr>
              <p:cNvPr id="62" name="Group 61"/>
              <p:cNvGrpSpPr/>
              <p:nvPr/>
            </p:nvGrpSpPr>
            <p:grpSpPr>
              <a:xfrm>
                <a:off x="307430" y="1871058"/>
                <a:ext cx="1006421" cy="975551"/>
                <a:chOff x="307430" y="1871058"/>
                <a:chExt cx="1006421" cy="975551"/>
              </a:xfrm>
            </p:grpSpPr>
            <p:sp>
              <p:nvSpPr>
                <p:cNvPr id="65" name="Oval 64"/>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Oval 62"/>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078097">
                <a:off x="1073110" y="2171366"/>
                <a:ext cx="45720" cy="573681"/>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rot="19535092">
              <a:off x="5850701" y="3865180"/>
              <a:ext cx="674253" cy="653456"/>
              <a:chOff x="307430" y="1871058"/>
              <a:chExt cx="1006421" cy="975551"/>
            </a:xfrm>
          </p:grpSpPr>
          <p:grpSp>
            <p:nvGrpSpPr>
              <p:cNvPr id="68" name="Group 67"/>
              <p:cNvGrpSpPr/>
              <p:nvPr/>
            </p:nvGrpSpPr>
            <p:grpSpPr>
              <a:xfrm>
                <a:off x="307430" y="1871058"/>
                <a:ext cx="1006421" cy="975551"/>
                <a:chOff x="307430" y="1871058"/>
                <a:chExt cx="1006421" cy="975551"/>
              </a:xfrm>
            </p:grpSpPr>
            <p:sp>
              <p:nvSpPr>
                <p:cNvPr id="71" name="Oval 70"/>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078097">
                <a:off x="1073110" y="2171366"/>
                <a:ext cx="45720" cy="573681"/>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TextBox 72"/>
          <p:cNvSpPr txBox="1"/>
          <p:nvPr/>
        </p:nvSpPr>
        <p:spPr>
          <a:xfrm>
            <a:off x="11963267" y="4509117"/>
            <a:ext cx="184666" cy="2091470"/>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Slide courtesy of Petr </a:t>
            </a:r>
            <a:r>
              <a:rPr lang="en-GB" sz="1200" dirty="0" err="1" smtClean="0">
                <a:solidFill>
                  <a:schemeClr val="accent2">
                    <a:lumMod val="20000"/>
                    <a:lumOff val="80000"/>
                  </a:schemeClr>
                </a:solidFill>
              </a:rPr>
              <a:t>Kellnhofer</a:t>
            </a:r>
            <a:endParaRPr lang="en-GB" sz="1200" dirty="0">
              <a:solidFill>
                <a:schemeClr val="accent2">
                  <a:lumMod val="20000"/>
                  <a:lumOff val="80000"/>
                </a:schemeClr>
              </a:solidFill>
            </a:endParaRPr>
          </a:p>
        </p:txBody>
      </p:sp>
      <p:sp>
        <p:nvSpPr>
          <p:cNvPr id="11" name="Date Placeholder 10"/>
          <p:cNvSpPr>
            <a:spLocks noGrp="1"/>
          </p:cNvSpPr>
          <p:nvPr>
            <p:ph type="dt" sz="half" idx="2"/>
          </p:nvPr>
        </p:nvSpPr>
        <p:spPr/>
        <p:txBody>
          <a:bodyPr/>
          <a:lstStyle/>
          <a:p>
            <a:r>
              <a:rPr lang="en-GB" smtClean="0"/>
              <a:t>2017-08-03</a:t>
            </a:r>
            <a:endParaRPr lang="en-GB" dirty="0"/>
          </a:p>
        </p:txBody>
      </p:sp>
      <p:sp>
        <p:nvSpPr>
          <p:cNvPr id="12" name="Footer Placeholder 11"/>
          <p:cNvSpPr>
            <a:spLocks noGrp="1"/>
          </p:cNvSpPr>
          <p:nvPr>
            <p:ph type="ftr" sz="quarter" idx="3"/>
          </p:nvPr>
        </p:nvSpPr>
        <p:spPr/>
        <p:txBody>
          <a:bodyPr/>
          <a:lstStyle/>
          <a:p>
            <a:r>
              <a:rPr lang="en-GB" smtClean="0"/>
              <a:t>Christian Richardt – Stereoscopic 3D Videos and Panoramas</a:t>
            </a:r>
            <a:endParaRPr lang="en-GB"/>
          </a:p>
        </p:txBody>
      </p:sp>
      <p:sp>
        <p:nvSpPr>
          <p:cNvPr id="13" name="Slide Number Placeholder 12"/>
          <p:cNvSpPr>
            <a:spLocks noGrp="1"/>
          </p:cNvSpPr>
          <p:nvPr>
            <p:ph type="sldNum" sz="quarter" idx="4"/>
          </p:nvPr>
        </p:nvSpPr>
        <p:spPr/>
        <p:txBody>
          <a:bodyPr/>
          <a:lstStyle/>
          <a:p>
            <a:fld id="{9B281B64-7B92-47B0-8A60-E22259C079AF}" type="slidenum">
              <a:rPr lang="en-GB" smtClean="0"/>
              <a:pPr/>
              <a:t>11</a:t>
            </a:fld>
            <a:endParaRPr lang="en-GB"/>
          </a:p>
        </p:txBody>
      </p:sp>
    </p:spTree>
    <p:extLst>
      <p:ext uri="{BB962C8B-B14F-4D97-AF65-F5344CB8AC3E}">
        <p14:creationId xmlns:p14="http://schemas.microsoft.com/office/powerpoint/2010/main" val="901773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5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250"/>
                                        <p:tgtEl>
                                          <p:spTgt spid="7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 grpId="0" uiExpand="1" build="p"/>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disparity work?</a:t>
            </a:r>
            <a:endParaRPr lang="en-US" dirty="0"/>
          </a:p>
        </p:txBody>
      </p:sp>
      <p:grpSp>
        <p:nvGrpSpPr>
          <p:cNvPr id="4" name="Group 3"/>
          <p:cNvGrpSpPr/>
          <p:nvPr/>
        </p:nvGrpSpPr>
        <p:grpSpPr>
          <a:xfrm>
            <a:off x="7793086" y="1252234"/>
            <a:ext cx="2210443" cy="4480890"/>
            <a:chOff x="5257800" y="987055"/>
            <a:chExt cx="2260278" cy="3037946"/>
          </a:xfrm>
        </p:grpSpPr>
        <p:pic>
          <p:nvPicPr>
            <p:cNvPr id="5" name="Picture 2" descr="C:\Users\Administrator\Desktop\Siggraph 2011\images\discomfort.pn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257800" y="987055"/>
              <a:ext cx="2260278" cy="30324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89852" y="3774602"/>
              <a:ext cx="1619868" cy="250399"/>
            </a:xfrm>
            <a:prstGeom prst="rect">
              <a:avLst/>
            </a:prstGeom>
            <a:noFill/>
          </p:spPr>
          <p:txBody>
            <a:bodyPr wrap="none" rtlCol="0">
              <a:spAutoFit/>
            </a:bodyPr>
            <a:lstStyle/>
            <a:p>
              <a:pPr algn="ctr"/>
              <a:r>
                <a:rPr lang="en-US" dirty="0" smtClean="0">
                  <a:solidFill>
                    <a:schemeClr val="accent2"/>
                  </a:solidFill>
                </a:rPr>
                <a:t>Comfort zone</a:t>
              </a:r>
              <a:endParaRPr lang="en-US" dirty="0">
                <a:solidFill>
                  <a:schemeClr val="accent2"/>
                </a:solidFill>
              </a:endParaRPr>
            </a:p>
          </p:txBody>
        </p:sp>
      </p:grpSp>
      <p:cxnSp>
        <p:nvCxnSpPr>
          <p:cNvPr id="7" name="Straight Connector 6"/>
          <p:cNvCxnSpPr/>
          <p:nvPr/>
        </p:nvCxnSpPr>
        <p:spPr>
          <a:xfrm flipH="1" flipV="1">
            <a:off x="6699250" y="923570"/>
            <a:ext cx="1" cy="5061600"/>
          </a:xfrm>
          <a:prstGeom prst="line">
            <a:avLst/>
          </a:prstGeom>
          <a:ln w="22225">
            <a:solidFill>
              <a:schemeClr val="accent1">
                <a:lumMod val="7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rot="20025774">
            <a:off x="1463412" y="3812132"/>
            <a:ext cx="984231" cy="953873"/>
            <a:chOff x="307430" y="1871058"/>
            <a:chExt cx="1006421" cy="975551"/>
          </a:xfrm>
        </p:grpSpPr>
        <p:grpSp>
          <p:nvGrpSpPr>
            <p:cNvPr id="9" name="Group 8"/>
            <p:cNvGrpSpPr/>
            <p:nvPr/>
          </p:nvGrpSpPr>
          <p:grpSpPr>
            <a:xfrm>
              <a:off x="307430" y="1871058"/>
              <a:ext cx="1006421" cy="975551"/>
              <a:chOff x="307430" y="1871058"/>
              <a:chExt cx="1006421" cy="975551"/>
            </a:xfrm>
          </p:grpSpPr>
          <p:sp>
            <p:nvSpPr>
              <p:cNvPr id="12" name="Oval 11"/>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21100208">
            <a:off x="1464546" y="2189834"/>
            <a:ext cx="984231" cy="953873"/>
            <a:chOff x="307430" y="1871058"/>
            <a:chExt cx="1006421" cy="975551"/>
          </a:xfrm>
        </p:grpSpPr>
        <p:grpSp>
          <p:nvGrpSpPr>
            <p:cNvPr id="15" name="Group 14"/>
            <p:cNvGrpSpPr/>
            <p:nvPr/>
          </p:nvGrpSpPr>
          <p:grpSpPr>
            <a:xfrm>
              <a:off x="307430" y="1871058"/>
              <a:ext cx="1006421" cy="975551"/>
              <a:chOff x="307430" y="1871058"/>
              <a:chExt cx="1006421" cy="975551"/>
            </a:xfrm>
          </p:grpSpPr>
          <p:sp>
            <p:nvSpPr>
              <p:cNvPr id="18" name="Oval 17"/>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p:cNvCxnSpPr/>
          <p:nvPr/>
        </p:nvCxnSpPr>
        <p:spPr>
          <a:xfrm flipV="1">
            <a:off x="8988780" y="925417"/>
            <a:ext cx="0" cy="5061206"/>
          </a:xfrm>
          <a:prstGeom prst="line">
            <a:avLst/>
          </a:prstGeom>
          <a:ln w="22225">
            <a:solidFill>
              <a:schemeClr val="accent1">
                <a:lumMod val="75000"/>
              </a:schemeClr>
            </a:solidFill>
            <a:prstDash val="sysDash"/>
            <a:head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924445" y="2382568"/>
            <a:ext cx="121315" cy="2450165"/>
          </a:xfrm>
          <a:prstGeom prst="rect">
            <a:avLst/>
          </a:prstGeom>
          <a:solidFill>
            <a:schemeClr val="accent1">
              <a:lumMod val="60000"/>
              <a:lumOff val="40000"/>
            </a:schemeClr>
          </a:solidFill>
          <a:ln>
            <a:noFill/>
          </a:ln>
          <a:scene3d>
            <a:camera prst="orthographicFront"/>
            <a:lightRig rig="threePt" dir="t"/>
          </a:scene3d>
          <a:sp3d>
            <a:bevelT w="44450" h="63500"/>
          </a:sp3d>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sp>
        <p:nvSpPr>
          <p:cNvPr id="22" name="Oval 21"/>
          <p:cNvSpPr/>
          <p:nvPr/>
        </p:nvSpPr>
        <p:spPr>
          <a:xfrm>
            <a:off x="8937471" y="3833419"/>
            <a:ext cx="89424" cy="89408"/>
          </a:xfrm>
          <a:prstGeom prst="ellipse">
            <a:avLst/>
          </a:prstGeom>
          <a:solidFill>
            <a:schemeClr val="accent2">
              <a:lumMod val="60000"/>
              <a:lumOff val="40000"/>
            </a:schemeClr>
          </a:solidFill>
          <a:effectLst>
            <a:outerShdw blurRad="38100" dist="12700" dir="2700000" algn="tl" rotWithShape="0">
              <a:prstClr val="black"/>
            </a:outerShdw>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3" name="Oval 22"/>
          <p:cNvSpPr/>
          <p:nvPr/>
        </p:nvSpPr>
        <p:spPr>
          <a:xfrm>
            <a:off x="8944068" y="3054299"/>
            <a:ext cx="89424" cy="89408"/>
          </a:xfrm>
          <a:prstGeom prst="ellipse">
            <a:avLst/>
          </a:prstGeom>
          <a:solidFill>
            <a:schemeClr val="accent2">
              <a:lumMod val="60000"/>
              <a:lumOff val="40000"/>
            </a:schemeClr>
          </a:solidFill>
          <a:effectLst>
            <a:outerShdw blurRad="38100" dist="12700" dir="2700000" algn="tl" rotWithShape="0">
              <a:prstClr val="black"/>
            </a:outerShdw>
          </a:effectLst>
          <a:scene3d>
            <a:camera prst="orthographicFront"/>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cxnSp>
        <p:nvCxnSpPr>
          <p:cNvPr id="24" name="Straight Arrow Connector 23"/>
          <p:cNvCxnSpPr>
            <a:stCxn id="16" idx="2"/>
            <a:endCxn id="22" idx="1"/>
          </p:cNvCxnSpPr>
          <p:nvPr/>
        </p:nvCxnSpPr>
        <p:spPr>
          <a:xfrm>
            <a:off x="1480891" y="2600514"/>
            <a:ext cx="7469676" cy="124599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0" idx="2"/>
            <a:endCxn id="23" idx="2"/>
          </p:cNvCxnSpPr>
          <p:nvPr/>
        </p:nvCxnSpPr>
        <p:spPr>
          <a:xfrm flipV="1">
            <a:off x="1482434" y="3099003"/>
            <a:ext cx="7461634" cy="1273307"/>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6566190" y="3354546"/>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27" name="TextBox 26"/>
          <p:cNvSpPr txBox="1"/>
          <p:nvPr/>
        </p:nvSpPr>
        <p:spPr>
          <a:xfrm>
            <a:off x="7881813" y="1360684"/>
            <a:ext cx="858793" cy="367266"/>
          </a:xfrm>
          <a:prstGeom prst="rect">
            <a:avLst/>
          </a:prstGeom>
          <a:noFill/>
        </p:spPr>
        <p:txBody>
          <a:bodyPr wrap="none" lIns="89392" tIns="44697" rIns="89392" bIns="44697" rtlCol="0">
            <a:spAutoFit/>
          </a:bodyPr>
          <a:lstStyle/>
          <a:p>
            <a:r>
              <a:rPr lang="en-US" dirty="0">
                <a:solidFill>
                  <a:schemeClr val="bg1"/>
                </a:solidFill>
              </a:rPr>
              <a:t>Screen</a:t>
            </a:r>
          </a:p>
        </p:txBody>
      </p:sp>
      <p:sp>
        <p:nvSpPr>
          <p:cNvPr id="28" name="TextBox 27"/>
          <p:cNvSpPr txBox="1"/>
          <p:nvPr/>
        </p:nvSpPr>
        <p:spPr>
          <a:xfrm>
            <a:off x="9388393" y="4832733"/>
            <a:ext cx="1910234" cy="367266"/>
          </a:xfrm>
          <a:prstGeom prst="rect">
            <a:avLst/>
          </a:prstGeom>
          <a:noFill/>
        </p:spPr>
        <p:txBody>
          <a:bodyPr wrap="none" lIns="89392" tIns="44697" rIns="89392" bIns="44697" rtlCol="0">
            <a:spAutoFit/>
          </a:bodyPr>
          <a:lstStyle/>
          <a:p>
            <a:pPr algn="ctr"/>
            <a:r>
              <a:rPr lang="en-US" dirty="0">
                <a:solidFill>
                  <a:schemeClr val="bg1"/>
                </a:solidFill>
              </a:rPr>
              <a:t>Object in left eye</a:t>
            </a:r>
          </a:p>
        </p:txBody>
      </p:sp>
      <p:sp>
        <p:nvSpPr>
          <p:cNvPr id="29" name="TextBox 28"/>
          <p:cNvSpPr txBox="1"/>
          <p:nvPr/>
        </p:nvSpPr>
        <p:spPr>
          <a:xfrm>
            <a:off x="9293762" y="2011262"/>
            <a:ext cx="2059955" cy="367266"/>
          </a:xfrm>
          <a:prstGeom prst="rect">
            <a:avLst/>
          </a:prstGeom>
          <a:noFill/>
        </p:spPr>
        <p:txBody>
          <a:bodyPr wrap="none" lIns="89392" tIns="44697" rIns="89392" bIns="44697" rtlCol="0">
            <a:spAutoFit/>
          </a:bodyPr>
          <a:lstStyle/>
          <a:p>
            <a:pPr algn="ctr"/>
            <a:r>
              <a:rPr lang="en-US" dirty="0">
                <a:solidFill>
                  <a:schemeClr val="bg1"/>
                </a:solidFill>
              </a:rPr>
              <a:t>Object in right eye</a:t>
            </a:r>
          </a:p>
        </p:txBody>
      </p:sp>
      <p:sp>
        <p:nvSpPr>
          <p:cNvPr id="30" name="TextBox 29"/>
          <p:cNvSpPr txBox="1"/>
          <p:nvPr/>
        </p:nvSpPr>
        <p:spPr>
          <a:xfrm>
            <a:off x="4163777" y="2012518"/>
            <a:ext cx="2497511" cy="367266"/>
          </a:xfrm>
          <a:prstGeom prst="rect">
            <a:avLst/>
          </a:prstGeom>
          <a:noFill/>
        </p:spPr>
        <p:txBody>
          <a:bodyPr wrap="none" lIns="89392" tIns="44697" rIns="89392" bIns="44697" rtlCol="0">
            <a:spAutoFit/>
          </a:bodyPr>
          <a:lstStyle/>
          <a:p>
            <a:r>
              <a:rPr lang="en-US" dirty="0">
                <a:solidFill>
                  <a:schemeClr val="bg1"/>
                </a:solidFill>
              </a:rPr>
              <a:t>Object perceived in 3D</a:t>
            </a:r>
          </a:p>
        </p:txBody>
      </p:sp>
      <p:cxnSp>
        <p:nvCxnSpPr>
          <p:cNvPr id="31" name="Straight Arrow Connector 30"/>
          <p:cNvCxnSpPr>
            <a:stCxn id="30" idx="2"/>
            <a:endCxn id="26" idx="1"/>
          </p:cNvCxnSpPr>
          <p:nvPr/>
        </p:nvCxnSpPr>
        <p:spPr>
          <a:xfrm>
            <a:off x="5412533" y="2379784"/>
            <a:ext cx="1192945" cy="1014042"/>
          </a:xfrm>
          <a:prstGeom prst="straightConnector1">
            <a:avLst/>
          </a:prstGeom>
          <a:ln w="15875">
            <a:solidFill>
              <a:schemeClr val="accent2">
                <a:lumMod val="20000"/>
                <a:lumOff val="80000"/>
              </a:schemeClr>
            </a:solidFill>
            <a:prstDash val="dash"/>
            <a:tailEnd type="stealth"/>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7" idx="2"/>
            <a:endCxn id="21" idx="0"/>
          </p:cNvCxnSpPr>
          <p:nvPr/>
        </p:nvCxnSpPr>
        <p:spPr>
          <a:xfrm>
            <a:off x="8311210" y="1727950"/>
            <a:ext cx="673893" cy="654618"/>
          </a:xfrm>
          <a:prstGeom prst="straightConnector1">
            <a:avLst/>
          </a:prstGeom>
          <a:ln w="15875">
            <a:solidFill>
              <a:schemeClr val="accent2">
                <a:lumMod val="20000"/>
                <a:lumOff val="80000"/>
              </a:schemeClr>
            </a:solidFill>
            <a:prstDash val="dash"/>
            <a:tailEnd type="stealth"/>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2"/>
            <a:endCxn id="23" idx="6"/>
          </p:cNvCxnSpPr>
          <p:nvPr/>
        </p:nvCxnSpPr>
        <p:spPr>
          <a:xfrm flipH="1">
            <a:off x="9033492" y="2378528"/>
            <a:ext cx="1290248" cy="720475"/>
          </a:xfrm>
          <a:prstGeom prst="straightConnector1">
            <a:avLst/>
          </a:prstGeom>
          <a:ln w="15875">
            <a:solidFill>
              <a:schemeClr val="accent2">
                <a:lumMod val="20000"/>
                <a:lumOff val="80000"/>
              </a:schemeClr>
            </a:solidFill>
            <a:prstDash val="dash"/>
            <a:tailEnd type="stealth"/>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8" idx="0"/>
            <a:endCxn id="22" idx="6"/>
          </p:cNvCxnSpPr>
          <p:nvPr/>
        </p:nvCxnSpPr>
        <p:spPr>
          <a:xfrm flipH="1" flipV="1">
            <a:off x="9026895" y="3878123"/>
            <a:ext cx="1316615" cy="954610"/>
          </a:xfrm>
          <a:prstGeom prst="straightConnector1">
            <a:avLst/>
          </a:prstGeom>
          <a:ln w="15875">
            <a:solidFill>
              <a:schemeClr val="accent2">
                <a:lumMod val="20000"/>
                <a:lumOff val="80000"/>
              </a:schemeClr>
            </a:solidFill>
            <a:prstDash val="dash"/>
            <a:tailEnd type="stealth"/>
          </a:ln>
          <a:effectLst/>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358364" y="3310963"/>
            <a:ext cx="1576939" cy="367266"/>
          </a:xfrm>
          <a:prstGeom prst="rect">
            <a:avLst/>
          </a:prstGeom>
          <a:noFill/>
        </p:spPr>
        <p:txBody>
          <a:bodyPr wrap="none" lIns="89392" tIns="44697" rIns="89392" bIns="44697" rtlCol="0">
            <a:spAutoFit/>
          </a:bodyPr>
          <a:lstStyle/>
          <a:p>
            <a:pPr algn="ctr"/>
            <a:r>
              <a:rPr lang="en-US" dirty="0">
                <a:solidFill>
                  <a:schemeClr val="accent2">
                    <a:lumMod val="60000"/>
                    <a:lumOff val="40000"/>
                  </a:schemeClr>
                </a:solidFill>
              </a:rPr>
              <a:t>Pixel disparity</a:t>
            </a:r>
          </a:p>
        </p:txBody>
      </p:sp>
      <p:grpSp>
        <p:nvGrpSpPr>
          <p:cNvPr id="36" name="Group 35"/>
          <p:cNvGrpSpPr/>
          <p:nvPr/>
        </p:nvGrpSpPr>
        <p:grpSpPr>
          <a:xfrm>
            <a:off x="4399245" y="1211815"/>
            <a:ext cx="4538226" cy="4533134"/>
            <a:chOff x="3260483" y="1060610"/>
            <a:chExt cx="2948240" cy="2945455"/>
          </a:xfrm>
        </p:grpSpPr>
        <p:sp>
          <p:nvSpPr>
            <p:cNvPr id="37" name="Pie 36"/>
            <p:cNvSpPr/>
            <p:nvPr/>
          </p:nvSpPr>
          <p:spPr>
            <a:xfrm rot="18900000">
              <a:off x="3263792" y="1060610"/>
              <a:ext cx="2944931" cy="2945455"/>
            </a:xfrm>
            <a:prstGeom prst="pie">
              <a:avLst>
                <a:gd name="adj1" fmla="val 12922339"/>
                <a:gd name="adj2" fmla="val 14071993"/>
              </a:avLst>
            </a:prstGeom>
            <a:gradFill flip="none" rotWithShape="1">
              <a:gsLst>
                <a:gs pos="0">
                  <a:schemeClr val="accent2">
                    <a:lumMod val="20000"/>
                    <a:lumOff val="80000"/>
                  </a:schemeClr>
                </a:gs>
                <a:gs pos="100000">
                  <a:schemeClr val="accent2">
                    <a:lumMod val="20000"/>
                    <a:lumOff val="8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TextBox 37"/>
            <p:cNvSpPr txBox="1"/>
            <p:nvPr/>
          </p:nvSpPr>
          <p:spPr>
            <a:xfrm>
              <a:off x="3260483" y="2418330"/>
              <a:ext cx="730427" cy="239978"/>
            </a:xfrm>
            <a:prstGeom prst="rect">
              <a:avLst/>
            </a:prstGeom>
            <a:noFill/>
          </p:spPr>
          <p:txBody>
            <a:bodyPr wrap="none" rtlCol="0" anchor="ctr">
              <a:spAutoFit/>
            </a:bodyPr>
            <a:lstStyle/>
            <a:p>
              <a:r>
                <a:rPr lang="en-US" dirty="0" err="1">
                  <a:solidFill>
                    <a:schemeClr val="bg1"/>
                  </a:solidFill>
                </a:rPr>
                <a:t>Vergence</a:t>
              </a:r>
              <a:endParaRPr lang="en-US" dirty="0">
                <a:solidFill>
                  <a:schemeClr val="bg1"/>
                </a:solidFill>
              </a:endParaRPr>
            </a:p>
          </p:txBody>
        </p:sp>
      </p:grpSp>
      <p:sp>
        <p:nvSpPr>
          <p:cNvPr id="39" name="Oval 38"/>
          <p:cNvSpPr/>
          <p:nvPr/>
        </p:nvSpPr>
        <p:spPr>
          <a:xfrm rot="578305">
            <a:off x="2224935" y="2443597"/>
            <a:ext cx="44712" cy="560932"/>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sp>
        <p:nvSpPr>
          <p:cNvPr id="40" name="Oval 39"/>
          <p:cNvSpPr/>
          <p:nvPr/>
        </p:nvSpPr>
        <p:spPr>
          <a:xfrm rot="21118200">
            <a:off x="2226277" y="3973123"/>
            <a:ext cx="44712" cy="560932"/>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grpSp>
        <p:nvGrpSpPr>
          <p:cNvPr id="41" name="Group 40"/>
          <p:cNvGrpSpPr/>
          <p:nvPr/>
        </p:nvGrpSpPr>
        <p:grpSpPr>
          <a:xfrm>
            <a:off x="8985103" y="3098293"/>
            <a:ext cx="439267" cy="780733"/>
            <a:chOff x="5871068" y="2167179"/>
            <a:chExt cx="758336" cy="798475"/>
          </a:xfrm>
        </p:grpSpPr>
        <p:sp>
          <p:nvSpPr>
            <p:cNvPr id="42" name="Right Brace 41"/>
            <p:cNvSpPr/>
            <p:nvPr/>
          </p:nvSpPr>
          <p:spPr>
            <a:xfrm>
              <a:off x="6469358" y="2167179"/>
              <a:ext cx="160046" cy="798475"/>
            </a:xfrm>
            <a:prstGeom prst="rightBrace">
              <a:avLst>
                <a:gd name="adj1" fmla="val 37383"/>
                <a:gd name="adj2" fmla="val 50000"/>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a:stCxn id="42" idx="0"/>
              <a:endCxn id="23" idx="6"/>
            </p:cNvCxnSpPr>
            <p:nvPr/>
          </p:nvCxnSpPr>
          <p:spPr>
            <a:xfrm flipH="1">
              <a:off x="5877811" y="2167179"/>
              <a:ext cx="591547" cy="726"/>
            </a:xfrm>
            <a:prstGeom prst="line">
              <a:avLst/>
            </a:prstGeom>
            <a:ln w="1905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2"/>
              <a:endCxn id="22" idx="6"/>
            </p:cNvCxnSpPr>
            <p:nvPr/>
          </p:nvCxnSpPr>
          <p:spPr>
            <a:xfrm flipH="1" flipV="1">
              <a:off x="5871068" y="2964730"/>
              <a:ext cx="598290" cy="924"/>
            </a:xfrm>
            <a:prstGeom prst="line">
              <a:avLst/>
            </a:prstGeom>
            <a:ln w="1905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p:cNvCxnSpPr/>
          <p:nvPr/>
        </p:nvCxnSpPr>
        <p:spPr>
          <a:xfrm>
            <a:off x="624417" y="6013142"/>
            <a:ext cx="10972799" cy="0"/>
          </a:xfrm>
          <a:prstGeom prst="straightConnector1">
            <a:avLst/>
          </a:prstGeom>
          <a:ln w="38100">
            <a:solidFill>
              <a:schemeClr val="accent2">
                <a:lumMod val="40000"/>
                <a:lumOff val="6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10044" y="5652953"/>
            <a:ext cx="725551" cy="336488"/>
          </a:xfrm>
          <a:prstGeom prst="rect">
            <a:avLst/>
          </a:prstGeom>
          <a:noFill/>
        </p:spPr>
        <p:txBody>
          <a:bodyPr wrap="none" lIns="89392" tIns="44697" rIns="89392" bIns="44697" rtlCol="0">
            <a:spAutoFit/>
          </a:bodyPr>
          <a:lstStyle/>
          <a:p>
            <a:r>
              <a:rPr lang="en-US" sz="1600" b="1" dirty="0">
                <a:solidFill>
                  <a:schemeClr val="bg1"/>
                </a:solidFill>
              </a:rPr>
              <a:t>Depth</a:t>
            </a:r>
          </a:p>
        </p:txBody>
      </p:sp>
      <p:sp>
        <p:nvSpPr>
          <p:cNvPr id="50" name="TextBox 49"/>
          <p:cNvSpPr txBox="1"/>
          <p:nvPr/>
        </p:nvSpPr>
        <p:spPr>
          <a:xfrm>
            <a:off x="8988780" y="893564"/>
            <a:ext cx="1863683" cy="644265"/>
          </a:xfrm>
          <a:prstGeom prst="rect">
            <a:avLst/>
          </a:prstGeom>
          <a:noFill/>
        </p:spPr>
        <p:txBody>
          <a:bodyPr wrap="none" lIns="89392" tIns="44697" rIns="89392" bIns="44697" rtlCol="0">
            <a:spAutoFit/>
          </a:bodyPr>
          <a:lstStyle/>
          <a:p>
            <a:r>
              <a:rPr lang="en-US" dirty="0">
                <a:solidFill>
                  <a:schemeClr val="bg1"/>
                </a:solidFill>
              </a:rPr>
              <a:t>Accommodation</a:t>
            </a:r>
          </a:p>
          <a:p>
            <a:r>
              <a:rPr lang="en-US" dirty="0">
                <a:solidFill>
                  <a:schemeClr val="bg1"/>
                </a:solidFill>
              </a:rPr>
              <a:t>(focal plane)</a:t>
            </a:r>
          </a:p>
        </p:txBody>
      </p:sp>
      <p:sp>
        <p:nvSpPr>
          <p:cNvPr id="52" name="TextBox 51"/>
          <p:cNvSpPr txBox="1"/>
          <p:nvPr/>
        </p:nvSpPr>
        <p:spPr>
          <a:xfrm>
            <a:off x="11963267" y="4509117"/>
            <a:ext cx="184666" cy="2091470"/>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Slide courtesy of Petr </a:t>
            </a:r>
            <a:r>
              <a:rPr lang="en-GB" sz="1200" dirty="0" err="1" smtClean="0">
                <a:solidFill>
                  <a:schemeClr val="accent2">
                    <a:lumMod val="20000"/>
                    <a:lumOff val="80000"/>
                  </a:schemeClr>
                </a:solidFill>
              </a:rPr>
              <a:t>Kellnhofer</a:t>
            </a:r>
            <a:endParaRPr lang="en-GB" sz="1200" dirty="0">
              <a:solidFill>
                <a:schemeClr val="accent2">
                  <a:lumMod val="20000"/>
                  <a:lumOff val="80000"/>
                </a:schemeClr>
              </a:solidFill>
            </a:endParaRPr>
          </a:p>
        </p:txBody>
      </p:sp>
      <p:sp>
        <p:nvSpPr>
          <p:cNvPr id="60" name="Date Placeholder 59"/>
          <p:cNvSpPr>
            <a:spLocks noGrp="1"/>
          </p:cNvSpPr>
          <p:nvPr>
            <p:ph type="dt" sz="half" idx="2"/>
          </p:nvPr>
        </p:nvSpPr>
        <p:spPr/>
        <p:txBody>
          <a:bodyPr/>
          <a:lstStyle/>
          <a:p>
            <a:r>
              <a:rPr lang="en-GB" smtClean="0"/>
              <a:t>2017-08-03</a:t>
            </a:r>
            <a:endParaRPr lang="en-GB" dirty="0"/>
          </a:p>
        </p:txBody>
      </p:sp>
      <p:sp>
        <p:nvSpPr>
          <p:cNvPr id="61" name="Footer Placeholder 60"/>
          <p:cNvSpPr>
            <a:spLocks noGrp="1"/>
          </p:cNvSpPr>
          <p:nvPr>
            <p:ph type="ftr" sz="quarter" idx="3"/>
          </p:nvPr>
        </p:nvSpPr>
        <p:spPr/>
        <p:txBody>
          <a:bodyPr/>
          <a:lstStyle/>
          <a:p>
            <a:r>
              <a:rPr lang="en-GB" dirty="0" smtClean="0"/>
              <a:t>Christian Richardt – Stereoscopic 3D Videos and Panoramas</a:t>
            </a:r>
            <a:endParaRPr lang="en-GB" dirty="0"/>
          </a:p>
        </p:txBody>
      </p:sp>
      <p:sp>
        <p:nvSpPr>
          <p:cNvPr id="62" name="Slide Number Placeholder 61"/>
          <p:cNvSpPr>
            <a:spLocks noGrp="1"/>
          </p:cNvSpPr>
          <p:nvPr>
            <p:ph type="sldNum" sz="quarter" idx="4"/>
          </p:nvPr>
        </p:nvSpPr>
        <p:spPr/>
        <p:txBody>
          <a:bodyPr/>
          <a:lstStyle/>
          <a:p>
            <a:fld id="{9B281B64-7B92-47B0-8A60-E22259C079AF}" type="slidenum">
              <a:rPr lang="en-GB" smtClean="0"/>
              <a:pPr/>
              <a:t>12</a:t>
            </a:fld>
            <a:endParaRPr lang="en-GB"/>
          </a:p>
        </p:txBody>
      </p:sp>
      <p:grpSp>
        <p:nvGrpSpPr>
          <p:cNvPr id="47" name="Group 46"/>
          <p:cNvGrpSpPr/>
          <p:nvPr/>
        </p:nvGrpSpPr>
        <p:grpSpPr>
          <a:xfrm>
            <a:off x="6699251" y="1252234"/>
            <a:ext cx="2282931" cy="4472849"/>
            <a:chOff x="4975864" y="490518"/>
            <a:chExt cx="1387869" cy="3902011"/>
          </a:xfrm>
        </p:grpSpPr>
        <p:sp>
          <p:nvSpPr>
            <p:cNvPr id="48" name="Rectangle 47"/>
            <p:cNvSpPr/>
            <p:nvPr/>
          </p:nvSpPr>
          <p:spPr>
            <a:xfrm>
              <a:off x="4975864" y="490518"/>
              <a:ext cx="1387869" cy="3902011"/>
            </a:xfrm>
            <a:prstGeom prst="rect">
              <a:avLst/>
            </a:prstGeom>
            <a:gradFill>
              <a:gsLst>
                <a:gs pos="99583">
                  <a:srgbClr val="FFC000">
                    <a:alpha val="0"/>
                  </a:srgbClr>
                </a:gs>
                <a:gs pos="0">
                  <a:srgbClr val="FFC000">
                    <a:alpha val="0"/>
                  </a:srgbClr>
                </a:gs>
                <a:gs pos="50000">
                  <a:srgbClr val="FFC000">
                    <a:alpha val="6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rot="16200000">
              <a:off x="4438797" y="2271281"/>
              <a:ext cx="2462008" cy="280661"/>
            </a:xfrm>
            <a:prstGeom prst="rect">
              <a:avLst/>
            </a:prstGeom>
            <a:noFill/>
          </p:spPr>
          <p:txBody>
            <a:bodyPr wrap="none" rtlCol="0" anchor="ctr">
              <a:spAutoFit/>
            </a:bodyPr>
            <a:lstStyle/>
            <a:p>
              <a:r>
                <a:rPr lang="en-US" sz="2400" dirty="0">
                  <a:solidFill>
                    <a:schemeClr val="bg1"/>
                  </a:solidFill>
                </a:rPr>
                <a:t>Viewing discomfort</a:t>
              </a:r>
            </a:p>
          </p:txBody>
        </p:sp>
      </p:grpSp>
    </p:spTree>
    <p:extLst>
      <p:ext uri="{BB962C8B-B14F-4D97-AF65-F5344CB8AC3E}">
        <p14:creationId xmlns:p14="http://schemas.microsoft.com/office/powerpoint/2010/main" val="378362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2" presetClass="entr" presetSubtype="8"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22" presetClass="entr" presetSubtype="2"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righ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22" presetClass="entr" presetSubtype="4"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22" presetClass="entr" presetSubtype="8"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47" presetClass="exit" presetSubtype="0" fill="hold" grpId="1" nodeType="clickEffect">
                                  <p:stCondLst>
                                    <p:cond delay="0"/>
                                  </p:stCondLst>
                                  <p:childTnLst>
                                    <p:animEffect transition="out" filter="fade">
                                      <p:cBhvr>
                                        <p:cTn id="68" dur="500"/>
                                        <p:tgtEl>
                                          <p:spTgt spid="27"/>
                                        </p:tgtEl>
                                      </p:cBhvr>
                                    </p:animEffect>
                                    <p:anim calcmode="lin" valueType="num">
                                      <p:cBhvr>
                                        <p:cTn id="69" dur="500"/>
                                        <p:tgtEl>
                                          <p:spTgt spid="27"/>
                                        </p:tgtEl>
                                        <p:attrNameLst>
                                          <p:attrName>ppt_x</p:attrName>
                                        </p:attrNameLst>
                                      </p:cBhvr>
                                      <p:tavLst>
                                        <p:tav tm="0">
                                          <p:val>
                                            <p:strVal val="ppt_x"/>
                                          </p:val>
                                        </p:tav>
                                        <p:tav tm="100000">
                                          <p:val>
                                            <p:strVal val="ppt_x"/>
                                          </p:val>
                                        </p:tav>
                                      </p:tavLst>
                                    </p:anim>
                                    <p:anim calcmode="lin" valueType="num">
                                      <p:cBhvr>
                                        <p:cTn id="70" dur="500"/>
                                        <p:tgtEl>
                                          <p:spTgt spid="27"/>
                                        </p:tgtEl>
                                        <p:attrNameLst>
                                          <p:attrName>ppt_y</p:attrName>
                                        </p:attrNameLst>
                                      </p:cBhvr>
                                      <p:tavLst>
                                        <p:tav tm="0">
                                          <p:val>
                                            <p:strVal val="ppt_y"/>
                                          </p:val>
                                        </p:tav>
                                        <p:tav tm="100000">
                                          <p:val>
                                            <p:strVal val="ppt_y-.1"/>
                                          </p:val>
                                        </p:tav>
                                      </p:tavLst>
                                    </p:anim>
                                    <p:set>
                                      <p:cBhvr>
                                        <p:cTn id="71" dur="1" fill="hold">
                                          <p:stCondLst>
                                            <p:cond delay="499"/>
                                          </p:stCondLst>
                                        </p:cTn>
                                        <p:tgtEl>
                                          <p:spTgt spid="27"/>
                                        </p:tgtEl>
                                        <p:attrNameLst>
                                          <p:attrName>style.visibility</p:attrName>
                                        </p:attrNameLst>
                                      </p:cBhvr>
                                      <p:to>
                                        <p:strVal val="hidden"/>
                                      </p:to>
                                    </p:set>
                                  </p:childTnLst>
                                </p:cTn>
                              </p:par>
                              <p:par>
                                <p:cTn id="72" presetID="47" presetClass="exit" presetSubtype="0" fill="hold" nodeType="withEffect">
                                  <p:stCondLst>
                                    <p:cond delay="0"/>
                                  </p:stCondLst>
                                  <p:childTnLst>
                                    <p:animEffect transition="out" filter="fade">
                                      <p:cBhvr>
                                        <p:cTn id="73" dur="500"/>
                                        <p:tgtEl>
                                          <p:spTgt spid="32"/>
                                        </p:tgtEl>
                                      </p:cBhvr>
                                    </p:animEffect>
                                    <p:anim calcmode="lin" valueType="num">
                                      <p:cBhvr>
                                        <p:cTn id="74" dur="500"/>
                                        <p:tgtEl>
                                          <p:spTgt spid="32"/>
                                        </p:tgtEl>
                                        <p:attrNameLst>
                                          <p:attrName>ppt_x</p:attrName>
                                        </p:attrNameLst>
                                      </p:cBhvr>
                                      <p:tavLst>
                                        <p:tav tm="0">
                                          <p:val>
                                            <p:strVal val="ppt_x"/>
                                          </p:val>
                                        </p:tav>
                                        <p:tav tm="100000">
                                          <p:val>
                                            <p:strVal val="ppt_x"/>
                                          </p:val>
                                        </p:tav>
                                      </p:tavLst>
                                    </p:anim>
                                    <p:anim calcmode="lin" valueType="num">
                                      <p:cBhvr>
                                        <p:cTn id="75" dur="500"/>
                                        <p:tgtEl>
                                          <p:spTgt spid="32"/>
                                        </p:tgtEl>
                                        <p:attrNameLst>
                                          <p:attrName>ppt_y</p:attrName>
                                        </p:attrNameLst>
                                      </p:cBhvr>
                                      <p:tavLst>
                                        <p:tav tm="0">
                                          <p:val>
                                            <p:strVal val="ppt_y"/>
                                          </p:val>
                                        </p:tav>
                                        <p:tav tm="100000">
                                          <p:val>
                                            <p:strVal val="ppt_y-.1"/>
                                          </p:val>
                                        </p:tav>
                                      </p:tavLst>
                                    </p:anim>
                                    <p:set>
                                      <p:cBhvr>
                                        <p:cTn id="76" dur="1" fill="hold">
                                          <p:stCondLst>
                                            <p:cond delay="499"/>
                                          </p:stCondLst>
                                        </p:cTn>
                                        <p:tgtEl>
                                          <p:spTgt spid="32"/>
                                        </p:tgtEl>
                                        <p:attrNameLst>
                                          <p:attrName>style.visibility</p:attrName>
                                        </p:attrNameLst>
                                      </p:cBhvr>
                                      <p:to>
                                        <p:strVal val="hidden"/>
                                      </p:to>
                                    </p:set>
                                  </p:childTnLst>
                                </p:cTn>
                              </p:par>
                              <p:par>
                                <p:cTn id="77" presetID="47" presetClass="exit" presetSubtype="0" fill="hold" grpId="1" nodeType="withEffect">
                                  <p:stCondLst>
                                    <p:cond delay="0"/>
                                  </p:stCondLst>
                                  <p:childTnLst>
                                    <p:animEffect transition="out" filter="fade">
                                      <p:cBhvr>
                                        <p:cTn id="78" dur="500"/>
                                        <p:tgtEl>
                                          <p:spTgt spid="29"/>
                                        </p:tgtEl>
                                      </p:cBhvr>
                                    </p:animEffect>
                                    <p:anim calcmode="lin" valueType="num">
                                      <p:cBhvr>
                                        <p:cTn id="79" dur="500"/>
                                        <p:tgtEl>
                                          <p:spTgt spid="29"/>
                                        </p:tgtEl>
                                        <p:attrNameLst>
                                          <p:attrName>ppt_x</p:attrName>
                                        </p:attrNameLst>
                                      </p:cBhvr>
                                      <p:tavLst>
                                        <p:tav tm="0">
                                          <p:val>
                                            <p:strVal val="ppt_x"/>
                                          </p:val>
                                        </p:tav>
                                        <p:tav tm="100000">
                                          <p:val>
                                            <p:strVal val="ppt_x"/>
                                          </p:val>
                                        </p:tav>
                                      </p:tavLst>
                                    </p:anim>
                                    <p:anim calcmode="lin" valueType="num">
                                      <p:cBhvr>
                                        <p:cTn id="80" dur="500"/>
                                        <p:tgtEl>
                                          <p:spTgt spid="29"/>
                                        </p:tgtEl>
                                        <p:attrNameLst>
                                          <p:attrName>ppt_y</p:attrName>
                                        </p:attrNameLst>
                                      </p:cBhvr>
                                      <p:tavLst>
                                        <p:tav tm="0">
                                          <p:val>
                                            <p:strVal val="ppt_y"/>
                                          </p:val>
                                        </p:tav>
                                        <p:tav tm="100000">
                                          <p:val>
                                            <p:strVal val="ppt_y-.1"/>
                                          </p:val>
                                        </p:tav>
                                      </p:tavLst>
                                    </p:anim>
                                    <p:set>
                                      <p:cBhvr>
                                        <p:cTn id="81" dur="1" fill="hold">
                                          <p:stCondLst>
                                            <p:cond delay="499"/>
                                          </p:stCondLst>
                                        </p:cTn>
                                        <p:tgtEl>
                                          <p:spTgt spid="29"/>
                                        </p:tgtEl>
                                        <p:attrNameLst>
                                          <p:attrName>style.visibility</p:attrName>
                                        </p:attrNameLst>
                                      </p:cBhvr>
                                      <p:to>
                                        <p:strVal val="hidden"/>
                                      </p:to>
                                    </p:set>
                                  </p:childTnLst>
                                </p:cTn>
                              </p:par>
                              <p:par>
                                <p:cTn id="82" presetID="47" presetClass="exit" presetSubtype="0" fill="hold" nodeType="withEffect">
                                  <p:stCondLst>
                                    <p:cond delay="0"/>
                                  </p:stCondLst>
                                  <p:childTnLst>
                                    <p:animEffect transition="out" filter="fade">
                                      <p:cBhvr>
                                        <p:cTn id="83" dur="500"/>
                                        <p:tgtEl>
                                          <p:spTgt spid="33"/>
                                        </p:tgtEl>
                                      </p:cBhvr>
                                    </p:animEffect>
                                    <p:anim calcmode="lin" valueType="num">
                                      <p:cBhvr>
                                        <p:cTn id="84" dur="500"/>
                                        <p:tgtEl>
                                          <p:spTgt spid="33"/>
                                        </p:tgtEl>
                                        <p:attrNameLst>
                                          <p:attrName>ppt_x</p:attrName>
                                        </p:attrNameLst>
                                      </p:cBhvr>
                                      <p:tavLst>
                                        <p:tav tm="0">
                                          <p:val>
                                            <p:strVal val="ppt_x"/>
                                          </p:val>
                                        </p:tav>
                                        <p:tav tm="100000">
                                          <p:val>
                                            <p:strVal val="ppt_x"/>
                                          </p:val>
                                        </p:tav>
                                      </p:tavLst>
                                    </p:anim>
                                    <p:anim calcmode="lin" valueType="num">
                                      <p:cBhvr>
                                        <p:cTn id="85" dur="500"/>
                                        <p:tgtEl>
                                          <p:spTgt spid="33"/>
                                        </p:tgtEl>
                                        <p:attrNameLst>
                                          <p:attrName>ppt_y</p:attrName>
                                        </p:attrNameLst>
                                      </p:cBhvr>
                                      <p:tavLst>
                                        <p:tav tm="0">
                                          <p:val>
                                            <p:strVal val="ppt_y"/>
                                          </p:val>
                                        </p:tav>
                                        <p:tav tm="100000">
                                          <p:val>
                                            <p:strVal val="ppt_y-.1"/>
                                          </p:val>
                                        </p:tav>
                                      </p:tavLst>
                                    </p:anim>
                                    <p:set>
                                      <p:cBhvr>
                                        <p:cTn id="86" dur="1" fill="hold">
                                          <p:stCondLst>
                                            <p:cond delay="499"/>
                                          </p:stCondLst>
                                        </p:cTn>
                                        <p:tgtEl>
                                          <p:spTgt spid="33"/>
                                        </p:tgtEl>
                                        <p:attrNameLst>
                                          <p:attrName>style.visibility</p:attrName>
                                        </p:attrNameLst>
                                      </p:cBhvr>
                                      <p:to>
                                        <p:strVal val="hidden"/>
                                      </p:to>
                                    </p:set>
                                  </p:childTnLst>
                                </p:cTn>
                              </p:par>
                              <p:par>
                                <p:cTn id="87" presetID="47" presetClass="exit" presetSubtype="0" fill="hold" grpId="1" nodeType="withEffect">
                                  <p:stCondLst>
                                    <p:cond delay="0"/>
                                  </p:stCondLst>
                                  <p:childTnLst>
                                    <p:animEffect transition="out" filter="fade">
                                      <p:cBhvr>
                                        <p:cTn id="88" dur="500"/>
                                        <p:tgtEl>
                                          <p:spTgt spid="28"/>
                                        </p:tgtEl>
                                      </p:cBhvr>
                                    </p:animEffect>
                                    <p:anim calcmode="lin" valueType="num">
                                      <p:cBhvr>
                                        <p:cTn id="89" dur="500"/>
                                        <p:tgtEl>
                                          <p:spTgt spid="28"/>
                                        </p:tgtEl>
                                        <p:attrNameLst>
                                          <p:attrName>ppt_x</p:attrName>
                                        </p:attrNameLst>
                                      </p:cBhvr>
                                      <p:tavLst>
                                        <p:tav tm="0">
                                          <p:val>
                                            <p:strVal val="ppt_x"/>
                                          </p:val>
                                        </p:tav>
                                        <p:tav tm="100000">
                                          <p:val>
                                            <p:strVal val="ppt_x"/>
                                          </p:val>
                                        </p:tav>
                                      </p:tavLst>
                                    </p:anim>
                                    <p:anim calcmode="lin" valueType="num">
                                      <p:cBhvr>
                                        <p:cTn id="90" dur="500"/>
                                        <p:tgtEl>
                                          <p:spTgt spid="28"/>
                                        </p:tgtEl>
                                        <p:attrNameLst>
                                          <p:attrName>ppt_y</p:attrName>
                                        </p:attrNameLst>
                                      </p:cBhvr>
                                      <p:tavLst>
                                        <p:tav tm="0">
                                          <p:val>
                                            <p:strVal val="ppt_y"/>
                                          </p:val>
                                        </p:tav>
                                        <p:tav tm="100000">
                                          <p:val>
                                            <p:strVal val="ppt_y-.1"/>
                                          </p:val>
                                        </p:tav>
                                      </p:tavLst>
                                    </p:anim>
                                    <p:set>
                                      <p:cBhvr>
                                        <p:cTn id="91" dur="1" fill="hold">
                                          <p:stCondLst>
                                            <p:cond delay="499"/>
                                          </p:stCondLst>
                                        </p:cTn>
                                        <p:tgtEl>
                                          <p:spTgt spid="28"/>
                                        </p:tgtEl>
                                        <p:attrNameLst>
                                          <p:attrName>style.visibility</p:attrName>
                                        </p:attrNameLst>
                                      </p:cBhvr>
                                      <p:to>
                                        <p:strVal val="hidden"/>
                                      </p:to>
                                    </p:set>
                                  </p:childTnLst>
                                </p:cTn>
                              </p:par>
                              <p:par>
                                <p:cTn id="92" presetID="47" presetClass="exit" presetSubtype="0" fill="hold" nodeType="withEffect">
                                  <p:stCondLst>
                                    <p:cond delay="0"/>
                                  </p:stCondLst>
                                  <p:childTnLst>
                                    <p:animEffect transition="out" filter="fade">
                                      <p:cBhvr>
                                        <p:cTn id="93" dur="500"/>
                                        <p:tgtEl>
                                          <p:spTgt spid="34"/>
                                        </p:tgtEl>
                                      </p:cBhvr>
                                    </p:animEffect>
                                    <p:anim calcmode="lin" valueType="num">
                                      <p:cBhvr>
                                        <p:cTn id="94" dur="500"/>
                                        <p:tgtEl>
                                          <p:spTgt spid="34"/>
                                        </p:tgtEl>
                                        <p:attrNameLst>
                                          <p:attrName>ppt_x</p:attrName>
                                        </p:attrNameLst>
                                      </p:cBhvr>
                                      <p:tavLst>
                                        <p:tav tm="0">
                                          <p:val>
                                            <p:strVal val="ppt_x"/>
                                          </p:val>
                                        </p:tav>
                                        <p:tav tm="100000">
                                          <p:val>
                                            <p:strVal val="ppt_x"/>
                                          </p:val>
                                        </p:tav>
                                      </p:tavLst>
                                    </p:anim>
                                    <p:anim calcmode="lin" valueType="num">
                                      <p:cBhvr>
                                        <p:cTn id="95" dur="500"/>
                                        <p:tgtEl>
                                          <p:spTgt spid="34"/>
                                        </p:tgtEl>
                                        <p:attrNameLst>
                                          <p:attrName>ppt_y</p:attrName>
                                        </p:attrNameLst>
                                      </p:cBhvr>
                                      <p:tavLst>
                                        <p:tav tm="0">
                                          <p:val>
                                            <p:strVal val="ppt_y"/>
                                          </p:val>
                                        </p:tav>
                                        <p:tav tm="100000">
                                          <p:val>
                                            <p:strVal val="ppt_y-.1"/>
                                          </p:val>
                                        </p:tav>
                                      </p:tavLst>
                                    </p:anim>
                                    <p:set>
                                      <p:cBhvr>
                                        <p:cTn id="96" dur="1" fill="hold">
                                          <p:stCondLst>
                                            <p:cond delay="499"/>
                                          </p:stCondLst>
                                        </p:cTn>
                                        <p:tgtEl>
                                          <p:spTgt spid="34"/>
                                        </p:tgtEl>
                                        <p:attrNameLst>
                                          <p:attrName>style.visibility</p:attrName>
                                        </p:attrNameLst>
                                      </p:cBhvr>
                                      <p:to>
                                        <p:strVal val="hidden"/>
                                      </p:to>
                                    </p:set>
                                  </p:childTnLst>
                                </p:cTn>
                              </p:par>
                              <p:par>
                                <p:cTn id="97" presetID="47" presetClass="exit" presetSubtype="0" fill="hold" nodeType="withEffect">
                                  <p:stCondLst>
                                    <p:cond delay="0"/>
                                  </p:stCondLst>
                                  <p:childTnLst>
                                    <p:animEffect transition="out" filter="fade">
                                      <p:cBhvr>
                                        <p:cTn id="98" dur="500"/>
                                        <p:tgtEl>
                                          <p:spTgt spid="41"/>
                                        </p:tgtEl>
                                      </p:cBhvr>
                                    </p:animEffect>
                                    <p:anim calcmode="lin" valueType="num">
                                      <p:cBhvr>
                                        <p:cTn id="99" dur="500"/>
                                        <p:tgtEl>
                                          <p:spTgt spid="41"/>
                                        </p:tgtEl>
                                        <p:attrNameLst>
                                          <p:attrName>ppt_x</p:attrName>
                                        </p:attrNameLst>
                                      </p:cBhvr>
                                      <p:tavLst>
                                        <p:tav tm="0">
                                          <p:val>
                                            <p:strVal val="ppt_x"/>
                                          </p:val>
                                        </p:tav>
                                        <p:tav tm="100000">
                                          <p:val>
                                            <p:strVal val="ppt_x"/>
                                          </p:val>
                                        </p:tav>
                                      </p:tavLst>
                                    </p:anim>
                                    <p:anim calcmode="lin" valueType="num">
                                      <p:cBhvr>
                                        <p:cTn id="100" dur="500"/>
                                        <p:tgtEl>
                                          <p:spTgt spid="41"/>
                                        </p:tgtEl>
                                        <p:attrNameLst>
                                          <p:attrName>ppt_y</p:attrName>
                                        </p:attrNameLst>
                                      </p:cBhvr>
                                      <p:tavLst>
                                        <p:tav tm="0">
                                          <p:val>
                                            <p:strVal val="ppt_y"/>
                                          </p:val>
                                        </p:tav>
                                        <p:tav tm="100000">
                                          <p:val>
                                            <p:strVal val="ppt_y-.1"/>
                                          </p:val>
                                        </p:tav>
                                      </p:tavLst>
                                    </p:anim>
                                    <p:set>
                                      <p:cBhvr>
                                        <p:cTn id="101" dur="1" fill="hold">
                                          <p:stCondLst>
                                            <p:cond delay="499"/>
                                          </p:stCondLst>
                                        </p:cTn>
                                        <p:tgtEl>
                                          <p:spTgt spid="41"/>
                                        </p:tgtEl>
                                        <p:attrNameLst>
                                          <p:attrName>style.visibility</p:attrName>
                                        </p:attrNameLst>
                                      </p:cBhvr>
                                      <p:to>
                                        <p:strVal val="hidden"/>
                                      </p:to>
                                    </p:set>
                                  </p:childTnLst>
                                </p:cTn>
                              </p:par>
                              <p:par>
                                <p:cTn id="102" presetID="47" presetClass="exit" presetSubtype="0" fill="hold" grpId="1" nodeType="withEffect">
                                  <p:stCondLst>
                                    <p:cond delay="0"/>
                                  </p:stCondLst>
                                  <p:childTnLst>
                                    <p:animEffect transition="out" filter="fade">
                                      <p:cBhvr>
                                        <p:cTn id="103" dur="500"/>
                                        <p:tgtEl>
                                          <p:spTgt spid="35"/>
                                        </p:tgtEl>
                                      </p:cBhvr>
                                    </p:animEffect>
                                    <p:anim calcmode="lin" valueType="num">
                                      <p:cBhvr>
                                        <p:cTn id="104" dur="500"/>
                                        <p:tgtEl>
                                          <p:spTgt spid="35"/>
                                        </p:tgtEl>
                                        <p:attrNameLst>
                                          <p:attrName>ppt_x</p:attrName>
                                        </p:attrNameLst>
                                      </p:cBhvr>
                                      <p:tavLst>
                                        <p:tav tm="0">
                                          <p:val>
                                            <p:strVal val="ppt_x"/>
                                          </p:val>
                                        </p:tav>
                                        <p:tav tm="100000">
                                          <p:val>
                                            <p:strVal val="ppt_x"/>
                                          </p:val>
                                        </p:tav>
                                      </p:tavLst>
                                    </p:anim>
                                    <p:anim calcmode="lin" valueType="num">
                                      <p:cBhvr>
                                        <p:cTn id="105" dur="500"/>
                                        <p:tgtEl>
                                          <p:spTgt spid="35"/>
                                        </p:tgtEl>
                                        <p:attrNameLst>
                                          <p:attrName>ppt_y</p:attrName>
                                        </p:attrNameLst>
                                      </p:cBhvr>
                                      <p:tavLst>
                                        <p:tav tm="0">
                                          <p:val>
                                            <p:strVal val="ppt_y"/>
                                          </p:val>
                                        </p:tav>
                                        <p:tav tm="100000">
                                          <p:val>
                                            <p:strVal val="ppt_y-.1"/>
                                          </p:val>
                                        </p:tav>
                                      </p:tavLst>
                                    </p:anim>
                                    <p:set>
                                      <p:cBhvr>
                                        <p:cTn id="106" dur="1" fill="hold">
                                          <p:stCondLst>
                                            <p:cond delay="499"/>
                                          </p:stCondLst>
                                        </p:cTn>
                                        <p:tgtEl>
                                          <p:spTgt spid="35"/>
                                        </p:tgtEl>
                                        <p:attrNameLst>
                                          <p:attrName>style.visibility</p:attrName>
                                        </p:attrNameLst>
                                      </p:cBhvr>
                                      <p:to>
                                        <p:strVal val="hidden"/>
                                      </p:to>
                                    </p:set>
                                  </p:childTnLst>
                                </p:cTn>
                              </p:par>
                              <p:par>
                                <p:cTn id="107" presetID="47" presetClass="exit" presetSubtype="0" fill="hold" grpId="1" nodeType="withEffect">
                                  <p:stCondLst>
                                    <p:cond delay="0"/>
                                  </p:stCondLst>
                                  <p:childTnLst>
                                    <p:animEffect transition="out" filter="fade">
                                      <p:cBhvr>
                                        <p:cTn id="108" dur="500"/>
                                        <p:tgtEl>
                                          <p:spTgt spid="30"/>
                                        </p:tgtEl>
                                      </p:cBhvr>
                                    </p:animEffect>
                                    <p:anim calcmode="lin" valueType="num">
                                      <p:cBhvr>
                                        <p:cTn id="109" dur="500"/>
                                        <p:tgtEl>
                                          <p:spTgt spid="30"/>
                                        </p:tgtEl>
                                        <p:attrNameLst>
                                          <p:attrName>ppt_x</p:attrName>
                                        </p:attrNameLst>
                                      </p:cBhvr>
                                      <p:tavLst>
                                        <p:tav tm="0">
                                          <p:val>
                                            <p:strVal val="ppt_x"/>
                                          </p:val>
                                        </p:tav>
                                        <p:tav tm="100000">
                                          <p:val>
                                            <p:strVal val="ppt_x"/>
                                          </p:val>
                                        </p:tav>
                                      </p:tavLst>
                                    </p:anim>
                                    <p:anim calcmode="lin" valueType="num">
                                      <p:cBhvr>
                                        <p:cTn id="110" dur="500"/>
                                        <p:tgtEl>
                                          <p:spTgt spid="30"/>
                                        </p:tgtEl>
                                        <p:attrNameLst>
                                          <p:attrName>ppt_y</p:attrName>
                                        </p:attrNameLst>
                                      </p:cBhvr>
                                      <p:tavLst>
                                        <p:tav tm="0">
                                          <p:val>
                                            <p:strVal val="ppt_y"/>
                                          </p:val>
                                        </p:tav>
                                        <p:tav tm="100000">
                                          <p:val>
                                            <p:strVal val="ppt_y-.1"/>
                                          </p:val>
                                        </p:tav>
                                      </p:tavLst>
                                    </p:anim>
                                    <p:set>
                                      <p:cBhvr>
                                        <p:cTn id="111" dur="1" fill="hold">
                                          <p:stCondLst>
                                            <p:cond delay="499"/>
                                          </p:stCondLst>
                                        </p:cTn>
                                        <p:tgtEl>
                                          <p:spTgt spid="30"/>
                                        </p:tgtEl>
                                        <p:attrNameLst>
                                          <p:attrName>style.visibility</p:attrName>
                                        </p:attrNameLst>
                                      </p:cBhvr>
                                      <p:to>
                                        <p:strVal val="hidden"/>
                                      </p:to>
                                    </p:set>
                                  </p:childTnLst>
                                </p:cTn>
                              </p:par>
                              <p:par>
                                <p:cTn id="112" presetID="47" presetClass="exit" presetSubtype="0" fill="hold" nodeType="withEffect">
                                  <p:stCondLst>
                                    <p:cond delay="0"/>
                                  </p:stCondLst>
                                  <p:childTnLst>
                                    <p:animEffect transition="out" filter="fade">
                                      <p:cBhvr>
                                        <p:cTn id="113" dur="500"/>
                                        <p:tgtEl>
                                          <p:spTgt spid="31"/>
                                        </p:tgtEl>
                                      </p:cBhvr>
                                    </p:animEffect>
                                    <p:anim calcmode="lin" valueType="num">
                                      <p:cBhvr>
                                        <p:cTn id="114" dur="500"/>
                                        <p:tgtEl>
                                          <p:spTgt spid="31"/>
                                        </p:tgtEl>
                                        <p:attrNameLst>
                                          <p:attrName>ppt_x</p:attrName>
                                        </p:attrNameLst>
                                      </p:cBhvr>
                                      <p:tavLst>
                                        <p:tav tm="0">
                                          <p:val>
                                            <p:strVal val="ppt_x"/>
                                          </p:val>
                                        </p:tav>
                                        <p:tav tm="100000">
                                          <p:val>
                                            <p:strVal val="ppt_x"/>
                                          </p:val>
                                        </p:tav>
                                      </p:tavLst>
                                    </p:anim>
                                    <p:anim calcmode="lin" valueType="num">
                                      <p:cBhvr>
                                        <p:cTn id="115" dur="500"/>
                                        <p:tgtEl>
                                          <p:spTgt spid="31"/>
                                        </p:tgtEl>
                                        <p:attrNameLst>
                                          <p:attrName>ppt_y</p:attrName>
                                        </p:attrNameLst>
                                      </p:cBhvr>
                                      <p:tavLst>
                                        <p:tav tm="0">
                                          <p:val>
                                            <p:strVal val="ppt_y"/>
                                          </p:val>
                                        </p:tav>
                                        <p:tav tm="100000">
                                          <p:val>
                                            <p:strVal val="ppt_y-.1"/>
                                          </p:val>
                                        </p:tav>
                                      </p:tavLst>
                                    </p:anim>
                                    <p:set>
                                      <p:cBhvr>
                                        <p:cTn id="116" dur="1" fill="hold">
                                          <p:stCondLst>
                                            <p:cond delay="499"/>
                                          </p:stCondLst>
                                        </p:cTn>
                                        <p:tgtEl>
                                          <p:spTgt spid="31"/>
                                        </p:tgtEl>
                                        <p:attrNameLst>
                                          <p:attrName>style.visibility</p:attrName>
                                        </p:attrNameLst>
                                      </p:cBhvr>
                                      <p:to>
                                        <p:strVal val="hidden"/>
                                      </p:to>
                                    </p:set>
                                  </p:childTnLst>
                                </p:cTn>
                              </p:par>
                            </p:childTnLst>
                          </p:cTn>
                        </p:par>
                        <p:par>
                          <p:cTn id="117" fill="hold">
                            <p:stCondLst>
                              <p:cond delay="500"/>
                            </p:stCondLst>
                            <p:childTnLst>
                              <p:par>
                                <p:cTn id="118" presetID="22" presetClass="entr" presetSubtype="8" fill="hold" nodeType="after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left)">
                                      <p:cBhvr>
                                        <p:cTn id="120" dur="500"/>
                                        <p:tgtEl>
                                          <p:spTgt spid="4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500"/>
                                        <p:tgtEl>
                                          <p:spTgt spid="46"/>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500"/>
                                        <p:tgtEl>
                                          <p:spTgt spid="36"/>
                                        </p:tgtEl>
                                      </p:cBhvr>
                                    </p:animEffect>
                                  </p:childTnLst>
                                </p:cTn>
                              </p:par>
                            </p:childTnLst>
                          </p:cTn>
                        </p:par>
                        <p:par>
                          <p:cTn id="129" fill="hold">
                            <p:stCondLst>
                              <p:cond delay="500"/>
                            </p:stCondLst>
                            <p:childTnLst>
                              <p:par>
                                <p:cTn id="130" presetID="22" presetClass="entr" presetSubtype="1" fill="hold" nodeType="afterEffect">
                                  <p:stCondLst>
                                    <p:cond delay="0"/>
                                  </p:stCondLst>
                                  <p:childTnLst>
                                    <p:set>
                                      <p:cBhvr>
                                        <p:cTn id="131" dur="1" fill="hold">
                                          <p:stCondLst>
                                            <p:cond delay="0"/>
                                          </p:stCondLst>
                                        </p:cTn>
                                        <p:tgtEl>
                                          <p:spTgt spid="7"/>
                                        </p:tgtEl>
                                        <p:attrNameLst>
                                          <p:attrName>style.visibility</p:attrName>
                                        </p:attrNameLst>
                                      </p:cBhvr>
                                      <p:to>
                                        <p:strVal val="visible"/>
                                      </p:to>
                                    </p:set>
                                    <p:animEffect transition="in" filter="wipe(up)">
                                      <p:cBhvr>
                                        <p:cTn id="132" dur="500"/>
                                        <p:tgtEl>
                                          <p:spTgt spid="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22" presetClass="entr" presetSubtype="1" fill="hold" nodeType="with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up)">
                                      <p:cBhvr>
                                        <p:cTn id="140" dur="500"/>
                                        <p:tgtEl>
                                          <p:spTgt spid="2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fade">
                                      <p:cBhvr>
                                        <p:cTn id="143" dur="500"/>
                                        <p:tgtEl>
                                          <p:spTgt spid="3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fade">
                                      <p:cBhvr>
                                        <p:cTn id="146" dur="500"/>
                                        <p:tgtEl>
                                          <p:spTgt spid="4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5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47"/>
                                        </p:tgtEl>
                                      </p:cBhvr>
                                    </p:animEffect>
                                    <p:set>
                                      <p:cBhvr>
                                        <p:cTn id="156" dur="1" fill="hold">
                                          <p:stCondLst>
                                            <p:cond delay="499"/>
                                          </p:stCondLst>
                                        </p:cTn>
                                        <p:tgtEl>
                                          <p:spTgt spid="47"/>
                                        </p:tgtEl>
                                        <p:attrNameLst>
                                          <p:attrName>style.visibility</p:attrName>
                                        </p:attrNameLst>
                                      </p:cBhvr>
                                      <p:to>
                                        <p:strVal val="hidden"/>
                                      </p:to>
                                    </p:set>
                                  </p:childTnLst>
                                </p:cTn>
                              </p:par>
                            </p:childTnLst>
                          </p:cTn>
                        </p:par>
                        <p:par>
                          <p:cTn id="157" fill="hold">
                            <p:stCondLst>
                              <p:cond delay="500"/>
                            </p:stCondLst>
                            <p:childTnLst>
                              <p:par>
                                <p:cTn id="158" presetID="10" presetClass="entr" presetSubtype="0" fill="hold" nodeType="afterEffect">
                                  <p:stCondLst>
                                    <p:cond delay="0"/>
                                  </p:stCondLst>
                                  <p:childTnLst>
                                    <p:set>
                                      <p:cBhvr>
                                        <p:cTn id="159" dur="1" fill="hold">
                                          <p:stCondLst>
                                            <p:cond delay="0"/>
                                          </p:stCondLst>
                                        </p:cTn>
                                        <p:tgtEl>
                                          <p:spTgt spid="4"/>
                                        </p:tgtEl>
                                        <p:attrNameLst>
                                          <p:attrName>style.visibility</p:attrName>
                                        </p:attrNameLst>
                                      </p:cBhvr>
                                      <p:to>
                                        <p:strVal val="visible"/>
                                      </p:to>
                                    </p:set>
                                    <p:animEffect transition="in" filter="fade">
                                      <p:cBhvr>
                                        <p:cTn id="1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6" grpId="0" animBg="1"/>
      <p:bldP spid="27" grpId="0"/>
      <p:bldP spid="27" grpId="1"/>
      <p:bldP spid="28" grpId="0"/>
      <p:bldP spid="28" grpId="1"/>
      <p:bldP spid="29" grpId="0"/>
      <p:bldP spid="29" grpId="1"/>
      <p:bldP spid="30" grpId="0"/>
      <p:bldP spid="30" grpId="1"/>
      <p:bldP spid="35" grpId="0"/>
      <p:bldP spid="35" grpId="1"/>
      <p:bldP spid="39" grpId="0" animBg="1"/>
      <p:bldP spid="40" grpId="0" animBg="1"/>
      <p:bldP spid="46"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7793086" y="1252234"/>
            <a:ext cx="2210443" cy="4480890"/>
            <a:chOff x="7793086" y="1252234"/>
            <a:chExt cx="2210443" cy="4480890"/>
          </a:xfrm>
        </p:grpSpPr>
        <p:grpSp>
          <p:nvGrpSpPr>
            <p:cNvPr id="82" name="Group 81"/>
            <p:cNvGrpSpPr/>
            <p:nvPr/>
          </p:nvGrpSpPr>
          <p:grpSpPr>
            <a:xfrm>
              <a:off x="7793086" y="1252234"/>
              <a:ext cx="2210443" cy="4480890"/>
              <a:chOff x="5257800" y="987055"/>
              <a:chExt cx="2260278" cy="3037946"/>
            </a:xfrm>
          </p:grpSpPr>
          <p:pic>
            <p:nvPicPr>
              <p:cNvPr id="83" name="Picture 2" descr="C:\Users\Administrator\Desktop\Siggraph 2011\images\discomfort.pn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257800" y="987055"/>
                <a:ext cx="2260278" cy="30324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01228" y="3774602"/>
                <a:ext cx="1597115" cy="250399"/>
              </a:xfrm>
              <a:prstGeom prst="rect">
                <a:avLst/>
              </a:prstGeom>
              <a:noFill/>
            </p:spPr>
            <p:txBody>
              <a:bodyPr wrap="none" rtlCol="0">
                <a:spAutoFit/>
              </a:bodyPr>
              <a:lstStyle/>
              <a:p>
                <a:pPr algn="ctr"/>
                <a:r>
                  <a:rPr lang="en-US" dirty="0"/>
                  <a:t>Comfort zone</a:t>
                </a:r>
              </a:p>
            </p:txBody>
          </p:sp>
        </p:grpSp>
        <p:sp>
          <p:nvSpPr>
            <p:cNvPr id="85" name="Rectangle 84"/>
            <p:cNvSpPr/>
            <p:nvPr/>
          </p:nvSpPr>
          <p:spPr>
            <a:xfrm>
              <a:off x="8924445" y="2382568"/>
              <a:ext cx="121315" cy="2450165"/>
            </a:xfrm>
            <a:prstGeom prst="rect">
              <a:avLst/>
            </a:prstGeom>
            <a:solidFill>
              <a:schemeClr val="accent1">
                <a:lumMod val="60000"/>
                <a:lumOff val="40000"/>
              </a:schemeClr>
            </a:solidFill>
            <a:ln>
              <a:noFill/>
            </a:ln>
            <a:scene3d>
              <a:camera prst="orthographicFront"/>
              <a:lightRig rig="threePt" dir="t"/>
            </a:scene3d>
            <a:sp3d>
              <a:bevelT w="44450" h="63500"/>
            </a:sp3d>
          </p:spPr>
          <p:style>
            <a:lnRef idx="2">
              <a:schemeClr val="accent1">
                <a:shade val="50000"/>
              </a:schemeClr>
            </a:lnRef>
            <a:fillRef idx="1">
              <a:schemeClr val="accent1"/>
            </a:fillRef>
            <a:effectRef idx="0">
              <a:schemeClr val="accent1"/>
            </a:effectRef>
            <a:fontRef idx="minor">
              <a:schemeClr val="lt1"/>
            </a:fontRef>
          </p:style>
          <p:txBody>
            <a:bodyPr lIns="89392" tIns="44697" rIns="89392" bIns="44697" rtlCol="0" anchor="ctr"/>
            <a:lstStyle/>
            <a:p>
              <a:pPr algn="ctr"/>
              <a:endParaRPr lang="en-US"/>
            </a:p>
          </p:txBody>
        </p:sp>
      </p:grpSp>
      <p:sp>
        <p:nvSpPr>
          <p:cNvPr id="2" name="Title 1"/>
          <p:cNvSpPr>
            <a:spLocks noGrp="1"/>
          </p:cNvSpPr>
          <p:nvPr>
            <p:ph type="title"/>
          </p:nvPr>
        </p:nvSpPr>
        <p:spPr/>
        <p:txBody>
          <a:bodyPr/>
          <a:lstStyle/>
          <a:p>
            <a:r>
              <a:rPr lang="en-US" dirty="0" smtClean="0"/>
              <a:t>Preventing viewing </a:t>
            </a:r>
            <a:r>
              <a:rPr lang="en-US" dirty="0"/>
              <a:t>d</a:t>
            </a:r>
            <a:r>
              <a:rPr lang="en-US" dirty="0" smtClean="0"/>
              <a:t>iscomfort</a:t>
            </a:r>
            <a:endParaRPr lang="en-US" dirty="0"/>
          </a:p>
        </p:txBody>
      </p:sp>
      <p:sp>
        <p:nvSpPr>
          <p:cNvPr id="3" name="Date Placeholder 2"/>
          <p:cNvSpPr>
            <a:spLocks noGrp="1"/>
          </p:cNvSpPr>
          <p:nvPr>
            <p:ph type="dt" sz="half" idx="2"/>
          </p:nvPr>
        </p:nvSpPr>
        <p:spPr/>
        <p:txBody>
          <a:bodyPr/>
          <a:lstStyle/>
          <a:p>
            <a:r>
              <a:rPr lang="en-GB" smtClean="0"/>
              <a:t>2017-08-03</a:t>
            </a:r>
            <a:endParaRPr lang="en-GB" dirty="0"/>
          </a:p>
        </p:txBody>
      </p:sp>
      <p:sp>
        <p:nvSpPr>
          <p:cNvPr id="4" name="Footer Placeholder 3"/>
          <p:cNvSpPr>
            <a:spLocks noGrp="1"/>
          </p:cNvSpPr>
          <p:nvPr>
            <p:ph type="ftr" sz="quarter" idx="3"/>
          </p:nvPr>
        </p:nvSpPr>
        <p:spPr/>
        <p:txBody>
          <a:bodyPr/>
          <a:lstStyle/>
          <a:p>
            <a:r>
              <a:rPr lang="en-GB" smtClean="0"/>
              <a:t>Christian Richardt – Stereoscopic 3D Videos and Panoramas</a:t>
            </a:r>
            <a:endParaRPr lang="en-GB"/>
          </a:p>
        </p:txBody>
      </p:sp>
      <p:sp>
        <p:nvSpPr>
          <p:cNvPr id="5" name="Slide Number Placeholder 4"/>
          <p:cNvSpPr>
            <a:spLocks noGrp="1"/>
          </p:cNvSpPr>
          <p:nvPr>
            <p:ph type="sldNum" sz="quarter" idx="4"/>
          </p:nvPr>
        </p:nvSpPr>
        <p:spPr/>
        <p:txBody>
          <a:bodyPr/>
          <a:lstStyle/>
          <a:p>
            <a:fld id="{9B281B64-7B92-47B0-8A60-E22259C079AF}" type="slidenum">
              <a:rPr lang="en-GB" smtClean="0"/>
              <a:pPr/>
              <a:t>13</a:t>
            </a:fld>
            <a:endParaRPr lang="en-GB"/>
          </a:p>
        </p:txBody>
      </p:sp>
      <p:sp>
        <p:nvSpPr>
          <p:cNvPr id="52" name="Oval 51"/>
          <p:cNvSpPr/>
          <p:nvPr/>
        </p:nvSpPr>
        <p:spPr>
          <a:xfrm>
            <a:off x="5435773" y="2791637"/>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3" name="Oval 52"/>
          <p:cNvSpPr/>
          <p:nvPr/>
        </p:nvSpPr>
        <p:spPr>
          <a:xfrm>
            <a:off x="4832684" y="3167362"/>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4" name="Oval 53"/>
          <p:cNvSpPr/>
          <p:nvPr/>
        </p:nvSpPr>
        <p:spPr>
          <a:xfrm>
            <a:off x="4907204" y="3899870"/>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5" name="Oval 54"/>
          <p:cNvSpPr/>
          <p:nvPr/>
        </p:nvSpPr>
        <p:spPr>
          <a:xfrm>
            <a:off x="6820012" y="4622366"/>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6" name="Oval 55"/>
          <p:cNvSpPr/>
          <p:nvPr/>
        </p:nvSpPr>
        <p:spPr>
          <a:xfrm>
            <a:off x="8547028" y="3619673"/>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7" name="Oval 56"/>
          <p:cNvSpPr/>
          <p:nvPr/>
        </p:nvSpPr>
        <p:spPr>
          <a:xfrm>
            <a:off x="8408970" y="4568890"/>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8" name="Oval 57"/>
          <p:cNvSpPr/>
          <p:nvPr/>
        </p:nvSpPr>
        <p:spPr>
          <a:xfrm>
            <a:off x="6152872" y="3784174"/>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59" name="Oval 58"/>
          <p:cNvSpPr/>
          <p:nvPr/>
        </p:nvSpPr>
        <p:spPr>
          <a:xfrm>
            <a:off x="5514864" y="4608799"/>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60" name="Oval 59"/>
          <p:cNvSpPr/>
          <p:nvPr/>
        </p:nvSpPr>
        <p:spPr>
          <a:xfrm>
            <a:off x="7088284" y="3218880"/>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61" name="Oval 60"/>
          <p:cNvSpPr/>
          <p:nvPr/>
        </p:nvSpPr>
        <p:spPr>
          <a:xfrm>
            <a:off x="8127354" y="2405266"/>
            <a:ext cx="268272" cy="268224"/>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lIns="89392" tIns="44697" rIns="89392" bIns="44697" rtlCol="0" anchor="ctr"/>
          <a:lstStyle/>
          <a:p>
            <a:pPr algn="ctr"/>
            <a:endParaRPr lang="en-US"/>
          </a:p>
        </p:txBody>
      </p:sp>
      <p:sp>
        <p:nvSpPr>
          <p:cNvPr id="62" name="TextBox 61"/>
          <p:cNvSpPr txBox="1"/>
          <p:nvPr/>
        </p:nvSpPr>
        <p:spPr>
          <a:xfrm>
            <a:off x="4435493" y="5833655"/>
            <a:ext cx="3142944" cy="505765"/>
          </a:xfrm>
          <a:prstGeom prst="rect">
            <a:avLst/>
          </a:prstGeom>
          <a:noFill/>
        </p:spPr>
        <p:txBody>
          <a:bodyPr wrap="none" lIns="89392" tIns="44697" rIns="89392" bIns="44697" rtlCol="0">
            <a:spAutoFit/>
          </a:bodyPr>
          <a:lstStyle/>
          <a:p>
            <a:pPr algn="ctr"/>
            <a:r>
              <a:rPr lang="en-US" sz="2700" dirty="0">
                <a:solidFill>
                  <a:srgbClr val="FFC000"/>
                </a:solidFill>
              </a:rPr>
              <a:t>Viewing discomfort</a:t>
            </a:r>
          </a:p>
        </p:txBody>
      </p:sp>
      <p:sp>
        <p:nvSpPr>
          <p:cNvPr id="63" name="TextBox 62"/>
          <p:cNvSpPr txBox="1"/>
          <p:nvPr/>
        </p:nvSpPr>
        <p:spPr>
          <a:xfrm>
            <a:off x="7412920" y="5833655"/>
            <a:ext cx="2708531" cy="505765"/>
          </a:xfrm>
          <a:prstGeom prst="rect">
            <a:avLst/>
          </a:prstGeom>
          <a:noFill/>
        </p:spPr>
        <p:txBody>
          <a:bodyPr wrap="none" lIns="89392" tIns="44697" rIns="89392" bIns="44697" rtlCol="0">
            <a:spAutoFit/>
          </a:bodyPr>
          <a:lstStyle/>
          <a:p>
            <a:pPr algn="ctr"/>
            <a:r>
              <a:rPr lang="en-US" sz="2700" dirty="0">
                <a:solidFill>
                  <a:schemeClr val="bg1"/>
                </a:solidFill>
              </a:rPr>
              <a:t>Viewing comfort</a:t>
            </a:r>
          </a:p>
        </p:txBody>
      </p:sp>
      <p:cxnSp>
        <p:nvCxnSpPr>
          <p:cNvPr id="64" name="Straight Arrow Connector 63"/>
          <p:cNvCxnSpPr/>
          <p:nvPr/>
        </p:nvCxnSpPr>
        <p:spPr>
          <a:xfrm>
            <a:off x="4731480" y="6124919"/>
            <a:ext cx="234874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40959" y="5781797"/>
            <a:ext cx="2184284" cy="367266"/>
          </a:xfrm>
          <a:prstGeom prst="rect">
            <a:avLst/>
          </a:prstGeom>
          <a:noFill/>
        </p:spPr>
        <p:txBody>
          <a:bodyPr wrap="none" lIns="89392" tIns="44697" rIns="89392" bIns="44697" rtlCol="0">
            <a:spAutoFit/>
          </a:bodyPr>
          <a:lstStyle/>
          <a:p>
            <a:r>
              <a:rPr lang="en-US" dirty="0">
                <a:solidFill>
                  <a:schemeClr val="bg1"/>
                </a:solidFill>
              </a:rPr>
              <a:t>Scene manipulation</a:t>
            </a:r>
          </a:p>
        </p:txBody>
      </p:sp>
      <p:sp>
        <p:nvSpPr>
          <p:cNvPr id="66" name="TextBox 65"/>
          <p:cNvSpPr txBox="1"/>
          <p:nvPr/>
        </p:nvSpPr>
        <p:spPr>
          <a:xfrm>
            <a:off x="11963267" y="4509117"/>
            <a:ext cx="184666" cy="2091470"/>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Slide courtesy of Petr </a:t>
            </a:r>
            <a:r>
              <a:rPr lang="en-GB" sz="1200" dirty="0" err="1" smtClean="0">
                <a:solidFill>
                  <a:schemeClr val="accent2">
                    <a:lumMod val="20000"/>
                    <a:lumOff val="80000"/>
                  </a:schemeClr>
                </a:solidFill>
              </a:rPr>
              <a:t>Kellnhofer</a:t>
            </a:r>
            <a:endParaRPr lang="en-GB" sz="1200" dirty="0">
              <a:solidFill>
                <a:schemeClr val="accent2">
                  <a:lumMod val="20000"/>
                  <a:lumOff val="80000"/>
                </a:schemeClr>
              </a:solidFill>
            </a:endParaRPr>
          </a:p>
        </p:txBody>
      </p:sp>
      <p:grpSp>
        <p:nvGrpSpPr>
          <p:cNvPr id="67" name="Group 66"/>
          <p:cNvGrpSpPr/>
          <p:nvPr/>
        </p:nvGrpSpPr>
        <p:grpSpPr>
          <a:xfrm rot="20025774">
            <a:off x="1463412" y="3812132"/>
            <a:ext cx="984231" cy="953873"/>
            <a:chOff x="307430" y="1871058"/>
            <a:chExt cx="1006421" cy="975551"/>
          </a:xfrm>
        </p:grpSpPr>
        <p:grpSp>
          <p:nvGrpSpPr>
            <p:cNvPr id="68" name="Group 67"/>
            <p:cNvGrpSpPr/>
            <p:nvPr/>
          </p:nvGrpSpPr>
          <p:grpSpPr>
            <a:xfrm>
              <a:off x="307430" y="1871058"/>
              <a:ext cx="1006421" cy="975551"/>
              <a:chOff x="307430" y="1871058"/>
              <a:chExt cx="1006421" cy="975551"/>
            </a:xfrm>
          </p:grpSpPr>
          <p:sp>
            <p:nvSpPr>
              <p:cNvPr id="71" name="Oval 70"/>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Oval 68"/>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21100208">
            <a:off x="1464546" y="2189834"/>
            <a:ext cx="984231" cy="953873"/>
            <a:chOff x="307430" y="1871058"/>
            <a:chExt cx="1006421" cy="975551"/>
          </a:xfrm>
        </p:grpSpPr>
        <p:grpSp>
          <p:nvGrpSpPr>
            <p:cNvPr id="74" name="Group 73"/>
            <p:cNvGrpSpPr/>
            <p:nvPr/>
          </p:nvGrpSpPr>
          <p:grpSpPr>
            <a:xfrm>
              <a:off x="307430" y="1871058"/>
              <a:ext cx="1006421" cy="975551"/>
              <a:chOff x="307430" y="1871058"/>
              <a:chExt cx="1006421" cy="975551"/>
            </a:xfrm>
          </p:grpSpPr>
          <p:sp>
            <p:nvSpPr>
              <p:cNvPr id="77" name="Oval 76"/>
              <p:cNvSpPr/>
              <p:nvPr/>
            </p:nvSpPr>
            <p:spPr>
              <a:xfrm rot="1078097">
                <a:off x="307430" y="1871058"/>
                <a:ext cx="911551" cy="975551"/>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078097">
                <a:off x="718584" y="2118234"/>
                <a:ext cx="595267" cy="645304"/>
              </a:xfrm>
              <a:prstGeom prst="ellipse">
                <a:avLst/>
              </a:prstGeom>
              <a:solidFill>
                <a:schemeClr val="bg1">
                  <a:lumMod val="6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p:cNvSpPr/>
            <p:nvPr/>
          </p:nvSpPr>
          <p:spPr>
            <a:xfrm rot="1078097">
              <a:off x="317239" y="1902339"/>
              <a:ext cx="896112" cy="914400"/>
            </a:xfrm>
            <a:prstGeom prst="ellips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078097">
              <a:off x="1073110" y="2171366"/>
              <a:ext cx="45720" cy="573680"/>
            </a:xfrm>
            <a:prstGeom prst="ellipse">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882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22513 -0.0007 " pathEditMode="relative" rAng="0" ptsTypes="AA">
                                      <p:cBhvr>
                                        <p:cTn id="6" dur="1000" fill="hold"/>
                                        <p:tgtEl>
                                          <p:spTgt spid="6"/>
                                        </p:tgtEl>
                                        <p:attrNameLst>
                                          <p:attrName>ppt_x</p:attrName>
                                          <p:attrName>ppt_y</p:attrName>
                                        </p:attrNameLst>
                                      </p:cBhvr>
                                      <p:rCtr x="-11263" y="-46"/>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0"/>
                                        <p:tgtEl>
                                          <p:spTgt spid="58"/>
                                        </p:tgtEl>
                                      </p:cBhvr>
                                    </p:animEffect>
                                  </p:childTnLst>
                                </p:cTn>
                              </p:par>
                            </p:childTnLst>
                          </p:cTn>
                        </p:par>
                        <p:par>
                          <p:cTn id="11" fill="hold">
                            <p:stCondLst>
                              <p:cond delay="1100"/>
                            </p:stCondLst>
                            <p:childTnLst>
                              <p:par>
                                <p:cTn id="12" presetID="10" presetClass="entr" presetSubtype="0"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
                                        <p:tgtEl>
                                          <p:spTgt spid="61"/>
                                        </p:tgtEl>
                                      </p:cBhvr>
                                    </p:animEffect>
                                  </p:childTnLst>
                                </p:cTn>
                              </p:par>
                            </p:childTnLst>
                          </p:cTn>
                        </p:par>
                        <p:par>
                          <p:cTn id="15" fill="hold">
                            <p:stCondLst>
                              <p:cond delay="1200"/>
                            </p:stCondLst>
                            <p:childTnLst>
                              <p:par>
                                <p:cTn id="16" presetID="10" presetClass="entr" presetSubtype="0"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100"/>
                                        <p:tgtEl>
                                          <p:spTgt spid="56"/>
                                        </p:tgtEl>
                                      </p:cBhvr>
                                    </p:animEffect>
                                  </p:childTnLst>
                                </p:cTn>
                              </p:par>
                            </p:childTnLst>
                          </p:cTn>
                        </p:par>
                        <p:par>
                          <p:cTn id="19" fill="hold">
                            <p:stCondLst>
                              <p:cond delay="1300"/>
                            </p:stCondLst>
                            <p:childTnLst>
                              <p:par>
                                <p:cTn id="20" presetID="10"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
                                        <p:tgtEl>
                                          <p:spTgt spid="57"/>
                                        </p:tgtEl>
                                      </p:cBhvr>
                                    </p:animEffect>
                                  </p:childTnLst>
                                </p:cTn>
                              </p:par>
                            </p:childTnLst>
                          </p:cTn>
                        </p:par>
                        <p:par>
                          <p:cTn id="23" fill="hold">
                            <p:stCondLst>
                              <p:cond delay="1400"/>
                            </p:stCondLst>
                            <p:childTnLst>
                              <p:par>
                                <p:cTn id="24" presetID="10" presetClass="entr" presetSubtype="0"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
                                        <p:tgtEl>
                                          <p:spTgt spid="55"/>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100"/>
                                        <p:tgtEl>
                                          <p:spTgt spid="60"/>
                                        </p:tgtEl>
                                      </p:cBhvr>
                                    </p:animEffect>
                                  </p:childTnLst>
                                </p:cTn>
                              </p:par>
                            </p:childTnLst>
                          </p:cTn>
                        </p:par>
                        <p:par>
                          <p:cTn id="31" fill="hold">
                            <p:stCondLst>
                              <p:cond delay="1600"/>
                            </p:stCondLst>
                            <p:childTnLst>
                              <p:par>
                                <p:cTn id="32" presetID="10" presetClass="entr" presetSubtype="0" fill="hold" grpId="0"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
                                        <p:tgtEl>
                                          <p:spTgt spid="52"/>
                                        </p:tgtEl>
                                      </p:cBhvr>
                                    </p:animEffect>
                                  </p:childTnLst>
                                </p:cTn>
                              </p:par>
                            </p:childTnLst>
                          </p:cTn>
                        </p:par>
                        <p:par>
                          <p:cTn id="35" fill="hold">
                            <p:stCondLst>
                              <p:cond delay="1700"/>
                            </p:stCondLst>
                            <p:childTnLst>
                              <p:par>
                                <p:cTn id="36" presetID="10" presetClass="entr" presetSubtype="0"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
                                        <p:tgtEl>
                                          <p:spTgt spid="53"/>
                                        </p:tgtEl>
                                      </p:cBhvr>
                                    </p:animEffect>
                                  </p:childTnLst>
                                </p:cTn>
                              </p:par>
                            </p:childTnLst>
                          </p:cTn>
                        </p:par>
                        <p:par>
                          <p:cTn id="39" fill="hold">
                            <p:stCondLst>
                              <p:cond delay="1800"/>
                            </p:stCondLst>
                            <p:childTnLst>
                              <p:par>
                                <p:cTn id="40" presetID="10" presetClass="entr" presetSubtype="0"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100"/>
                                        <p:tgtEl>
                                          <p:spTgt spid="54"/>
                                        </p:tgtEl>
                                      </p:cBhvr>
                                    </p:animEffect>
                                  </p:childTnLst>
                                </p:cTn>
                              </p:par>
                            </p:childTnLst>
                          </p:cTn>
                        </p:par>
                        <p:par>
                          <p:cTn id="43" fill="hold">
                            <p:stCondLst>
                              <p:cond delay="1900"/>
                            </p:stCondLst>
                            <p:childTnLst>
                              <p:par>
                                <p:cTn id="44" presetID="10" presetClass="entr" presetSubtype="0"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100"/>
                                        <p:tgtEl>
                                          <p:spTgt spid="59"/>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5E-6 3.7037E-6 L 0.02083 -0.01945 " pathEditMode="relative" rAng="0" ptsTypes="AA">
                                      <p:cBhvr>
                                        <p:cTn id="54" dur="2500" fill="hold"/>
                                        <p:tgtEl>
                                          <p:spTgt spid="58"/>
                                        </p:tgtEl>
                                        <p:attrNameLst>
                                          <p:attrName>ppt_x</p:attrName>
                                          <p:attrName>ppt_y</p:attrName>
                                        </p:attrNameLst>
                                      </p:cBhvr>
                                      <p:rCtr x="1042" y="-972"/>
                                    </p:animMotion>
                                  </p:childTnLst>
                                </p:cTn>
                              </p:par>
                              <p:par>
                                <p:cTn id="55" presetID="42" presetClass="path" presetSubtype="0" accel="50000" decel="50000" fill="hold" grpId="1" nodeType="withEffect">
                                  <p:stCondLst>
                                    <p:cond delay="0"/>
                                  </p:stCondLst>
                                  <p:childTnLst>
                                    <p:animMotion origin="layout" path="M -4.16667E-6 1.11111E-6 L -0.12239 0.02731 " pathEditMode="relative" rAng="0" ptsTypes="AA">
                                      <p:cBhvr>
                                        <p:cTn id="56" dur="2500" fill="hold"/>
                                        <p:tgtEl>
                                          <p:spTgt spid="61"/>
                                        </p:tgtEl>
                                        <p:attrNameLst>
                                          <p:attrName>ppt_x</p:attrName>
                                          <p:attrName>ppt_y</p:attrName>
                                        </p:attrNameLst>
                                      </p:cBhvr>
                                      <p:rCtr x="-6120" y="1366"/>
                                    </p:animMotion>
                                  </p:childTnLst>
                                </p:cTn>
                              </p:par>
                              <p:par>
                                <p:cTn id="57" presetID="42" presetClass="path" presetSubtype="0" accel="50000" decel="50000" fill="hold" grpId="1" nodeType="withEffect">
                                  <p:stCondLst>
                                    <p:cond delay="0"/>
                                  </p:stCondLst>
                                  <p:childTnLst>
                                    <p:animMotion origin="layout" path="M 8.33333E-7 -2.22222E-6 L -0.14076 -0.00879 " pathEditMode="relative" rAng="0" ptsTypes="AA">
                                      <p:cBhvr>
                                        <p:cTn id="58" dur="2500" fill="hold"/>
                                        <p:tgtEl>
                                          <p:spTgt spid="56"/>
                                        </p:tgtEl>
                                        <p:attrNameLst>
                                          <p:attrName>ppt_x</p:attrName>
                                          <p:attrName>ppt_y</p:attrName>
                                        </p:attrNameLst>
                                      </p:cBhvr>
                                      <p:rCtr x="-7044" y="-440"/>
                                    </p:animMotion>
                                  </p:childTnLst>
                                </p:cTn>
                              </p:par>
                              <p:par>
                                <p:cTn id="59" presetID="42" presetClass="path" presetSubtype="0" accel="50000" decel="50000" fill="hold" grpId="1" nodeType="withEffect">
                                  <p:stCondLst>
                                    <p:cond delay="0"/>
                                  </p:stCondLst>
                                  <p:childTnLst>
                                    <p:animMotion origin="layout" path="M 4.16667E-6 2.77864E-7 L -0.11823 -0.0284 " pathEditMode="relative" rAng="0" ptsTypes="AA">
                                      <p:cBhvr>
                                        <p:cTn id="60" dur="2500" fill="hold"/>
                                        <p:tgtEl>
                                          <p:spTgt spid="57"/>
                                        </p:tgtEl>
                                        <p:attrNameLst>
                                          <p:attrName>ppt_x</p:attrName>
                                          <p:attrName>ppt_y</p:attrName>
                                        </p:attrNameLst>
                                      </p:cBhvr>
                                      <p:rCtr x="-5920" y="-1420"/>
                                    </p:animMotion>
                                  </p:childTnLst>
                                </p:cTn>
                              </p:par>
                              <p:par>
                                <p:cTn id="61" presetID="42" presetClass="path" presetSubtype="0" accel="50000" decel="50000" fill="hold" grpId="1" nodeType="withEffect">
                                  <p:stCondLst>
                                    <p:cond delay="0"/>
                                  </p:stCondLst>
                                  <p:childTnLst>
                                    <p:animMotion origin="layout" path="M -2.5E-6 1.48148E-6 L -0.03164 -0.03102 " pathEditMode="relative" rAng="0" ptsTypes="AA">
                                      <p:cBhvr>
                                        <p:cTn id="62" dur="2500" fill="hold"/>
                                        <p:tgtEl>
                                          <p:spTgt spid="55"/>
                                        </p:tgtEl>
                                        <p:attrNameLst>
                                          <p:attrName>ppt_x</p:attrName>
                                          <p:attrName>ppt_y</p:attrName>
                                        </p:attrNameLst>
                                      </p:cBhvr>
                                      <p:rCtr x="-1589" y="-1551"/>
                                    </p:animMotion>
                                  </p:childTnLst>
                                </p:cTn>
                              </p:par>
                              <p:par>
                                <p:cTn id="63" presetID="42" presetClass="path" presetSubtype="0" accel="50000" decel="50000" fill="hold" grpId="1" nodeType="withEffect">
                                  <p:stCondLst>
                                    <p:cond delay="0"/>
                                  </p:stCondLst>
                                  <p:childTnLst>
                                    <p:animMotion origin="layout" path="M 2.29167E-6 1.11111E-6 L -0.04675 0.01204 " pathEditMode="relative" rAng="0" ptsTypes="AA">
                                      <p:cBhvr>
                                        <p:cTn id="64" dur="2500" fill="hold"/>
                                        <p:tgtEl>
                                          <p:spTgt spid="60"/>
                                        </p:tgtEl>
                                        <p:attrNameLst>
                                          <p:attrName>ppt_x</p:attrName>
                                          <p:attrName>ppt_y</p:attrName>
                                        </p:attrNameLst>
                                      </p:cBhvr>
                                      <p:rCtr x="-2344" y="602"/>
                                    </p:animMotion>
                                  </p:childTnLst>
                                </p:cTn>
                              </p:par>
                              <p:par>
                                <p:cTn id="65" presetID="42" presetClass="path" presetSubtype="0" accel="50000" decel="50000" fill="hold" grpId="1" nodeType="withEffect">
                                  <p:stCondLst>
                                    <p:cond delay="0"/>
                                  </p:stCondLst>
                                  <p:childTnLst>
                                    <p:animMotion origin="layout" path="M -5.55556E-7 -4.77925E-6 L 0.06424 0.0281 " pathEditMode="relative" rAng="0" ptsTypes="AA">
                                      <p:cBhvr>
                                        <p:cTn id="66" dur="2500" fill="hold"/>
                                        <p:tgtEl>
                                          <p:spTgt spid="52"/>
                                        </p:tgtEl>
                                        <p:attrNameLst>
                                          <p:attrName>ppt_x</p:attrName>
                                          <p:attrName>ppt_y</p:attrName>
                                        </p:attrNameLst>
                                      </p:cBhvr>
                                      <p:rCtr x="3212" y="1389"/>
                                    </p:animMotion>
                                  </p:childTnLst>
                                </p:cTn>
                              </p:par>
                              <p:par>
                                <p:cTn id="67" presetID="42" presetClass="path" presetSubtype="0" accel="50000" decel="50000" fill="hold" grpId="1" nodeType="withEffect">
                                  <p:stCondLst>
                                    <p:cond delay="0"/>
                                  </p:stCondLst>
                                  <p:childTnLst>
                                    <p:animMotion origin="layout" path="M -1.66667E-6 0 L 0.10443 0.04306 " pathEditMode="relative" rAng="0" ptsTypes="AA">
                                      <p:cBhvr>
                                        <p:cTn id="68" dur="2500" fill="hold"/>
                                        <p:tgtEl>
                                          <p:spTgt spid="53"/>
                                        </p:tgtEl>
                                        <p:attrNameLst>
                                          <p:attrName>ppt_x</p:attrName>
                                          <p:attrName>ppt_y</p:attrName>
                                        </p:attrNameLst>
                                      </p:cBhvr>
                                      <p:rCtr x="5221" y="2153"/>
                                    </p:animMotion>
                                  </p:childTnLst>
                                </p:cTn>
                              </p:par>
                              <p:par>
                                <p:cTn id="69" presetID="42" presetClass="path" presetSubtype="0" accel="50000" decel="50000" fill="hold" grpId="1" nodeType="withEffect">
                                  <p:stCondLst>
                                    <p:cond delay="0"/>
                                  </p:stCondLst>
                                  <p:childTnLst>
                                    <p:animMotion origin="layout" path="M 3.33333E-6 -3.75733E-6 L 0.11527 0.00494 " pathEditMode="relative" rAng="0" ptsTypes="AA">
                                      <p:cBhvr>
                                        <p:cTn id="70" dur="2500" fill="hold"/>
                                        <p:tgtEl>
                                          <p:spTgt spid="54"/>
                                        </p:tgtEl>
                                        <p:attrNameLst>
                                          <p:attrName>ppt_x</p:attrName>
                                          <p:attrName>ppt_y</p:attrName>
                                        </p:attrNameLst>
                                      </p:cBhvr>
                                      <p:rCtr x="5764" y="247"/>
                                    </p:animMotion>
                                  </p:childTnLst>
                                </p:cTn>
                              </p:par>
                              <p:par>
                                <p:cTn id="71" presetID="42" presetClass="path" presetSubtype="0" accel="50000" decel="50000" fill="hold" grpId="1" nodeType="withEffect">
                                  <p:stCondLst>
                                    <p:cond delay="0"/>
                                  </p:stCondLst>
                                  <p:childTnLst>
                                    <p:animMotion origin="layout" path="M -1.25E-6 4.81481E-6 L 0.06445 -0.02338 " pathEditMode="relative" rAng="0" ptsTypes="AA">
                                      <p:cBhvr>
                                        <p:cTn id="72" dur="2500" fill="hold"/>
                                        <p:tgtEl>
                                          <p:spTgt spid="59"/>
                                        </p:tgtEl>
                                        <p:attrNameLst>
                                          <p:attrName>ppt_x</p:attrName>
                                          <p:attrName>ppt_y</p:attrName>
                                        </p:attrNameLst>
                                      </p:cBhvr>
                                      <p:rCtr x="3216" y="-1181"/>
                                    </p:animMotion>
                                  </p:childTnLst>
                                </p:cTn>
                              </p:par>
                              <p:par>
                                <p:cTn id="73" presetID="42" presetClass="path" presetSubtype="0" accel="50000" decel="50000" fill="hold" grpId="1" nodeType="withEffect">
                                  <p:stCondLst>
                                    <p:cond delay="0"/>
                                  </p:stCondLst>
                                  <p:childTnLst>
                                    <p:animMotion origin="layout" path="M 1.66667E-6 0 L -0.25794 0 " pathEditMode="relative" rAng="0" ptsTypes="AA">
                                      <p:cBhvr>
                                        <p:cTn id="74" dur="1000" fill="hold"/>
                                        <p:tgtEl>
                                          <p:spTgt spid="62"/>
                                        </p:tgtEl>
                                        <p:attrNameLst>
                                          <p:attrName>ppt_x</p:attrName>
                                          <p:attrName>ppt_y</p:attrName>
                                        </p:attrNameLst>
                                      </p:cBhvr>
                                      <p:rCtr x="-12904" y="0"/>
                                    </p:animMotion>
                                  </p:childTnLst>
                                </p:cTn>
                              </p:par>
                              <p:par>
                                <p:cTn id="75" presetID="22" presetClass="entr" presetSubtype="8" fill="hold" nodeType="withEffect">
                                  <p:stCondLst>
                                    <p:cond delay="1000"/>
                                  </p:stCondLst>
                                  <p:childTnLst>
                                    <p:set>
                                      <p:cBhvr>
                                        <p:cTn id="76" dur="1" fill="hold">
                                          <p:stCondLst>
                                            <p:cond delay="0"/>
                                          </p:stCondLst>
                                        </p:cTn>
                                        <p:tgtEl>
                                          <p:spTgt spid="64"/>
                                        </p:tgtEl>
                                        <p:attrNameLst>
                                          <p:attrName>style.visibility</p:attrName>
                                        </p:attrNameLst>
                                      </p:cBhvr>
                                      <p:to>
                                        <p:strVal val="visible"/>
                                      </p:to>
                                    </p:set>
                                    <p:animEffect transition="in" filter="wipe(left)">
                                      <p:cBhvr>
                                        <p:cTn id="77" dur="500"/>
                                        <p:tgtEl>
                                          <p:spTgt spid="64"/>
                                        </p:tgtEl>
                                      </p:cBhvr>
                                    </p:animEffect>
                                  </p:childTnLst>
                                </p:cTn>
                              </p:par>
                              <p:par>
                                <p:cTn id="78" presetID="10" presetClass="entr" presetSubtype="0" fill="hold" grpId="0" nodeType="withEffect">
                                  <p:stCondLst>
                                    <p:cond delay="150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par>
                                <p:cTn id="81" presetID="10" presetClass="entr" presetSubtype="0" fill="hold" grpId="0" nodeType="withEffect">
                                  <p:stCondLst>
                                    <p:cond delay="2000"/>
                                  </p:stCondLst>
                                  <p:childTnLst>
                                    <p:set>
                                      <p:cBhvr>
                                        <p:cTn id="82" dur="1" fill="hold">
                                          <p:stCondLst>
                                            <p:cond delay="0"/>
                                          </p:stCondLst>
                                        </p:cTn>
                                        <p:tgtEl>
                                          <p:spTgt spid="63"/>
                                        </p:tgtEl>
                                        <p:attrNameLst>
                                          <p:attrName>style.visibility</p:attrName>
                                        </p:attrNameLst>
                                      </p:cBhvr>
                                      <p:to>
                                        <p:strVal val="visible"/>
                                      </p:to>
                                    </p:set>
                                    <p:animEffect transition="in" filter="fade">
                                      <p:cBhvr>
                                        <p:cTn id="8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p:bldP spid="62" grpId="1"/>
      <p:bldP spid="63"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Disparity manipulation</a:t>
            </a:r>
            <a:endParaRPr lang="en-US" dirty="0"/>
          </a:p>
        </p:txBody>
      </p:sp>
      <p:grpSp>
        <p:nvGrpSpPr>
          <p:cNvPr id="54" name="Group 53"/>
          <p:cNvGrpSpPr/>
          <p:nvPr/>
        </p:nvGrpSpPr>
        <p:grpSpPr>
          <a:xfrm>
            <a:off x="10273936" y="3050140"/>
            <a:ext cx="1646229" cy="1032946"/>
            <a:chOff x="7437775" y="1648354"/>
            <a:chExt cx="3312356" cy="2696728"/>
          </a:xfrm>
        </p:grpSpPr>
        <p:pic>
          <p:nvPicPr>
            <p:cNvPr id="55" name="Picture 2" descr="C:\Plexus\Data\Images\Gradients\Error.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599193" y="2802266"/>
              <a:ext cx="1856015" cy="17885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635008" y="1648354"/>
              <a:ext cx="2640187" cy="803518"/>
            </a:xfrm>
            <a:prstGeom prst="rect">
              <a:avLst/>
            </a:prstGeom>
            <a:noFill/>
          </p:spPr>
          <p:txBody>
            <a:bodyPr wrap="square" rtlCol="0">
              <a:spAutoFit/>
            </a:bodyPr>
            <a:lstStyle/>
            <a:p>
              <a:r>
                <a:rPr lang="en-US" sz="1400" dirty="0">
                  <a:solidFill>
                    <a:schemeClr val="bg1"/>
                  </a:solidFill>
                </a:rPr>
                <a:t>strong</a:t>
              </a:r>
            </a:p>
          </p:txBody>
        </p:sp>
        <p:sp>
          <p:nvSpPr>
            <p:cNvPr id="57" name="TextBox 56"/>
            <p:cNvSpPr txBox="1"/>
            <p:nvPr/>
          </p:nvSpPr>
          <p:spPr>
            <a:xfrm>
              <a:off x="7785027" y="3541564"/>
              <a:ext cx="2965104" cy="803518"/>
            </a:xfrm>
            <a:prstGeom prst="rect">
              <a:avLst/>
            </a:prstGeom>
            <a:noFill/>
          </p:spPr>
          <p:txBody>
            <a:bodyPr wrap="square" rtlCol="0">
              <a:spAutoFit/>
            </a:bodyPr>
            <a:lstStyle/>
            <a:p>
              <a:r>
                <a:rPr lang="en-US" sz="1400" dirty="0">
                  <a:solidFill>
                    <a:schemeClr val="bg1"/>
                  </a:solidFill>
                </a:rPr>
                <a:t>weak</a:t>
              </a:r>
            </a:p>
          </p:txBody>
        </p:sp>
      </p:grpSp>
      <p:sp>
        <p:nvSpPr>
          <p:cNvPr id="61" name="TextBox 60"/>
          <p:cNvSpPr txBox="1"/>
          <p:nvPr/>
        </p:nvSpPr>
        <p:spPr>
          <a:xfrm>
            <a:off x="10511232" y="4359385"/>
            <a:ext cx="1281821" cy="461665"/>
          </a:xfrm>
          <a:prstGeom prst="rect">
            <a:avLst/>
          </a:prstGeom>
          <a:noFill/>
        </p:spPr>
        <p:txBody>
          <a:bodyPr wrap="square" rtlCol="0">
            <a:spAutoFit/>
          </a:bodyPr>
          <a:lstStyle/>
          <a:p>
            <a:r>
              <a:rPr lang="en-US" sz="1200" dirty="0">
                <a:solidFill>
                  <a:schemeClr val="bg1"/>
                </a:solidFill>
              </a:rPr>
              <a:t>Perceived distortions</a:t>
            </a:r>
          </a:p>
        </p:txBody>
      </p:sp>
      <p:sp>
        <p:nvSpPr>
          <p:cNvPr id="38" name="TextBox 37"/>
          <p:cNvSpPr txBox="1"/>
          <p:nvPr/>
        </p:nvSpPr>
        <p:spPr>
          <a:xfrm>
            <a:off x="11963267" y="4509117"/>
            <a:ext cx="184666" cy="2091470"/>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Slide courtesy of Petr </a:t>
            </a:r>
            <a:r>
              <a:rPr lang="en-GB" sz="1200" dirty="0" err="1" smtClean="0">
                <a:solidFill>
                  <a:schemeClr val="accent2">
                    <a:lumMod val="20000"/>
                    <a:lumOff val="80000"/>
                  </a:schemeClr>
                </a:solidFill>
              </a:rPr>
              <a:t>Kellnhofer</a:t>
            </a:r>
            <a:endParaRPr lang="en-GB" sz="1200" dirty="0">
              <a:solidFill>
                <a:schemeClr val="accent2">
                  <a:lumMod val="20000"/>
                  <a:lumOff val="80000"/>
                </a:schemeClr>
              </a:solidFill>
            </a:endParaRPr>
          </a:p>
        </p:txBody>
      </p:sp>
      <p:sp>
        <p:nvSpPr>
          <p:cNvPr id="8" name="Date Placeholder 7"/>
          <p:cNvSpPr>
            <a:spLocks noGrp="1"/>
          </p:cNvSpPr>
          <p:nvPr>
            <p:ph type="dt" sz="half" idx="2"/>
          </p:nvPr>
        </p:nvSpPr>
        <p:spPr/>
        <p:txBody>
          <a:bodyPr/>
          <a:lstStyle/>
          <a:p>
            <a:r>
              <a:rPr lang="en-GB" smtClean="0"/>
              <a:t>2017-08-03</a:t>
            </a:r>
            <a:endParaRPr lang="en-GB" dirty="0"/>
          </a:p>
        </p:txBody>
      </p:sp>
      <p:sp>
        <p:nvSpPr>
          <p:cNvPr id="9" name="Footer Placeholder 8"/>
          <p:cNvSpPr>
            <a:spLocks noGrp="1"/>
          </p:cNvSpPr>
          <p:nvPr>
            <p:ph type="ftr" sz="quarter" idx="3"/>
          </p:nvPr>
        </p:nvSpPr>
        <p:spPr/>
        <p:txBody>
          <a:bodyPr/>
          <a:lstStyle/>
          <a:p>
            <a:r>
              <a:rPr lang="en-GB" smtClean="0"/>
              <a:t>Christian Richardt – Stereoscopic 3D Videos and Panoramas</a:t>
            </a:r>
            <a:endParaRPr lang="en-GB"/>
          </a:p>
        </p:txBody>
      </p:sp>
      <p:sp>
        <p:nvSpPr>
          <p:cNvPr id="10" name="Slide Number Placeholder 9"/>
          <p:cNvSpPr>
            <a:spLocks noGrp="1"/>
          </p:cNvSpPr>
          <p:nvPr>
            <p:ph type="sldNum" sz="quarter" idx="4"/>
          </p:nvPr>
        </p:nvSpPr>
        <p:spPr/>
        <p:txBody>
          <a:bodyPr/>
          <a:lstStyle/>
          <a:p>
            <a:fld id="{9B281B64-7B92-47B0-8A60-E22259C079AF}" type="slidenum">
              <a:rPr lang="en-GB" smtClean="0"/>
              <a:pPr/>
              <a:t>14</a:t>
            </a:fld>
            <a:endParaRPr lang="en-GB"/>
          </a:p>
        </p:txBody>
      </p:sp>
      <p:grpSp>
        <p:nvGrpSpPr>
          <p:cNvPr id="11" name="Group 10"/>
          <p:cNvGrpSpPr/>
          <p:nvPr/>
        </p:nvGrpSpPr>
        <p:grpSpPr>
          <a:xfrm>
            <a:off x="624417" y="1065160"/>
            <a:ext cx="3347976" cy="5090113"/>
            <a:chOff x="624417" y="1065160"/>
            <a:chExt cx="3347976" cy="5090113"/>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5" y="1065160"/>
              <a:ext cx="2880000" cy="158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05" y="3182543"/>
              <a:ext cx="2880000" cy="158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ight Arrow 34"/>
            <p:cNvSpPr/>
            <p:nvPr/>
          </p:nvSpPr>
          <p:spPr>
            <a:xfrm rot="5400000">
              <a:off x="2187614" y="2770876"/>
              <a:ext cx="221580" cy="288655"/>
            </a:xfrm>
            <a:prstGeom prst="rightArrow">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TextBox 38"/>
            <p:cNvSpPr txBox="1"/>
            <p:nvPr/>
          </p:nvSpPr>
          <p:spPr>
            <a:xfrm>
              <a:off x="624417" y="5078055"/>
              <a:ext cx="3347976" cy="1077218"/>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OSCAM – </a:t>
              </a:r>
              <a:r>
                <a:rPr lang="en-GB" sz="1600" dirty="0" smtClean="0">
                  <a:solidFill>
                    <a:schemeClr val="bg1"/>
                  </a:solidFill>
                  <a:effectLst>
                    <a:outerShdw blurRad="101600" dir="2700000" algn="tl" rotWithShape="0">
                      <a:prstClr val="black"/>
                    </a:outerShdw>
                  </a:effectLst>
                  <a:latin typeface="+mj-lt"/>
                </a:rPr>
                <a:t>Optimized stereoscopic </a:t>
              </a:r>
              <a:r>
                <a:rPr lang="en-GB" sz="1600" dirty="0">
                  <a:solidFill>
                    <a:schemeClr val="bg1"/>
                  </a:solidFill>
                  <a:effectLst>
                    <a:outerShdw blurRad="101600" dir="2700000" algn="tl" rotWithShape="0">
                      <a:prstClr val="black"/>
                    </a:outerShdw>
                  </a:effectLst>
                  <a:latin typeface="+mj-lt"/>
                </a:rPr>
                <a:t>c</a:t>
              </a:r>
              <a:r>
                <a:rPr lang="en-GB" sz="1600" dirty="0" smtClean="0">
                  <a:solidFill>
                    <a:schemeClr val="bg1"/>
                  </a:solidFill>
                  <a:effectLst>
                    <a:outerShdw blurRad="101600" dir="2700000" algn="tl" rotWithShape="0">
                      <a:prstClr val="black"/>
                    </a:outerShdw>
                  </a:effectLst>
                  <a:latin typeface="+mj-lt"/>
                </a:rPr>
                <a:t>amera </a:t>
              </a:r>
              <a:r>
                <a:rPr lang="en-GB" sz="1600" dirty="0">
                  <a:solidFill>
                    <a:schemeClr val="bg1"/>
                  </a:solidFill>
                  <a:effectLst>
                    <a:outerShdw blurRad="101600" dir="2700000" algn="tl" rotWithShape="0">
                      <a:prstClr val="black"/>
                    </a:outerShdw>
                  </a:effectLst>
                  <a:latin typeface="+mj-lt"/>
                </a:rPr>
                <a:t>c</a:t>
              </a:r>
              <a:r>
                <a:rPr lang="en-GB" sz="1600" dirty="0" smtClean="0">
                  <a:solidFill>
                    <a:schemeClr val="bg1"/>
                  </a:solidFill>
                  <a:effectLst>
                    <a:outerShdw blurRad="101600" dir="2700000" algn="tl" rotWithShape="0">
                      <a:prstClr val="black"/>
                    </a:outerShdw>
                  </a:effectLst>
                  <a:latin typeface="+mj-lt"/>
                </a:rPr>
                <a:t>ontrol </a:t>
              </a:r>
              <a:r>
                <a:rPr lang="en-GB" sz="1600" dirty="0">
                  <a:solidFill>
                    <a:schemeClr val="bg1"/>
                  </a:solidFill>
                  <a:effectLst>
                    <a:outerShdw blurRad="101600" dir="2700000" algn="tl" rotWithShape="0">
                      <a:prstClr val="black"/>
                    </a:outerShdw>
                  </a:effectLst>
                  <a:latin typeface="+mj-lt"/>
                </a:rPr>
                <a:t>for i</a:t>
              </a:r>
              <a:r>
                <a:rPr lang="en-GB" sz="1600" dirty="0" smtClean="0">
                  <a:solidFill>
                    <a:schemeClr val="bg1"/>
                  </a:solidFill>
                  <a:effectLst>
                    <a:outerShdw blurRad="101600" dir="2700000" algn="tl" rotWithShape="0">
                      <a:prstClr val="black"/>
                    </a:outerShdw>
                  </a:effectLst>
                  <a:latin typeface="+mj-lt"/>
                </a:rPr>
                <a:t>nteractive 3D</a:t>
              </a:r>
              <a:endParaRPr lang="en-GB" sz="1600" dirty="0" smtClean="0">
                <a:solidFill>
                  <a:schemeClr val="bg1"/>
                </a:solidFill>
                <a:effectLst>
                  <a:outerShdw blurRad="101600" dir="2700000" algn="tl" rotWithShape="0">
                    <a:prstClr val="black"/>
                  </a:outerShdw>
                </a:effectLst>
              </a:endParaRPr>
            </a:p>
            <a:p>
              <a:endParaRPr lang="en-GB" sz="1600" dirty="0" smtClean="0">
                <a:solidFill>
                  <a:schemeClr val="bg1"/>
                </a:solidFill>
                <a:effectLst>
                  <a:outerShdw blurRad="101600" dir="2700000" algn="tl" rotWithShape="0">
                    <a:prstClr val="black"/>
                  </a:outerShdw>
                </a:effectLst>
              </a:endParaRPr>
            </a:p>
            <a:p>
              <a:r>
                <a:rPr lang="en-GB" sz="1600" dirty="0" err="1" smtClean="0">
                  <a:solidFill>
                    <a:schemeClr val="bg1"/>
                  </a:solidFill>
                  <a:effectLst>
                    <a:outerShdw blurRad="101600" dir="2700000" algn="tl" rotWithShape="0">
                      <a:prstClr val="black"/>
                    </a:outerShdw>
                  </a:effectLst>
                </a:rPr>
                <a:t>Oskam</a:t>
              </a:r>
              <a:r>
                <a:rPr lang="en-GB" sz="1600" dirty="0" smtClean="0">
                  <a:solidFill>
                    <a:schemeClr val="bg1"/>
                  </a:solidFill>
                  <a:effectLst>
                    <a:outerShdw blurRad="101600" dir="2700000" algn="tl" rotWithShape="0">
                      <a:prstClr val="black"/>
                    </a:outerShdw>
                  </a:effectLst>
                </a:rPr>
                <a:t> et al., </a:t>
              </a:r>
              <a:r>
                <a:rPr lang="en-GB" sz="1600" i="1" dirty="0" smtClean="0">
                  <a:solidFill>
                    <a:schemeClr val="bg1"/>
                  </a:solidFill>
                  <a:effectLst>
                    <a:outerShdw blurRad="101600" dir="2700000" algn="tl" rotWithShape="0">
                      <a:prstClr val="black"/>
                    </a:outerShdw>
                  </a:effectLst>
                </a:rPr>
                <a:t>SIGGRAPH Asia 2011</a:t>
              </a:r>
              <a:endParaRPr lang="en-GB" sz="1600" i="1" dirty="0">
                <a:solidFill>
                  <a:schemeClr val="bg1"/>
                </a:solidFill>
                <a:effectLst>
                  <a:outerShdw blurRad="101600" dir="2700000" algn="tl" rotWithShape="0">
                    <a:prstClr val="black"/>
                  </a:outerShdw>
                </a:effectLst>
              </a:endParaRPr>
            </a:p>
          </p:txBody>
        </p:sp>
      </p:grpSp>
      <p:grpSp>
        <p:nvGrpSpPr>
          <p:cNvPr id="12" name="Group 11"/>
          <p:cNvGrpSpPr/>
          <p:nvPr/>
        </p:nvGrpSpPr>
        <p:grpSpPr>
          <a:xfrm>
            <a:off x="4453242" y="1065160"/>
            <a:ext cx="3401633" cy="5089950"/>
            <a:chOff x="4453242" y="1065160"/>
            <a:chExt cx="3401633" cy="5089950"/>
          </a:xfrm>
        </p:grpSpPr>
        <p:pic>
          <p:nvPicPr>
            <p:cNvPr id="4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8417" y="1065160"/>
              <a:ext cx="2517810" cy="158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107"/>
            <a:stretch/>
          </p:blipFill>
          <p:spPr bwMode="auto">
            <a:xfrm>
              <a:off x="4548417" y="3185257"/>
              <a:ext cx="2516400" cy="158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152767" y="2295493"/>
              <a:ext cx="1702108" cy="1271576"/>
              <a:chOff x="6227540" y="2472787"/>
              <a:chExt cx="1702108" cy="1271576"/>
            </a:xfrm>
          </p:grpSpPr>
          <p:sp>
            <p:nvSpPr>
              <p:cNvPr id="4" name="Rectangle 3"/>
              <p:cNvSpPr/>
              <p:nvPr/>
            </p:nvSpPr>
            <p:spPr>
              <a:xfrm>
                <a:off x="6227540" y="2472787"/>
                <a:ext cx="1702108" cy="1271576"/>
              </a:xfrm>
              <a:prstGeom prst="rect">
                <a:avLst/>
              </a:prstGeom>
              <a:solidFill>
                <a:schemeClr val="bg1"/>
              </a:solidFill>
              <a:ln w="12700">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6227540" y="2530081"/>
                <a:ext cx="1577143" cy="1146519"/>
                <a:chOff x="2655283" y="1968771"/>
                <a:chExt cx="2602517" cy="1891925"/>
              </a:xfrm>
            </p:grpSpPr>
            <p:pic>
              <p:nvPicPr>
                <p:cNvPr id="4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0" y="2090179"/>
                  <a:ext cx="2209800" cy="141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3406601" y="3429001"/>
                  <a:ext cx="1733129" cy="431695"/>
                </a:xfrm>
                <a:prstGeom prst="rect">
                  <a:avLst/>
                </a:prstGeom>
                <a:noFill/>
              </p:spPr>
              <p:txBody>
                <a:bodyPr wrap="none" rtlCol="0">
                  <a:spAutoFit/>
                </a:bodyPr>
                <a:lstStyle/>
                <a:p>
                  <a:pPr algn="ctr"/>
                  <a:r>
                    <a:rPr lang="en-US" sz="1100" dirty="0"/>
                    <a:t>Input disparity</a:t>
                  </a:r>
                </a:p>
              </p:txBody>
            </p:sp>
            <p:sp>
              <p:nvSpPr>
                <p:cNvPr id="46" name="TextBox 45"/>
                <p:cNvSpPr txBox="1"/>
                <p:nvPr/>
              </p:nvSpPr>
              <p:spPr>
                <a:xfrm>
                  <a:off x="2655283" y="1968771"/>
                  <a:ext cx="584058" cy="1773864"/>
                </a:xfrm>
                <a:prstGeom prst="rect">
                  <a:avLst/>
                </a:prstGeom>
                <a:noFill/>
              </p:spPr>
              <p:txBody>
                <a:bodyPr vert="vert270" wrap="none" rtlCol="0">
                  <a:spAutoFit/>
                </a:bodyPr>
                <a:lstStyle/>
                <a:p>
                  <a:pPr algn="ctr"/>
                  <a:r>
                    <a:rPr lang="en-US" sz="1100" dirty="0"/>
                    <a:t>Output disparity</a:t>
                  </a:r>
                </a:p>
              </p:txBody>
            </p:sp>
          </p:grpSp>
        </p:grpSp>
        <p:sp>
          <p:nvSpPr>
            <p:cNvPr id="34" name="Right Arrow 33"/>
            <p:cNvSpPr/>
            <p:nvPr/>
          </p:nvSpPr>
          <p:spPr>
            <a:xfrm rot="5400000">
              <a:off x="5695826" y="2766982"/>
              <a:ext cx="221580" cy="288655"/>
            </a:xfrm>
            <a:prstGeom prst="rightArrow">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TextBox 39"/>
            <p:cNvSpPr txBox="1"/>
            <p:nvPr/>
          </p:nvSpPr>
          <p:spPr>
            <a:xfrm>
              <a:off x="4453242" y="5077892"/>
              <a:ext cx="2954091" cy="1077218"/>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Nonlinear </a:t>
              </a:r>
              <a:r>
                <a:rPr lang="en-GB" sz="1600" dirty="0" smtClean="0">
                  <a:solidFill>
                    <a:schemeClr val="bg1"/>
                  </a:solidFill>
                  <a:effectLst>
                    <a:outerShdw blurRad="101600" dir="2700000" algn="tl" rotWithShape="0">
                      <a:prstClr val="black"/>
                    </a:outerShdw>
                  </a:effectLst>
                  <a:latin typeface="+mj-lt"/>
                </a:rPr>
                <a:t>disparity </a:t>
              </a:r>
              <a:r>
                <a:rPr lang="en-GB" sz="1600" dirty="0">
                  <a:solidFill>
                    <a:schemeClr val="bg1"/>
                  </a:solidFill>
                  <a:effectLst>
                    <a:outerShdw blurRad="101600" dir="2700000" algn="tl" rotWithShape="0">
                      <a:prstClr val="black"/>
                    </a:outerShdw>
                  </a:effectLst>
                  <a:latin typeface="+mj-lt"/>
                </a:rPr>
                <a:t>m</a:t>
              </a:r>
              <a:r>
                <a:rPr lang="en-GB" sz="1600" dirty="0" smtClean="0">
                  <a:solidFill>
                    <a:schemeClr val="bg1"/>
                  </a:solidFill>
                  <a:effectLst>
                    <a:outerShdw blurRad="101600" dir="2700000" algn="tl" rotWithShape="0">
                      <a:prstClr val="black"/>
                    </a:outerShdw>
                  </a:effectLst>
                  <a:latin typeface="+mj-lt"/>
                </a:rPr>
                <a:t>apping</a:t>
              </a:r>
              <a:br>
                <a:rPr lang="en-GB" sz="1600" dirty="0" smtClean="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latin typeface="+mj-lt"/>
                </a:rPr>
                <a:t>for </a:t>
              </a:r>
              <a:r>
                <a:rPr lang="en-GB" sz="1600" dirty="0">
                  <a:solidFill>
                    <a:schemeClr val="bg1"/>
                  </a:solidFill>
                  <a:effectLst>
                    <a:outerShdw blurRad="101600" dir="2700000" algn="tl" rotWithShape="0">
                      <a:prstClr val="black"/>
                    </a:outerShdw>
                  </a:effectLst>
                  <a:latin typeface="+mj-lt"/>
                </a:rPr>
                <a:t>s</a:t>
              </a:r>
              <a:r>
                <a:rPr lang="en-GB" sz="1600" dirty="0" smtClean="0">
                  <a:solidFill>
                    <a:schemeClr val="bg1"/>
                  </a:solidFill>
                  <a:effectLst>
                    <a:outerShdw blurRad="101600" dir="2700000" algn="tl" rotWithShape="0">
                      <a:prstClr val="black"/>
                    </a:outerShdw>
                  </a:effectLst>
                  <a:latin typeface="+mj-lt"/>
                </a:rPr>
                <a:t>tereoscopic 3D</a:t>
              </a:r>
              <a:endParaRPr lang="en-GB" sz="1600" dirty="0" smtClean="0">
                <a:solidFill>
                  <a:schemeClr val="bg1"/>
                </a:solidFill>
                <a:effectLst>
                  <a:outerShdw blurRad="101600" dir="2700000" algn="tl" rotWithShape="0">
                    <a:prstClr val="black"/>
                  </a:outerShdw>
                </a:effectLst>
              </a:endParaRPr>
            </a:p>
            <a:p>
              <a:endParaRPr lang="en-GB" sz="1600" dirty="0" smtClean="0">
                <a:solidFill>
                  <a:schemeClr val="bg1"/>
                </a:solidFill>
                <a:effectLst>
                  <a:outerShdw blurRad="101600" dir="2700000" algn="tl" rotWithShape="0">
                    <a:prstClr val="black"/>
                  </a:outerShdw>
                </a:effectLst>
              </a:endParaRPr>
            </a:p>
            <a:p>
              <a:r>
                <a:rPr lang="en-GB" sz="1600" dirty="0" smtClean="0">
                  <a:solidFill>
                    <a:schemeClr val="bg1"/>
                  </a:solidFill>
                  <a:effectLst>
                    <a:outerShdw blurRad="101600" dir="2700000" algn="tl" rotWithShape="0">
                      <a:prstClr val="black"/>
                    </a:outerShdw>
                  </a:effectLst>
                </a:rPr>
                <a:t>Lang </a:t>
              </a:r>
              <a:r>
                <a:rPr lang="en-GB" sz="1600" dirty="0">
                  <a:solidFill>
                    <a:schemeClr val="bg1"/>
                  </a:solidFill>
                  <a:effectLst>
                    <a:outerShdw blurRad="101600" dir="2700000" algn="tl" rotWithShape="0">
                      <a:prstClr val="black"/>
                    </a:outerShdw>
                  </a:effectLst>
                </a:rPr>
                <a:t>et </a:t>
              </a:r>
              <a:r>
                <a:rPr lang="en-GB" sz="1600" dirty="0" smtClean="0">
                  <a:solidFill>
                    <a:schemeClr val="bg1"/>
                  </a:solidFill>
                  <a:effectLst>
                    <a:outerShdw blurRad="101600" dir="2700000" algn="tl" rotWithShape="0">
                      <a:prstClr val="black"/>
                    </a:outerShdw>
                  </a:effectLst>
                </a:rPr>
                <a:t>al., </a:t>
              </a:r>
              <a:r>
                <a:rPr lang="en-GB" sz="1600" i="1" dirty="0" smtClean="0">
                  <a:solidFill>
                    <a:schemeClr val="bg1"/>
                  </a:solidFill>
                  <a:effectLst>
                    <a:outerShdw blurRad="101600" dir="2700000" algn="tl" rotWithShape="0">
                      <a:prstClr val="black"/>
                    </a:outerShdw>
                  </a:effectLst>
                </a:rPr>
                <a:t>SIGGRAPH 2010</a:t>
              </a:r>
              <a:endParaRPr lang="en-GB" sz="1600" i="1" dirty="0">
                <a:solidFill>
                  <a:schemeClr val="bg1"/>
                </a:solidFill>
                <a:effectLst>
                  <a:outerShdw blurRad="101600" dir="2700000" algn="tl" rotWithShape="0">
                    <a:prstClr val="black"/>
                  </a:outerShdw>
                </a:effectLst>
              </a:endParaRPr>
            </a:p>
          </p:txBody>
        </p:sp>
      </p:grpSp>
      <p:grpSp>
        <p:nvGrpSpPr>
          <p:cNvPr id="13" name="Group 12"/>
          <p:cNvGrpSpPr/>
          <p:nvPr/>
        </p:nvGrpSpPr>
        <p:grpSpPr>
          <a:xfrm>
            <a:off x="8372790" y="1065160"/>
            <a:ext cx="3187993" cy="5093003"/>
            <a:chOff x="8372790" y="1065160"/>
            <a:chExt cx="3187993" cy="5093003"/>
          </a:xfrm>
        </p:grpSpPr>
        <p:grpSp>
          <p:nvGrpSpPr>
            <p:cNvPr id="48" name="Group 47"/>
            <p:cNvGrpSpPr>
              <a:grpSpLocks noChangeAspect="1"/>
            </p:cNvGrpSpPr>
            <p:nvPr/>
          </p:nvGrpSpPr>
          <p:grpSpPr>
            <a:xfrm>
              <a:off x="8460246" y="3182543"/>
              <a:ext cx="1973360" cy="1800000"/>
              <a:chOff x="4572000" y="1753280"/>
              <a:chExt cx="3090196" cy="2818720"/>
            </a:xfrm>
          </p:grpSpPr>
          <p:pic>
            <p:nvPicPr>
              <p:cNvPr id="4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1753280"/>
                <a:ext cx="2475834" cy="2481263"/>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5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3471" y="3343275"/>
                <a:ext cx="1228725" cy="1228725"/>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51" name="Group 50"/>
            <p:cNvGrpSpPr>
              <a:grpSpLocks noChangeAspect="1"/>
            </p:cNvGrpSpPr>
            <p:nvPr/>
          </p:nvGrpSpPr>
          <p:grpSpPr>
            <a:xfrm>
              <a:off x="8460246" y="1065160"/>
              <a:ext cx="1969857" cy="1800000"/>
              <a:chOff x="990600" y="1690650"/>
              <a:chExt cx="3108578" cy="2840530"/>
            </a:xfrm>
          </p:grpSpPr>
          <p:pic>
            <p:nvPicPr>
              <p:cNvPr id="52"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1690650"/>
                <a:ext cx="2470403" cy="247582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22828" y="3254830"/>
                <a:ext cx="1276350" cy="127635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sp>
          <p:nvSpPr>
            <p:cNvPr id="60" name="TextBox 59"/>
            <p:cNvSpPr txBox="1"/>
            <p:nvPr/>
          </p:nvSpPr>
          <p:spPr>
            <a:xfrm>
              <a:off x="10511232" y="2225750"/>
              <a:ext cx="964587" cy="461665"/>
            </a:xfrm>
            <a:prstGeom prst="rect">
              <a:avLst/>
            </a:prstGeom>
            <a:noFill/>
          </p:spPr>
          <p:txBody>
            <a:bodyPr wrap="square" rtlCol="0">
              <a:spAutoFit/>
            </a:bodyPr>
            <a:lstStyle/>
            <a:p>
              <a:r>
                <a:rPr lang="en-US" sz="1200" dirty="0">
                  <a:solidFill>
                    <a:schemeClr val="bg1"/>
                  </a:solidFill>
                </a:rPr>
                <a:t>Perceived distortions</a:t>
              </a:r>
            </a:p>
          </p:txBody>
        </p:sp>
        <p:sp>
          <p:nvSpPr>
            <p:cNvPr id="22" name="Right Arrow 21"/>
            <p:cNvSpPr/>
            <p:nvPr/>
          </p:nvSpPr>
          <p:spPr>
            <a:xfrm rot="5400000">
              <a:off x="9227745" y="2766008"/>
              <a:ext cx="221580" cy="288655"/>
            </a:xfrm>
            <a:prstGeom prst="rightArrow">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TextBox 46"/>
            <p:cNvSpPr txBox="1"/>
            <p:nvPr/>
          </p:nvSpPr>
          <p:spPr>
            <a:xfrm>
              <a:off x="8372790" y="5080945"/>
              <a:ext cx="3187993" cy="1077218"/>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A perceptual model for </a:t>
              </a:r>
              <a:r>
                <a:rPr lang="en-GB" sz="1600" dirty="0" smtClean="0">
                  <a:solidFill>
                    <a:schemeClr val="bg1"/>
                  </a:solidFill>
                  <a:effectLst>
                    <a:outerShdw blurRad="101600" dir="2700000" algn="tl" rotWithShape="0">
                      <a:prstClr val="black"/>
                    </a:outerShdw>
                  </a:effectLst>
                  <a:latin typeface="+mj-lt"/>
                </a:rPr>
                <a:t>disparity</a:t>
              </a:r>
              <a:endParaRPr lang="en-GB" sz="1600" dirty="0">
                <a:solidFill>
                  <a:schemeClr val="bg1"/>
                </a:solidFill>
                <a:effectLst>
                  <a:outerShdw blurRad="101600" dir="2700000" algn="tl" rotWithShape="0">
                    <a:prstClr val="black"/>
                  </a:outerShdw>
                </a:effectLst>
                <a:latin typeface="+mj-lt"/>
              </a:endParaRPr>
            </a:p>
            <a:p>
              <a:endParaRPr lang="en-GB" sz="1600" dirty="0" smtClean="0">
                <a:solidFill>
                  <a:schemeClr val="bg1"/>
                </a:solidFill>
                <a:effectLst>
                  <a:outerShdw blurRad="101600" dir="2700000" algn="tl" rotWithShape="0">
                    <a:prstClr val="black"/>
                  </a:outerShdw>
                </a:effectLst>
              </a:endParaRPr>
            </a:p>
            <a:p>
              <a:endParaRPr lang="en-GB" sz="1600" dirty="0" smtClean="0">
                <a:solidFill>
                  <a:schemeClr val="bg1"/>
                </a:solidFill>
                <a:effectLst>
                  <a:outerShdw blurRad="101600" dir="2700000" algn="tl" rotWithShape="0">
                    <a:prstClr val="black"/>
                  </a:outerShdw>
                </a:effectLst>
              </a:endParaRPr>
            </a:p>
            <a:p>
              <a:r>
                <a:rPr lang="en-GB" sz="1600" dirty="0" err="1" smtClean="0">
                  <a:solidFill>
                    <a:schemeClr val="bg1"/>
                  </a:solidFill>
                  <a:effectLst>
                    <a:outerShdw blurRad="101600" dir="2700000" algn="tl" rotWithShape="0">
                      <a:prstClr val="black"/>
                    </a:outerShdw>
                  </a:effectLst>
                </a:rPr>
                <a:t>Didyk</a:t>
              </a:r>
              <a:r>
                <a:rPr lang="en-GB" sz="1600" dirty="0" smtClean="0">
                  <a:solidFill>
                    <a:schemeClr val="bg1"/>
                  </a:solidFill>
                  <a:effectLst>
                    <a:outerShdw blurRad="101600" dir="2700000" algn="tl" rotWithShape="0">
                      <a:prstClr val="black"/>
                    </a:outerShdw>
                  </a:effectLst>
                </a:rPr>
                <a:t> </a:t>
              </a:r>
              <a:r>
                <a:rPr lang="en-GB" sz="1600" dirty="0">
                  <a:solidFill>
                    <a:schemeClr val="bg1"/>
                  </a:solidFill>
                  <a:effectLst>
                    <a:outerShdw blurRad="101600" dir="2700000" algn="tl" rotWithShape="0">
                      <a:prstClr val="black"/>
                    </a:outerShdw>
                  </a:effectLst>
                </a:rPr>
                <a:t>et al</a:t>
              </a:r>
              <a:r>
                <a:rPr lang="en-GB" sz="1600" dirty="0" smtClean="0">
                  <a:solidFill>
                    <a:schemeClr val="bg1"/>
                  </a:solidFill>
                  <a:effectLst>
                    <a:outerShdw blurRad="101600" dir="2700000" algn="tl" rotWithShape="0">
                      <a:prstClr val="black"/>
                    </a:outerShdw>
                  </a:effectLst>
                </a:rPr>
                <a:t>., </a:t>
              </a:r>
              <a:r>
                <a:rPr lang="en-GB" sz="1600" i="1" dirty="0" smtClean="0">
                  <a:solidFill>
                    <a:schemeClr val="bg1"/>
                  </a:solidFill>
                  <a:effectLst>
                    <a:outerShdw blurRad="101600" dir="2700000" algn="tl" rotWithShape="0">
                      <a:prstClr val="black"/>
                    </a:outerShdw>
                  </a:effectLst>
                </a:rPr>
                <a:t>SIGGRAPH 2011</a:t>
              </a:r>
              <a:endParaRPr lang="en-GB" sz="1600" i="1" dirty="0">
                <a:solidFill>
                  <a:schemeClr val="bg1"/>
                </a:solidFill>
                <a:effectLst>
                  <a:outerShdw blurRad="101600" dir="2700000" algn="tl" rotWithShape="0">
                    <a:prstClr val="black"/>
                  </a:outerShdw>
                </a:effectLst>
              </a:endParaRPr>
            </a:p>
          </p:txBody>
        </p:sp>
      </p:grpSp>
    </p:spTree>
    <p:extLst>
      <p:ext uri="{BB962C8B-B14F-4D97-AF65-F5344CB8AC3E}">
        <p14:creationId xmlns:p14="http://schemas.microsoft.com/office/powerpoint/2010/main" val="2285440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latin typeface="+mj-lt"/>
              </a:rPr>
              <a:t>Production </a:t>
            </a:r>
            <a:r>
              <a:rPr lang="en-US" dirty="0">
                <a:latin typeface="+mj-lt"/>
              </a:rPr>
              <a:t>r</a:t>
            </a:r>
            <a:r>
              <a:rPr lang="en-US" dirty="0" smtClean="0">
                <a:latin typeface="+mj-lt"/>
              </a:rPr>
              <a:t>ules </a:t>
            </a:r>
            <a:r>
              <a:rPr lang="en-US" dirty="0">
                <a:latin typeface="+mj-lt"/>
              </a:rPr>
              <a:t>for </a:t>
            </a:r>
            <a:r>
              <a:rPr lang="en-US" dirty="0" smtClean="0">
                <a:latin typeface="+mj-lt"/>
              </a:rPr>
              <a:t>stereo </a:t>
            </a:r>
            <a:r>
              <a:rPr lang="en-US" dirty="0">
                <a:latin typeface="+mj-lt"/>
              </a:rPr>
              <a:t>a</a:t>
            </a:r>
            <a:r>
              <a:rPr lang="en-US" dirty="0" smtClean="0">
                <a:latin typeface="+mj-lt"/>
              </a:rPr>
              <a:t>cquisition</a:t>
            </a:r>
            <a:br>
              <a:rPr lang="en-US" dirty="0" smtClean="0">
                <a:latin typeface="+mj-lt"/>
              </a:rPr>
            </a:br>
            <a:r>
              <a:rPr lang="en-US" dirty="0" err="1" smtClean="0"/>
              <a:t>Zilly</a:t>
            </a:r>
            <a:r>
              <a:rPr lang="en-US" dirty="0" smtClean="0"/>
              <a:t> et al., </a:t>
            </a:r>
            <a:r>
              <a:rPr lang="en-US" i="1" dirty="0" smtClean="0"/>
              <a:t>Proc. IEEE 2011</a:t>
            </a:r>
            <a:endParaRPr lang="en-GB" i="1" dirty="0" smtClean="0"/>
          </a:p>
          <a:p>
            <a:r>
              <a:rPr lang="en-GB" sz="2900" dirty="0">
                <a:latin typeface="+mj-lt"/>
              </a:rPr>
              <a:t>Predicting </a:t>
            </a:r>
            <a:r>
              <a:rPr lang="en-GB" sz="2900" dirty="0" smtClean="0">
                <a:latin typeface="+mj-lt"/>
              </a:rPr>
              <a:t>stereoscopic </a:t>
            </a:r>
            <a:r>
              <a:rPr lang="en-GB" sz="2900" dirty="0">
                <a:latin typeface="+mj-lt"/>
              </a:rPr>
              <a:t>v</a:t>
            </a:r>
            <a:r>
              <a:rPr lang="en-GB" sz="2900" dirty="0" smtClean="0">
                <a:latin typeface="+mj-lt"/>
              </a:rPr>
              <a:t>iewing </a:t>
            </a:r>
            <a:r>
              <a:rPr lang="en-GB" sz="2900" dirty="0">
                <a:latin typeface="+mj-lt"/>
              </a:rPr>
              <a:t>c</a:t>
            </a:r>
            <a:r>
              <a:rPr lang="en-GB" sz="2900" dirty="0" smtClean="0">
                <a:latin typeface="+mj-lt"/>
              </a:rPr>
              <a:t>omfort </a:t>
            </a:r>
            <a:r>
              <a:rPr lang="en-GB" sz="2900" dirty="0">
                <a:latin typeface="+mj-lt"/>
              </a:rPr>
              <a:t>u</a:t>
            </a:r>
            <a:r>
              <a:rPr lang="en-GB" sz="2900" dirty="0" smtClean="0">
                <a:latin typeface="+mj-lt"/>
              </a:rPr>
              <a:t>sing </a:t>
            </a:r>
            <a:r>
              <a:rPr lang="en-GB" sz="2900" dirty="0">
                <a:latin typeface="+mj-lt"/>
              </a:rPr>
              <a:t>a </a:t>
            </a:r>
            <a:r>
              <a:rPr lang="en-GB" sz="2900" dirty="0" smtClean="0">
                <a:latin typeface="+mj-lt"/>
              </a:rPr>
              <a:t>coherence-based </a:t>
            </a:r>
            <a:r>
              <a:rPr lang="en-GB" sz="2900" dirty="0">
                <a:latin typeface="+mj-lt"/>
              </a:rPr>
              <a:t>c</a:t>
            </a:r>
            <a:r>
              <a:rPr lang="en-GB" sz="2900" dirty="0" smtClean="0">
                <a:latin typeface="+mj-lt"/>
              </a:rPr>
              <a:t>omputational </a:t>
            </a:r>
            <a:r>
              <a:rPr lang="en-GB" sz="2900" dirty="0">
                <a:latin typeface="+mj-lt"/>
              </a:rPr>
              <a:t>m</a:t>
            </a:r>
            <a:r>
              <a:rPr lang="en-GB" sz="2900" dirty="0" smtClean="0">
                <a:latin typeface="+mj-lt"/>
              </a:rPr>
              <a:t>odel</a:t>
            </a:r>
            <a:r>
              <a:rPr lang="en-GB" sz="2900" dirty="0">
                <a:latin typeface="+mj-lt"/>
              </a:rPr>
              <a:t/>
            </a:r>
            <a:br>
              <a:rPr lang="en-GB" sz="2900" dirty="0">
                <a:latin typeface="+mj-lt"/>
              </a:rPr>
            </a:br>
            <a:r>
              <a:rPr lang="en-GB" dirty="0" smtClean="0"/>
              <a:t>Richardt et al., </a:t>
            </a:r>
            <a:r>
              <a:rPr lang="en-GB" i="1" dirty="0" err="1" smtClean="0"/>
              <a:t>CAe</a:t>
            </a:r>
            <a:r>
              <a:rPr lang="en-GB" i="1" dirty="0" smtClean="0"/>
              <a:t> 2011</a:t>
            </a:r>
          </a:p>
          <a:p>
            <a:r>
              <a:rPr lang="en-GB" sz="2900" dirty="0" smtClean="0">
                <a:latin typeface="+mj-lt"/>
              </a:rPr>
              <a:t>A luminance-contrast-aware disparity </a:t>
            </a:r>
            <a:r>
              <a:rPr lang="en-GB" sz="2900" dirty="0">
                <a:latin typeface="+mj-lt"/>
              </a:rPr>
              <a:t>m</a:t>
            </a:r>
            <a:r>
              <a:rPr lang="en-GB" sz="2900" dirty="0" smtClean="0">
                <a:latin typeface="+mj-lt"/>
              </a:rPr>
              <a:t>odel </a:t>
            </a:r>
            <a:r>
              <a:rPr lang="en-GB" sz="2900" dirty="0">
                <a:latin typeface="+mj-lt"/>
              </a:rPr>
              <a:t>and a</a:t>
            </a:r>
            <a:r>
              <a:rPr lang="en-GB" sz="2900" dirty="0" smtClean="0">
                <a:latin typeface="+mj-lt"/>
              </a:rPr>
              <a:t>pplications</a:t>
            </a:r>
            <a:r>
              <a:rPr lang="en-GB" dirty="0" smtClean="0"/>
              <a:t/>
            </a:r>
            <a:br>
              <a:rPr lang="en-GB" dirty="0" smtClean="0"/>
            </a:br>
            <a:r>
              <a:rPr lang="en-GB" dirty="0" err="1" smtClean="0"/>
              <a:t>Didyk</a:t>
            </a:r>
            <a:r>
              <a:rPr lang="en-GB" dirty="0" smtClean="0"/>
              <a:t> et al., </a:t>
            </a:r>
            <a:r>
              <a:rPr lang="en-GB" i="1" dirty="0" smtClean="0"/>
              <a:t>SIGGRAPH Asia 2012</a:t>
            </a:r>
            <a:endParaRPr lang="en-GB" i="1" dirty="0"/>
          </a:p>
          <a:p>
            <a:r>
              <a:rPr lang="en-GB" sz="2900" dirty="0">
                <a:latin typeface="+mj-lt"/>
              </a:rPr>
              <a:t>A </a:t>
            </a:r>
            <a:r>
              <a:rPr lang="en-GB" sz="2900" dirty="0" smtClean="0">
                <a:latin typeface="+mj-lt"/>
              </a:rPr>
              <a:t>metric </a:t>
            </a:r>
            <a:r>
              <a:rPr lang="en-GB" sz="2900" dirty="0">
                <a:latin typeface="+mj-lt"/>
              </a:rPr>
              <a:t>of </a:t>
            </a:r>
            <a:r>
              <a:rPr lang="en-GB" sz="2900" dirty="0" smtClean="0">
                <a:latin typeface="+mj-lt"/>
              </a:rPr>
              <a:t>visual </a:t>
            </a:r>
            <a:r>
              <a:rPr lang="en-GB" sz="2900" dirty="0">
                <a:latin typeface="+mj-lt"/>
              </a:rPr>
              <a:t>c</a:t>
            </a:r>
            <a:r>
              <a:rPr lang="en-GB" sz="2900" dirty="0" smtClean="0">
                <a:latin typeface="+mj-lt"/>
              </a:rPr>
              <a:t>omfort </a:t>
            </a:r>
            <a:r>
              <a:rPr lang="en-GB" sz="2900" dirty="0">
                <a:latin typeface="+mj-lt"/>
              </a:rPr>
              <a:t>for </a:t>
            </a:r>
            <a:r>
              <a:rPr lang="en-GB" sz="2900" dirty="0" smtClean="0">
                <a:latin typeface="+mj-lt"/>
              </a:rPr>
              <a:t>stereoscopic </a:t>
            </a:r>
            <a:r>
              <a:rPr lang="en-GB" sz="2900" dirty="0">
                <a:latin typeface="+mj-lt"/>
              </a:rPr>
              <a:t>m</a:t>
            </a:r>
            <a:r>
              <a:rPr lang="en-GB" sz="2900" dirty="0" smtClean="0">
                <a:latin typeface="+mj-lt"/>
              </a:rPr>
              <a:t>otion</a:t>
            </a:r>
            <a:r>
              <a:rPr lang="en-GB" sz="2900" dirty="0">
                <a:latin typeface="+mj-lt"/>
              </a:rPr>
              <a:t/>
            </a:r>
            <a:br>
              <a:rPr lang="en-GB" sz="2900" dirty="0">
                <a:latin typeface="+mj-lt"/>
              </a:rPr>
            </a:br>
            <a:r>
              <a:rPr lang="en-GB" dirty="0" smtClean="0"/>
              <a:t>Du </a:t>
            </a:r>
            <a:r>
              <a:rPr lang="en-GB" dirty="0"/>
              <a:t>et al., </a:t>
            </a:r>
            <a:r>
              <a:rPr lang="en-GB" i="1" dirty="0" smtClean="0"/>
              <a:t>SIGGRAPH Asia 2013</a:t>
            </a:r>
          </a:p>
          <a:p>
            <a:r>
              <a:rPr lang="en-GB" sz="2900" dirty="0" err="1">
                <a:latin typeface="+mj-lt"/>
              </a:rPr>
              <a:t>Modeling</a:t>
            </a:r>
            <a:r>
              <a:rPr lang="en-GB" sz="2900" dirty="0">
                <a:latin typeface="+mj-lt"/>
              </a:rPr>
              <a:t> and </a:t>
            </a:r>
            <a:r>
              <a:rPr lang="en-GB" sz="2900" dirty="0" smtClean="0">
                <a:latin typeface="+mj-lt"/>
              </a:rPr>
              <a:t>optimizing </a:t>
            </a:r>
            <a:r>
              <a:rPr lang="en-GB" sz="2900" dirty="0">
                <a:latin typeface="+mj-lt"/>
              </a:rPr>
              <a:t>e</a:t>
            </a:r>
            <a:r>
              <a:rPr lang="en-GB" sz="2900" dirty="0" smtClean="0">
                <a:latin typeface="+mj-lt"/>
              </a:rPr>
              <a:t>ye </a:t>
            </a:r>
            <a:r>
              <a:rPr lang="en-GB" sz="2900" dirty="0" err="1">
                <a:latin typeface="+mj-lt"/>
              </a:rPr>
              <a:t>v</a:t>
            </a:r>
            <a:r>
              <a:rPr lang="en-GB" sz="2900" dirty="0" err="1" smtClean="0">
                <a:latin typeface="+mj-lt"/>
              </a:rPr>
              <a:t>ergence</a:t>
            </a:r>
            <a:r>
              <a:rPr lang="en-GB" sz="2900" dirty="0" smtClean="0">
                <a:latin typeface="+mj-lt"/>
              </a:rPr>
              <a:t> </a:t>
            </a:r>
            <a:r>
              <a:rPr lang="en-GB" sz="2900" dirty="0">
                <a:latin typeface="+mj-lt"/>
              </a:rPr>
              <a:t>r</a:t>
            </a:r>
            <a:r>
              <a:rPr lang="en-GB" sz="2900" dirty="0" smtClean="0">
                <a:latin typeface="+mj-lt"/>
              </a:rPr>
              <a:t>esponse </a:t>
            </a:r>
            <a:r>
              <a:rPr lang="en-GB" sz="2900" dirty="0">
                <a:latin typeface="+mj-lt"/>
              </a:rPr>
              <a:t>to </a:t>
            </a:r>
            <a:r>
              <a:rPr lang="en-GB" sz="2900" dirty="0" smtClean="0">
                <a:latin typeface="+mj-lt"/>
              </a:rPr>
              <a:t>stereoscopic </a:t>
            </a:r>
            <a:r>
              <a:rPr lang="en-GB" sz="2900" dirty="0">
                <a:latin typeface="+mj-lt"/>
              </a:rPr>
              <a:t>c</a:t>
            </a:r>
            <a:r>
              <a:rPr lang="en-GB" sz="2900" dirty="0" smtClean="0">
                <a:latin typeface="+mj-lt"/>
              </a:rPr>
              <a:t>uts</a:t>
            </a:r>
            <a:r>
              <a:rPr lang="en-GB" dirty="0" smtClean="0"/>
              <a:t/>
            </a:r>
            <a:br>
              <a:rPr lang="en-GB" dirty="0" smtClean="0"/>
            </a:br>
            <a:r>
              <a:rPr lang="en-GB" dirty="0" smtClean="0"/>
              <a:t>Templin </a:t>
            </a:r>
            <a:r>
              <a:rPr lang="en-GB" dirty="0"/>
              <a:t>et al.,</a:t>
            </a:r>
            <a:r>
              <a:rPr lang="en-GB" i="1" dirty="0"/>
              <a:t> </a:t>
            </a:r>
            <a:r>
              <a:rPr lang="en-GB" i="1" dirty="0" smtClean="0"/>
              <a:t>SIGGRAPH 2014</a:t>
            </a:r>
            <a:endParaRPr lang="en-GB" i="1" dirty="0"/>
          </a:p>
          <a:p>
            <a:r>
              <a:rPr lang="en-GB" sz="2900" dirty="0">
                <a:latin typeface="+mj-lt"/>
              </a:rPr>
              <a:t>What m</a:t>
            </a:r>
            <a:r>
              <a:rPr lang="en-GB" sz="2900" dirty="0" smtClean="0">
                <a:latin typeface="+mj-lt"/>
              </a:rPr>
              <a:t>akes </a:t>
            </a:r>
            <a:r>
              <a:rPr lang="en-GB" sz="2900" dirty="0">
                <a:latin typeface="+mj-lt"/>
              </a:rPr>
              <a:t>2D-to-3D s</a:t>
            </a:r>
            <a:r>
              <a:rPr lang="en-GB" sz="2900" dirty="0" smtClean="0">
                <a:latin typeface="+mj-lt"/>
              </a:rPr>
              <a:t>tereo </a:t>
            </a:r>
            <a:r>
              <a:rPr lang="en-GB" sz="2900" dirty="0">
                <a:latin typeface="+mj-lt"/>
              </a:rPr>
              <a:t>c</a:t>
            </a:r>
            <a:r>
              <a:rPr lang="en-GB" sz="2900" dirty="0" smtClean="0">
                <a:latin typeface="+mj-lt"/>
              </a:rPr>
              <a:t>onversion </a:t>
            </a:r>
            <a:r>
              <a:rPr lang="en-GB" sz="2900" dirty="0">
                <a:latin typeface="+mj-lt"/>
              </a:rPr>
              <a:t>p</a:t>
            </a:r>
            <a:r>
              <a:rPr lang="en-GB" sz="2900" dirty="0" smtClean="0">
                <a:latin typeface="+mj-lt"/>
              </a:rPr>
              <a:t>erceptually </a:t>
            </a:r>
            <a:r>
              <a:rPr lang="en-GB" sz="2900" dirty="0">
                <a:latin typeface="+mj-lt"/>
              </a:rPr>
              <a:t>p</a:t>
            </a:r>
            <a:r>
              <a:rPr lang="en-GB" sz="2900" dirty="0" smtClean="0">
                <a:latin typeface="+mj-lt"/>
              </a:rPr>
              <a:t>lausible</a:t>
            </a:r>
            <a:r>
              <a:rPr lang="en-GB" sz="2900" dirty="0">
                <a:latin typeface="+mj-lt"/>
              </a:rPr>
              <a:t>?</a:t>
            </a:r>
            <a:br>
              <a:rPr lang="en-GB" sz="2900" dirty="0">
                <a:latin typeface="+mj-lt"/>
              </a:rPr>
            </a:br>
            <a:r>
              <a:rPr lang="en-GB" dirty="0" err="1" smtClean="0"/>
              <a:t>Kellnhofer</a:t>
            </a:r>
            <a:r>
              <a:rPr lang="en-GB" dirty="0" smtClean="0"/>
              <a:t> </a:t>
            </a:r>
            <a:r>
              <a:rPr lang="en-GB" dirty="0"/>
              <a:t>et al., </a:t>
            </a:r>
            <a:r>
              <a:rPr lang="en-GB" i="1" dirty="0"/>
              <a:t>SAP </a:t>
            </a:r>
            <a:r>
              <a:rPr lang="en-GB" i="1" dirty="0" smtClean="0"/>
              <a:t>2015</a:t>
            </a:r>
          </a:p>
          <a:p>
            <a:r>
              <a:rPr lang="en-GB" sz="2900" dirty="0">
                <a:latin typeface="+mj-lt"/>
              </a:rPr>
              <a:t>GazeStereo3D: </a:t>
            </a:r>
            <a:r>
              <a:rPr lang="en-GB" sz="2900" dirty="0" smtClean="0">
                <a:latin typeface="+mj-lt"/>
              </a:rPr>
              <a:t>seamless </a:t>
            </a:r>
            <a:r>
              <a:rPr lang="en-GB" sz="2900" dirty="0">
                <a:latin typeface="+mj-lt"/>
              </a:rPr>
              <a:t>d</a:t>
            </a:r>
            <a:r>
              <a:rPr lang="en-GB" sz="2900" dirty="0" smtClean="0">
                <a:latin typeface="+mj-lt"/>
              </a:rPr>
              <a:t>isparity </a:t>
            </a:r>
            <a:r>
              <a:rPr lang="en-GB" sz="2900" dirty="0">
                <a:latin typeface="+mj-lt"/>
              </a:rPr>
              <a:t>m</a:t>
            </a:r>
            <a:r>
              <a:rPr lang="en-GB" sz="2900" dirty="0" smtClean="0">
                <a:latin typeface="+mj-lt"/>
              </a:rPr>
              <a:t>anipulations</a:t>
            </a:r>
            <a:r>
              <a:rPr lang="en-GB" sz="2900" dirty="0">
                <a:latin typeface="+mj-lt"/>
              </a:rPr>
              <a:t/>
            </a:r>
            <a:br>
              <a:rPr lang="en-GB" sz="2900" dirty="0">
                <a:latin typeface="+mj-lt"/>
              </a:rPr>
            </a:br>
            <a:r>
              <a:rPr lang="en-GB" dirty="0" err="1" smtClean="0"/>
              <a:t>Kellnhofer</a:t>
            </a:r>
            <a:r>
              <a:rPr lang="en-GB" dirty="0" smtClean="0"/>
              <a:t> et al., </a:t>
            </a:r>
            <a:r>
              <a:rPr lang="en-GB" i="1" dirty="0" smtClean="0"/>
              <a:t>SIGGRAPH 2016</a:t>
            </a:r>
          </a:p>
          <a:p>
            <a:r>
              <a:rPr lang="en-GB" sz="2900" dirty="0">
                <a:latin typeface="+mj-lt"/>
              </a:rPr>
              <a:t>Causes of </a:t>
            </a:r>
            <a:r>
              <a:rPr lang="en-GB" sz="2900" dirty="0" smtClean="0">
                <a:latin typeface="+mj-lt"/>
              </a:rPr>
              <a:t>discomfort </a:t>
            </a:r>
            <a:r>
              <a:rPr lang="en-GB" sz="2900" dirty="0">
                <a:latin typeface="+mj-lt"/>
              </a:rPr>
              <a:t>in </a:t>
            </a:r>
            <a:r>
              <a:rPr lang="en-GB" sz="2900" dirty="0" smtClean="0">
                <a:latin typeface="+mj-lt"/>
              </a:rPr>
              <a:t>stereoscopic </a:t>
            </a:r>
            <a:r>
              <a:rPr lang="en-GB" sz="2900" dirty="0">
                <a:latin typeface="+mj-lt"/>
              </a:rPr>
              <a:t>c</a:t>
            </a:r>
            <a:r>
              <a:rPr lang="en-GB" sz="2900" dirty="0" smtClean="0">
                <a:latin typeface="+mj-lt"/>
              </a:rPr>
              <a:t>ontent</a:t>
            </a:r>
            <a:r>
              <a:rPr lang="en-GB" sz="2900" dirty="0">
                <a:latin typeface="+mj-lt"/>
              </a:rPr>
              <a:t>: </a:t>
            </a:r>
            <a:r>
              <a:rPr lang="en-GB" sz="2900" dirty="0" smtClean="0">
                <a:latin typeface="+mj-lt"/>
              </a:rPr>
              <a:t>a </a:t>
            </a:r>
            <a:r>
              <a:rPr lang="en-GB" sz="2900" dirty="0">
                <a:latin typeface="+mj-lt"/>
              </a:rPr>
              <a:t>r</a:t>
            </a:r>
            <a:r>
              <a:rPr lang="en-GB" sz="2900" dirty="0" smtClean="0">
                <a:latin typeface="+mj-lt"/>
              </a:rPr>
              <a:t>eview</a:t>
            </a:r>
            <a:r>
              <a:rPr lang="en-GB" sz="2900" dirty="0">
                <a:latin typeface="+mj-lt"/>
              </a:rPr>
              <a:t/>
            </a:r>
            <a:br>
              <a:rPr lang="en-GB" sz="2900" dirty="0">
                <a:latin typeface="+mj-lt"/>
              </a:rPr>
            </a:br>
            <a:r>
              <a:rPr lang="en-GB" dirty="0" err="1" smtClean="0"/>
              <a:t>Terzic</a:t>
            </a:r>
            <a:r>
              <a:rPr lang="en-GB" dirty="0" smtClean="0"/>
              <a:t> &amp; Hansard, </a:t>
            </a:r>
            <a:r>
              <a:rPr lang="nb-NO" i="1" dirty="0" smtClean="0"/>
              <a:t>arXiv:1703.04574</a:t>
            </a:r>
            <a:endParaRPr lang="en-GB" i="1" dirty="0" smtClean="0"/>
          </a:p>
        </p:txBody>
      </p:sp>
      <p:sp>
        <p:nvSpPr>
          <p:cNvPr id="3" name="Title 2"/>
          <p:cNvSpPr>
            <a:spLocks noGrp="1"/>
          </p:cNvSpPr>
          <p:nvPr>
            <p:ph type="title"/>
          </p:nvPr>
        </p:nvSpPr>
        <p:spPr/>
        <p:txBody>
          <a:bodyPr/>
          <a:lstStyle/>
          <a:p>
            <a:r>
              <a:rPr lang="en-GB" dirty="0" smtClean="0"/>
              <a:t>Additional reading on viewing comfort</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15</a:t>
            </a:fld>
            <a:endParaRPr lang="en-GB"/>
          </a:p>
        </p:txBody>
      </p:sp>
    </p:spTree>
    <p:extLst>
      <p:ext uri="{BB962C8B-B14F-4D97-AF65-F5344CB8AC3E}">
        <p14:creationId xmlns:p14="http://schemas.microsoft.com/office/powerpoint/2010/main" val="191005409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2D-to-3D conversion</a:t>
            </a:r>
            <a:endParaRPr lang="en-GB" dirty="0"/>
          </a:p>
        </p:txBody>
      </p:sp>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16</a:t>
            </a:fld>
            <a:endParaRPr lang="en-GB"/>
          </a:p>
        </p:txBody>
      </p:sp>
      <p:sp>
        <p:nvSpPr>
          <p:cNvPr id="8" name="TextBox 7"/>
          <p:cNvSpPr txBox="1"/>
          <p:nvPr/>
        </p:nvSpPr>
        <p:spPr>
          <a:xfrm>
            <a:off x="5712210" y="5281713"/>
            <a:ext cx="5761392" cy="584775"/>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Perceptual r</a:t>
            </a:r>
            <a:r>
              <a:rPr lang="en-GB" sz="1600" dirty="0" smtClean="0">
                <a:solidFill>
                  <a:schemeClr val="bg1"/>
                </a:solidFill>
                <a:effectLst>
                  <a:outerShdw blurRad="101600" dir="2700000" algn="tl" rotWithShape="0">
                    <a:prstClr val="black"/>
                  </a:outerShdw>
                </a:effectLst>
                <a:latin typeface="+mj-lt"/>
              </a:rPr>
              <a:t>eal-time 2D-to-3D </a:t>
            </a:r>
            <a:r>
              <a:rPr lang="en-GB" sz="1600" dirty="0">
                <a:solidFill>
                  <a:schemeClr val="bg1"/>
                </a:solidFill>
                <a:effectLst>
                  <a:outerShdw blurRad="101600" dir="2700000" algn="tl" rotWithShape="0">
                    <a:prstClr val="black"/>
                  </a:outerShdw>
                </a:effectLst>
                <a:latin typeface="+mj-lt"/>
              </a:rPr>
              <a:t>c</a:t>
            </a:r>
            <a:r>
              <a:rPr lang="en-GB" sz="1600" dirty="0" smtClean="0">
                <a:solidFill>
                  <a:schemeClr val="bg1"/>
                </a:solidFill>
                <a:effectLst>
                  <a:outerShdw blurRad="101600" dir="2700000" algn="tl" rotWithShape="0">
                    <a:prstClr val="black"/>
                  </a:outerShdw>
                </a:effectLst>
                <a:latin typeface="+mj-lt"/>
              </a:rPr>
              <a:t>onversion using </a:t>
            </a:r>
            <a:r>
              <a:rPr lang="en-GB" sz="1600" dirty="0">
                <a:solidFill>
                  <a:schemeClr val="bg1"/>
                </a:solidFill>
                <a:effectLst>
                  <a:outerShdw blurRad="101600" dir="2700000" algn="tl" rotWithShape="0">
                    <a:prstClr val="black"/>
                  </a:outerShdw>
                </a:effectLst>
                <a:latin typeface="+mj-lt"/>
              </a:rPr>
              <a:t>c</a:t>
            </a:r>
            <a:r>
              <a:rPr lang="en-GB" sz="1600" dirty="0" smtClean="0">
                <a:solidFill>
                  <a:schemeClr val="bg1"/>
                </a:solidFill>
                <a:effectLst>
                  <a:outerShdw blurRad="101600" dir="2700000" algn="tl" rotWithShape="0">
                    <a:prstClr val="black"/>
                  </a:outerShdw>
                </a:effectLst>
                <a:latin typeface="+mj-lt"/>
              </a:rPr>
              <a:t>ue </a:t>
            </a:r>
            <a:r>
              <a:rPr lang="en-GB" sz="1600" dirty="0">
                <a:solidFill>
                  <a:schemeClr val="bg1"/>
                </a:solidFill>
                <a:effectLst>
                  <a:outerShdw blurRad="101600" dir="2700000" algn="tl" rotWithShape="0">
                    <a:prstClr val="black"/>
                  </a:outerShdw>
                </a:effectLst>
                <a:latin typeface="+mj-lt"/>
              </a:rPr>
              <a:t>f</a:t>
            </a:r>
            <a:r>
              <a:rPr lang="en-GB" sz="1600" dirty="0" smtClean="0">
                <a:solidFill>
                  <a:schemeClr val="bg1"/>
                </a:solidFill>
                <a:effectLst>
                  <a:outerShdw blurRad="101600" dir="2700000" algn="tl" rotWithShape="0">
                    <a:prstClr val="black"/>
                  </a:outerShdw>
                </a:effectLst>
                <a:latin typeface="+mj-lt"/>
              </a:rPr>
              <a:t>usion</a:t>
            </a:r>
          </a:p>
          <a:p>
            <a:r>
              <a:rPr lang="en-GB" sz="1600" dirty="0" err="1" smtClean="0">
                <a:solidFill>
                  <a:schemeClr val="bg1"/>
                </a:solidFill>
                <a:effectLst>
                  <a:outerShdw blurRad="101600" dir="2700000" algn="tl" rotWithShape="0">
                    <a:prstClr val="black"/>
                  </a:outerShdw>
                </a:effectLst>
              </a:rPr>
              <a:t>Leimkühler</a:t>
            </a:r>
            <a:r>
              <a:rPr lang="en-GB" sz="1600" dirty="0" smtClean="0">
                <a:solidFill>
                  <a:schemeClr val="bg1"/>
                </a:solidFill>
                <a:effectLst>
                  <a:outerShdw blurRad="101600" dir="2700000" algn="tl" rotWithShape="0">
                    <a:prstClr val="black"/>
                  </a:outerShdw>
                </a:effectLst>
              </a:rPr>
              <a:t> et al., </a:t>
            </a:r>
            <a:r>
              <a:rPr lang="en-GB" sz="1600" i="1" dirty="0" smtClean="0">
                <a:solidFill>
                  <a:schemeClr val="bg1"/>
                </a:solidFill>
                <a:effectLst>
                  <a:outerShdw blurRad="101600" dir="2700000" algn="tl" rotWithShape="0">
                    <a:prstClr val="black"/>
                  </a:outerShdw>
                </a:effectLst>
              </a:rPr>
              <a:t>IEEE TVCG 2017</a:t>
            </a:r>
            <a:endParaRPr lang="en-GB" sz="1600" i="1" dirty="0">
              <a:solidFill>
                <a:schemeClr val="bg1"/>
              </a:solidFill>
              <a:effectLst>
                <a:outerShdw blurRad="101600" dir="2700000" algn="tl" rotWithShape="0">
                  <a:prstClr val="black"/>
                </a:outerShdw>
              </a:effectLst>
            </a:endParaRPr>
          </a:p>
        </p:txBody>
      </p:sp>
      <p:sp>
        <p:nvSpPr>
          <p:cNvPr id="9" name="TextBox 8"/>
          <p:cNvSpPr txBox="1"/>
          <p:nvPr/>
        </p:nvSpPr>
        <p:spPr>
          <a:xfrm>
            <a:off x="497111" y="5281713"/>
            <a:ext cx="4455584" cy="830997"/>
          </a:xfrm>
          <a:prstGeom prst="rect">
            <a:avLst/>
          </a:prstGeom>
          <a:noFill/>
        </p:spPr>
        <p:txBody>
          <a:bodyPr wrap="square" rtlCol="0">
            <a:spAutoFit/>
          </a:bodyPr>
          <a:lstStyle/>
          <a:p>
            <a:r>
              <a:rPr lang="en-GB" sz="1600" dirty="0" err="1">
                <a:solidFill>
                  <a:schemeClr val="bg1"/>
                </a:solidFill>
                <a:effectLst>
                  <a:outerShdw blurRad="101600" dir="2700000" algn="tl" rotWithShape="0">
                    <a:prstClr val="black"/>
                  </a:outerShdw>
                </a:effectLst>
                <a:latin typeface="+mj-lt"/>
              </a:rPr>
              <a:t>StereoBrush</a:t>
            </a:r>
            <a:r>
              <a:rPr lang="en-GB" sz="1600" dirty="0">
                <a:solidFill>
                  <a:schemeClr val="bg1"/>
                </a:solidFill>
                <a:effectLst>
                  <a:outerShdw blurRad="101600" dir="2700000" algn="tl" rotWithShape="0">
                    <a:prstClr val="black"/>
                  </a:outerShdw>
                </a:effectLst>
                <a:latin typeface="+mj-lt"/>
              </a:rPr>
              <a:t>: </a:t>
            </a:r>
            <a:r>
              <a:rPr lang="en-GB" sz="1600" dirty="0" smtClean="0">
                <a:solidFill>
                  <a:schemeClr val="bg1"/>
                </a:solidFill>
                <a:effectLst>
                  <a:outerShdw blurRad="101600" dir="2700000" algn="tl" rotWithShape="0">
                    <a:prstClr val="black"/>
                  </a:outerShdw>
                </a:effectLst>
                <a:latin typeface="+mj-lt"/>
              </a:rPr>
              <a:t>interactive </a:t>
            </a:r>
            <a:r>
              <a:rPr lang="en-GB" sz="1600" dirty="0">
                <a:solidFill>
                  <a:schemeClr val="bg1"/>
                </a:solidFill>
                <a:effectLst>
                  <a:outerShdw blurRad="101600" dir="2700000" algn="tl" rotWithShape="0">
                    <a:prstClr val="black"/>
                  </a:outerShdw>
                </a:effectLst>
                <a:latin typeface="+mj-lt"/>
              </a:rPr>
              <a:t>2D to 3D c</a:t>
            </a:r>
            <a:r>
              <a:rPr lang="en-GB" sz="1600" dirty="0" smtClean="0">
                <a:solidFill>
                  <a:schemeClr val="bg1"/>
                </a:solidFill>
                <a:effectLst>
                  <a:outerShdw blurRad="101600" dir="2700000" algn="tl" rotWithShape="0">
                    <a:prstClr val="black"/>
                  </a:outerShdw>
                </a:effectLst>
                <a:latin typeface="+mj-lt"/>
              </a:rPr>
              <a:t>onversion</a:t>
            </a:r>
            <a:br>
              <a:rPr lang="en-GB" sz="1600" dirty="0" smtClean="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latin typeface="+mj-lt"/>
              </a:rPr>
              <a:t>using </a:t>
            </a:r>
            <a:r>
              <a:rPr lang="en-GB" sz="1600" dirty="0">
                <a:solidFill>
                  <a:schemeClr val="bg1"/>
                </a:solidFill>
                <a:effectLst>
                  <a:outerShdw blurRad="101600" dir="2700000" algn="tl" rotWithShape="0">
                    <a:prstClr val="black"/>
                  </a:outerShdw>
                </a:effectLst>
                <a:latin typeface="+mj-lt"/>
              </a:rPr>
              <a:t>d</a:t>
            </a:r>
            <a:r>
              <a:rPr lang="en-GB" sz="1600" dirty="0" smtClean="0">
                <a:solidFill>
                  <a:schemeClr val="bg1"/>
                </a:solidFill>
                <a:effectLst>
                  <a:outerShdw blurRad="101600" dir="2700000" algn="tl" rotWithShape="0">
                    <a:prstClr val="black"/>
                  </a:outerShdw>
                </a:effectLst>
                <a:latin typeface="+mj-lt"/>
              </a:rPr>
              <a:t>iscontinuous </a:t>
            </a:r>
            <a:r>
              <a:rPr lang="en-GB" sz="1600" dirty="0">
                <a:solidFill>
                  <a:schemeClr val="bg1"/>
                </a:solidFill>
                <a:effectLst>
                  <a:outerShdw blurRad="101600" dir="2700000" algn="tl" rotWithShape="0">
                    <a:prstClr val="black"/>
                  </a:outerShdw>
                </a:effectLst>
                <a:latin typeface="+mj-lt"/>
              </a:rPr>
              <a:t>w</a:t>
            </a:r>
            <a:r>
              <a:rPr lang="en-GB" sz="1600" dirty="0" smtClean="0">
                <a:solidFill>
                  <a:schemeClr val="bg1"/>
                </a:solidFill>
                <a:effectLst>
                  <a:outerShdw blurRad="101600" dir="2700000" algn="tl" rotWithShape="0">
                    <a:prstClr val="black"/>
                  </a:outerShdw>
                </a:effectLst>
                <a:latin typeface="+mj-lt"/>
              </a:rPr>
              <a:t>arps</a:t>
            </a:r>
            <a:r>
              <a:rPr lang="en-GB" sz="1600" dirty="0">
                <a:solidFill>
                  <a:schemeClr val="bg1"/>
                </a:solidFill>
                <a:effectLst>
                  <a:outerShdw blurRad="101600" dir="2700000" algn="tl" rotWithShape="0">
                    <a:prstClr val="black"/>
                  </a:outerShdw>
                </a:effectLst>
                <a:latin typeface="+mj-lt"/>
              </a:rPr>
              <a:t/>
            </a:r>
            <a:br>
              <a:rPr lang="en-GB" sz="1600" dirty="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rPr>
              <a:t>Wang et al., </a:t>
            </a:r>
            <a:r>
              <a:rPr lang="en-GB" sz="1600" i="1" dirty="0" smtClean="0">
                <a:solidFill>
                  <a:schemeClr val="bg1"/>
                </a:solidFill>
                <a:effectLst>
                  <a:outerShdw blurRad="101600" dir="2700000" algn="tl" rotWithShape="0">
                    <a:prstClr val="black"/>
                  </a:outerShdw>
                </a:effectLst>
              </a:rPr>
              <a:t>SBIM 2011</a:t>
            </a:r>
            <a:endParaRPr lang="en-GB" sz="1600" i="1" dirty="0">
              <a:solidFill>
                <a:schemeClr val="bg1"/>
              </a:solidFill>
              <a:effectLst>
                <a:outerShdw blurRad="101600" dir="2700000" algn="tl" rotWithShape="0">
                  <a:prstClr val="black"/>
                </a:outerShdw>
              </a:effectLst>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87" y="3215235"/>
            <a:ext cx="2920622" cy="180000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11" y="1297760"/>
            <a:ext cx="2924998" cy="180000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8724" y="3215235"/>
            <a:ext cx="1286859" cy="18000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8724" y="1297760"/>
            <a:ext cx="1285714" cy="1800000"/>
          </a:xfrm>
          <a:prstGeom prst="rect">
            <a:avLst/>
          </a:prstGeom>
        </p:spPr>
      </p:pic>
      <p:sp>
        <p:nvSpPr>
          <p:cNvPr id="28" name="TextBox 27"/>
          <p:cNvSpPr txBox="1"/>
          <p:nvPr/>
        </p:nvSpPr>
        <p:spPr>
          <a:xfrm>
            <a:off x="4868720" y="3354203"/>
            <a:ext cx="184666" cy="1661032"/>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©2011 Wang et al./ACM</a:t>
            </a:r>
            <a:endParaRPr lang="en-GB" sz="1200" dirty="0">
              <a:solidFill>
                <a:schemeClr val="accent2">
                  <a:lumMod val="20000"/>
                  <a:lumOff val="80000"/>
                </a:schemeClr>
              </a:solidFill>
            </a:endParaRPr>
          </a:p>
        </p:txBody>
      </p:sp>
      <p:pic>
        <p:nvPicPr>
          <p:cNvPr id="7" name="LeimkühlerEtAl-GI2016-slides-media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9"/>
          <a:stretch>
            <a:fillRect/>
          </a:stretch>
        </p:blipFill>
        <p:spPr>
          <a:xfrm>
            <a:off x="5588596" y="1433253"/>
            <a:ext cx="6008620" cy="3448933"/>
          </a:xfrm>
        </p:spPr>
      </p:pic>
      <p:sp>
        <p:nvSpPr>
          <p:cNvPr id="18" name="TextBox 17"/>
          <p:cNvSpPr txBox="1"/>
          <p:nvPr/>
        </p:nvSpPr>
        <p:spPr>
          <a:xfrm>
            <a:off x="11630353" y="3257243"/>
            <a:ext cx="184666" cy="1619033"/>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©2016 </a:t>
            </a:r>
            <a:r>
              <a:rPr lang="en-GB" sz="1200" dirty="0" err="1" smtClean="0">
                <a:solidFill>
                  <a:schemeClr val="accent2">
                    <a:lumMod val="20000"/>
                    <a:lumOff val="80000"/>
                  </a:schemeClr>
                </a:solidFill>
              </a:rPr>
              <a:t>Leimkühler</a:t>
            </a:r>
            <a:r>
              <a:rPr lang="en-GB" sz="1200" dirty="0" smtClean="0">
                <a:solidFill>
                  <a:schemeClr val="accent2">
                    <a:lumMod val="20000"/>
                    <a:lumOff val="80000"/>
                  </a:schemeClr>
                </a:solidFill>
              </a:rPr>
              <a:t> et al.</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1472058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4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9" grpId="0"/>
      <p:bldP spid="28"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spcAft>
                <a:spcPts val="1200"/>
              </a:spcAft>
            </a:pPr>
            <a:r>
              <a:rPr lang="en-GB" dirty="0">
                <a:latin typeface="+mj-lt"/>
              </a:rPr>
              <a:t>Deep3D: </a:t>
            </a:r>
            <a:r>
              <a:rPr lang="en-GB" dirty="0" smtClean="0">
                <a:latin typeface="+mj-lt"/>
              </a:rPr>
              <a:t>fully </a:t>
            </a:r>
            <a:r>
              <a:rPr lang="en-GB" dirty="0">
                <a:latin typeface="+mj-lt"/>
              </a:rPr>
              <a:t>a</a:t>
            </a:r>
            <a:r>
              <a:rPr lang="en-GB" dirty="0" smtClean="0">
                <a:latin typeface="+mj-lt"/>
              </a:rPr>
              <a:t>utomatic </a:t>
            </a:r>
            <a:r>
              <a:rPr lang="en-GB" dirty="0">
                <a:latin typeface="+mj-lt"/>
              </a:rPr>
              <a:t>2D-to-3D </a:t>
            </a:r>
            <a:r>
              <a:rPr lang="en-GB" dirty="0" smtClean="0">
                <a:latin typeface="+mj-lt"/>
              </a:rPr>
              <a:t>video conversion</a:t>
            </a:r>
            <a:br>
              <a:rPr lang="en-GB" dirty="0" smtClean="0">
                <a:latin typeface="+mj-lt"/>
              </a:rPr>
            </a:br>
            <a:r>
              <a:rPr lang="en-GB" dirty="0" smtClean="0">
                <a:latin typeface="+mj-lt"/>
              </a:rPr>
              <a:t>with deep </a:t>
            </a:r>
            <a:r>
              <a:rPr lang="en-GB" dirty="0">
                <a:latin typeface="+mj-lt"/>
              </a:rPr>
              <a:t>c</a:t>
            </a:r>
            <a:r>
              <a:rPr lang="en-GB" dirty="0" smtClean="0">
                <a:latin typeface="+mj-lt"/>
              </a:rPr>
              <a:t>onvolutional </a:t>
            </a:r>
            <a:r>
              <a:rPr lang="en-GB" dirty="0">
                <a:latin typeface="+mj-lt"/>
              </a:rPr>
              <a:t>n</a:t>
            </a:r>
            <a:r>
              <a:rPr lang="en-GB" dirty="0" smtClean="0">
                <a:latin typeface="+mj-lt"/>
              </a:rPr>
              <a:t>eural </a:t>
            </a:r>
            <a:r>
              <a:rPr lang="en-GB" dirty="0">
                <a:latin typeface="+mj-lt"/>
              </a:rPr>
              <a:t>n</a:t>
            </a:r>
            <a:r>
              <a:rPr lang="en-GB" dirty="0" smtClean="0">
                <a:latin typeface="+mj-lt"/>
              </a:rPr>
              <a:t>etworks</a:t>
            </a:r>
            <a:r>
              <a:rPr lang="en-GB" dirty="0"/>
              <a:t/>
            </a:r>
            <a:br>
              <a:rPr lang="en-GB" dirty="0"/>
            </a:br>
            <a:r>
              <a:rPr lang="en-GB" dirty="0" err="1" smtClean="0"/>
              <a:t>Xie</a:t>
            </a:r>
            <a:r>
              <a:rPr lang="en-GB" dirty="0" smtClean="0"/>
              <a:t> et al., </a:t>
            </a:r>
            <a:r>
              <a:rPr lang="en-GB" i="1" dirty="0" smtClean="0"/>
              <a:t>ECCV </a:t>
            </a:r>
            <a:r>
              <a:rPr lang="en-GB" i="1" dirty="0"/>
              <a:t>2016</a:t>
            </a:r>
          </a:p>
          <a:p>
            <a:pPr>
              <a:spcAft>
                <a:spcPts val="1200"/>
              </a:spcAft>
            </a:pPr>
            <a:r>
              <a:rPr lang="en-GB" dirty="0">
                <a:latin typeface="+mj-lt"/>
              </a:rPr>
              <a:t>Hallucinating </a:t>
            </a:r>
            <a:r>
              <a:rPr lang="en-GB" dirty="0" smtClean="0">
                <a:latin typeface="+mj-lt"/>
              </a:rPr>
              <a:t>stereoscopy </a:t>
            </a:r>
            <a:r>
              <a:rPr lang="en-GB" dirty="0">
                <a:latin typeface="+mj-lt"/>
              </a:rPr>
              <a:t>from a </a:t>
            </a:r>
            <a:r>
              <a:rPr lang="en-GB" dirty="0" smtClean="0">
                <a:latin typeface="+mj-lt"/>
              </a:rPr>
              <a:t>single </a:t>
            </a:r>
            <a:r>
              <a:rPr lang="en-GB" dirty="0">
                <a:latin typeface="+mj-lt"/>
              </a:rPr>
              <a:t>i</a:t>
            </a:r>
            <a:r>
              <a:rPr lang="en-GB" dirty="0" smtClean="0">
                <a:latin typeface="+mj-lt"/>
              </a:rPr>
              <a:t>mage</a:t>
            </a:r>
            <a:r>
              <a:rPr lang="en-GB" dirty="0">
                <a:latin typeface="+mj-lt"/>
              </a:rPr>
              <a:t/>
            </a:r>
            <a:br>
              <a:rPr lang="en-GB" dirty="0">
                <a:latin typeface="+mj-lt"/>
              </a:rPr>
            </a:br>
            <a:r>
              <a:rPr lang="en-GB" dirty="0" smtClean="0"/>
              <a:t>Zeng et al., </a:t>
            </a:r>
            <a:r>
              <a:rPr lang="en-GB" i="1" dirty="0" smtClean="0"/>
              <a:t>CGF (</a:t>
            </a:r>
            <a:r>
              <a:rPr lang="en-GB" i="1" dirty="0" err="1" smtClean="0"/>
              <a:t>Eurographics</a:t>
            </a:r>
            <a:r>
              <a:rPr lang="en-GB" i="1" dirty="0" smtClean="0"/>
              <a:t>) 2015</a:t>
            </a:r>
            <a:endParaRPr lang="en-GB" i="1" dirty="0"/>
          </a:p>
          <a:p>
            <a:pPr>
              <a:spcAft>
                <a:spcPts val="1200"/>
              </a:spcAft>
            </a:pPr>
            <a:r>
              <a:rPr lang="en-GB" dirty="0">
                <a:latin typeface="+mj-lt"/>
              </a:rPr>
              <a:t>Video </a:t>
            </a:r>
            <a:r>
              <a:rPr lang="en-GB" dirty="0" err="1">
                <a:latin typeface="+mj-lt"/>
              </a:rPr>
              <a:t>s</a:t>
            </a:r>
            <a:r>
              <a:rPr lang="en-GB" dirty="0" err="1" smtClean="0">
                <a:latin typeface="+mj-lt"/>
              </a:rPr>
              <a:t>tereolization</a:t>
            </a:r>
            <a:r>
              <a:rPr lang="en-GB" dirty="0">
                <a:latin typeface="+mj-lt"/>
              </a:rPr>
              <a:t>: </a:t>
            </a:r>
            <a:r>
              <a:rPr lang="en-GB" dirty="0" smtClean="0">
                <a:latin typeface="+mj-lt"/>
              </a:rPr>
              <a:t>combining </a:t>
            </a:r>
            <a:r>
              <a:rPr lang="en-GB" dirty="0">
                <a:latin typeface="+mj-lt"/>
              </a:rPr>
              <a:t>m</a:t>
            </a:r>
            <a:r>
              <a:rPr lang="en-GB" dirty="0" smtClean="0">
                <a:latin typeface="+mj-lt"/>
              </a:rPr>
              <a:t>otion </a:t>
            </a:r>
            <a:r>
              <a:rPr lang="en-GB" dirty="0">
                <a:latin typeface="+mj-lt"/>
              </a:rPr>
              <a:t>a</a:t>
            </a:r>
            <a:r>
              <a:rPr lang="en-GB" dirty="0" smtClean="0">
                <a:latin typeface="+mj-lt"/>
              </a:rPr>
              <a:t>nalysis </a:t>
            </a:r>
            <a:r>
              <a:rPr lang="en-GB" dirty="0">
                <a:latin typeface="+mj-lt"/>
              </a:rPr>
              <a:t>with </a:t>
            </a:r>
            <a:r>
              <a:rPr lang="en-GB" dirty="0" smtClean="0">
                <a:latin typeface="+mj-lt"/>
              </a:rPr>
              <a:t>user </a:t>
            </a:r>
            <a:r>
              <a:rPr lang="en-GB" dirty="0">
                <a:latin typeface="+mj-lt"/>
              </a:rPr>
              <a:t>i</a:t>
            </a:r>
            <a:r>
              <a:rPr lang="en-GB" dirty="0" smtClean="0">
                <a:latin typeface="+mj-lt"/>
              </a:rPr>
              <a:t>nteraction</a:t>
            </a:r>
            <a:r>
              <a:rPr lang="en-GB" dirty="0">
                <a:latin typeface="+mj-lt"/>
              </a:rPr>
              <a:t/>
            </a:r>
            <a:br>
              <a:rPr lang="en-GB" dirty="0">
                <a:latin typeface="+mj-lt"/>
              </a:rPr>
            </a:br>
            <a:r>
              <a:rPr lang="en-GB" dirty="0" smtClean="0"/>
              <a:t>Liao et al., </a:t>
            </a:r>
            <a:r>
              <a:rPr lang="en-GB" i="1" dirty="0" smtClean="0"/>
              <a:t>IEEE TVCG 2012</a:t>
            </a:r>
            <a:endParaRPr lang="en-GB" i="1" dirty="0"/>
          </a:p>
          <a:p>
            <a:pPr>
              <a:spcAft>
                <a:spcPts val="1200"/>
              </a:spcAft>
            </a:pPr>
            <a:r>
              <a:rPr lang="en-GB" dirty="0">
                <a:latin typeface="+mj-lt"/>
              </a:rPr>
              <a:t>Depth Director: </a:t>
            </a:r>
            <a:r>
              <a:rPr lang="en-GB" dirty="0" smtClean="0">
                <a:latin typeface="+mj-lt"/>
              </a:rPr>
              <a:t>a </a:t>
            </a:r>
            <a:r>
              <a:rPr lang="en-GB" dirty="0">
                <a:latin typeface="+mj-lt"/>
              </a:rPr>
              <a:t>s</a:t>
            </a:r>
            <a:r>
              <a:rPr lang="en-GB" dirty="0" smtClean="0">
                <a:latin typeface="+mj-lt"/>
              </a:rPr>
              <a:t>ystem </a:t>
            </a:r>
            <a:r>
              <a:rPr lang="en-GB" dirty="0">
                <a:latin typeface="+mj-lt"/>
              </a:rPr>
              <a:t>for </a:t>
            </a:r>
            <a:r>
              <a:rPr lang="en-GB" dirty="0" smtClean="0">
                <a:latin typeface="+mj-lt"/>
              </a:rPr>
              <a:t>adding </a:t>
            </a:r>
            <a:r>
              <a:rPr lang="en-GB" dirty="0">
                <a:latin typeface="+mj-lt"/>
              </a:rPr>
              <a:t>d</a:t>
            </a:r>
            <a:r>
              <a:rPr lang="en-GB" dirty="0" smtClean="0">
                <a:latin typeface="+mj-lt"/>
              </a:rPr>
              <a:t>epth </a:t>
            </a:r>
            <a:r>
              <a:rPr lang="en-GB" dirty="0">
                <a:latin typeface="+mj-lt"/>
              </a:rPr>
              <a:t>to </a:t>
            </a:r>
            <a:r>
              <a:rPr lang="en-GB" dirty="0" smtClean="0">
                <a:latin typeface="+mj-lt"/>
              </a:rPr>
              <a:t>movies</a:t>
            </a:r>
            <a:r>
              <a:rPr lang="en-GB" dirty="0">
                <a:latin typeface="+mj-lt"/>
              </a:rPr>
              <a:t/>
            </a:r>
            <a:br>
              <a:rPr lang="en-GB" dirty="0">
                <a:latin typeface="+mj-lt"/>
              </a:rPr>
            </a:br>
            <a:r>
              <a:rPr lang="en-GB" dirty="0" smtClean="0"/>
              <a:t>Ward et al., </a:t>
            </a:r>
            <a:r>
              <a:rPr lang="en-GB" i="1" dirty="0" smtClean="0"/>
              <a:t>IEEE CG&amp;A </a:t>
            </a:r>
            <a:r>
              <a:rPr lang="en-GB" i="1" dirty="0"/>
              <a:t>2011</a:t>
            </a:r>
          </a:p>
          <a:p>
            <a:pPr>
              <a:spcAft>
                <a:spcPts val="1200"/>
              </a:spcAft>
            </a:pPr>
            <a:r>
              <a:rPr lang="en-GB" dirty="0">
                <a:latin typeface="+mj-lt"/>
              </a:rPr>
              <a:t>Stereoscopic </a:t>
            </a:r>
            <a:r>
              <a:rPr lang="en-GB" dirty="0" smtClean="0">
                <a:latin typeface="+mj-lt"/>
              </a:rPr>
              <a:t>video </a:t>
            </a:r>
            <a:r>
              <a:rPr lang="en-GB" dirty="0">
                <a:latin typeface="+mj-lt"/>
              </a:rPr>
              <a:t>s</a:t>
            </a:r>
            <a:r>
              <a:rPr lang="en-GB" dirty="0" smtClean="0">
                <a:latin typeface="+mj-lt"/>
              </a:rPr>
              <a:t>ynthesis </a:t>
            </a:r>
            <a:r>
              <a:rPr lang="en-GB" dirty="0">
                <a:latin typeface="+mj-lt"/>
              </a:rPr>
              <a:t>from a </a:t>
            </a:r>
            <a:r>
              <a:rPr lang="en-GB" dirty="0" smtClean="0">
                <a:latin typeface="+mj-lt"/>
              </a:rPr>
              <a:t>monocular </a:t>
            </a:r>
            <a:r>
              <a:rPr lang="en-GB" dirty="0">
                <a:latin typeface="+mj-lt"/>
              </a:rPr>
              <a:t>v</a:t>
            </a:r>
            <a:r>
              <a:rPr lang="en-GB" dirty="0" smtClean="0">
                <a:latin typeface="+mj-lt"/>
              </a:rPr>
              <a:t>ideo</a:t>
            </a:r>
            <a:r>
              <a:rPr lang="en-GB" dirty="0">
                <a:latin typeface="+mj-lt"/>
              </a:rPr>
              <a:t/>
            </a:r>
            <a:br>
              <a:rPr lang="en-GB" dirty="0">
                <a:latin typeface="+mj-lt"/>
              </a:rPr>
            </a:br>
            <a:r>
              <a:rPr lang="en-GB" dirty="0" smtClean="0"/>
              <a:t>Zhang et al., </a:t>
            </a:r>
            <a:r>
              <a:rPr lang="en-GB" i="1" dirty="0" smtClean="0"/>
              <a:t>IEEE TVCG </a:t>
            </a:r>
            <a:r>
              <a:rPr lang="en-GB" i="1" dirty="0"/>
              <a:t>2007</a:t>
            </a:r>
          </a:p>
        </p:txBody>
      </p:sp>
      <p:sp>
        <p:nvSpPr>
          <p:cNvPr id="3" name="Title 2"/>
          <p:cNvSpPr>
            <a:spLocks noGrp="1"/>
          </p:cNvSpPr>
          <p:nvPr>
            <p:ph type="title"/>
          </p:nvPr>
        </p:nvSpPr>
        <p:spPr/>
        <p:txBody>
          <a:bodyPr/>
          <a:lstStyle/>
          <a:p>
            <a:r>
              <a:rPr lang="en-GB" dirty="0"/>
              <a:t>Additional </a:t>
            </a:r>
            <a:r>
              <a:rPr lang="en-GB" dirty="0" smtClean="0"/>
              <a:t>reading on 2D-to-3D </a:t>
            </a:r>
            <a:r>
              <a:rPr lang="en-GB" dirty="0"/>
              <a:t>conversion</a:t>
            </a:r>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17</a:t>
            </a:fld>
            <a:endParaRPr lang="en-GB"/>
          </a:p>
        </p:txBody>
      </p:sp>
    </p:spTree>
    <p:extLst>
      <p:ext uri="{BB962C8B-B14F-4D97-AF65-F5344CB8AC3E}">
        <p14:creationId xmlns:p14="http://schemas.microsoft.com/office/powerpoint/2010/main" val="129098457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Video de-anaglyph</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18</a:t>
            </a:fld>
            <a:endParaRPr lang="en-GB"/>
          </a:p>
        </p:txBody>
      </p:sp>
      <p:pic>
        <p:nvPicPr>
          <p:cNvPr id="9" name="RooRichardt-SIGGRAPHTalk2014-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74754" y="1611167"/>
            <a:ext cx="11467475" cy="4013285"/>
          </a:xfrm>
        </p:spPr>
      </p:pic>
      <p:sp>
        <p:nvSpPr>
          <p:cNvPr id="11" name="TextBox 10"/>
          <p:cNvSpPr txBox="1"/>
          <p:nvPr/>
        </p:nvSpPr>
        <p:spPr>
          <a:xfrm>
            <a:off x="11932170" y="1308746"/>
            <a:ext cx="184666" cy="4048801"/>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a:t>
            </a:r>
            <a:r>
              <a:rPr lang="en-GB" sz="1200" dirty="0">
                <a:solidFill>
                  <a:schemeClr val="accent2">
                    <a:lumMod val="20000"/>
                    <a:lumOff val="80000"/>
                  </a:schemeClr>
                </a:solidFill>
              </a:rPr>
              <a:t>2014 </a:t>
            </a:r>
            <a:r>
              <a:rPr lang="en-GB" sz="1200" dirty="0" err="1">
                <a:solidFill>
                  <a:schemeClr val="accent2">
                    <a:lumMod val="20000"/>
                    <a:lumOff val="80000"/>
                  </a:schemeClr>
                </a:solidFill>
              </a:rPr>
              <a:t>Roo</a:t>
            </a:r>
            <a:r>
              <a:rPr lang="en-GB" sz="1200" dirty="0">
                <a:solidFill>
                  <a:schemeClr val="accent2">
                    <a:lumMod val="20000"/>
                    <a:lumOff val="80000"/>
                  </a:schemeClr>
                </a:solidFill>
              </a:rPr>
              <a:t> &amp; </a:t>
            </a:r>
            <a:r>
              <a:rPr lang="en-GB" sz="1200" dirty="0" smtClean="0">
                <a:solidFill>
                  <a:schemeClr val="accent2">
                    <a:lumMod val="20000"/>
                    <a:lumOff val="80000"/>
                  </a:schemeClr>
                </a:solidFill>
              </a:rPr>
              <a:t>Richardt; video: Eric </a:t>
            </a:r>
            <a:r>
              <a:rPr lang="en-GB" sz="1200" dirty="0" err="1" smtClean="0">
                <a:solidFill>
                  <a:schemeClr val="accent2">
                    <a:lumMod val="20000"/>
                    <a:lumOff val="80000"/>
                  </a:schemeClr>
                </a:solidFill>
              </a:rPr>
              <a:t>Deren</a:t>
            </a:r>
            <a:r>
              <a:rPr lang="en-GB" sz="1200" dirty="0" smtClean="0">
                <a:solidFill>
                  <a:schemeClr val="accent2">
                    <a:lumMod val="20000"/>
                    <a:lumOff val="80000"/>
                  </a:schemeClr>
                </a:solidFill>
              </a:rPr>
              <a:t>/</a:t>
            </a:r>
            <a:r>
              <a:rPr lang="en-GB" sz="1200" dirty="0" err="1" smtClean="0">
                <a:solidFill>
                  <a:schemeClr val="accent2">
                    <a:lumMod val="20000"/>
                    <a:lumOff val="80000"/>
                  </a:schemeClr>
                </a:solidFill>
              </a:rPr>
              <a:t>Dzignlight</a:t>
            </a:r>
            <a:r>
              <a:rPr lang="en-GB" sz="1200" dirty="0" smtClean="0">
                <a:solidFill>
                  <a:schemeClr val="accent2">
                    <a:lumMod val="20000"/>
                    <a:lumOff val="80000"/>
                  </a:schemeClr>
                </a:solidFill>
              </a:rPr>
              <a:t> Studios</a:t>
            </a:r>
            <a:endParaRPr lang="en-GB" sz="1200" dirty="0">
              <a:solidFill>
                <a:schemeClr val="accent2">
                  <a:lumMod val="20000"/>
                  <a:lumOff val="80000"/>
                </a:schemeClr>
              </a:solidFill>
            </a:endParaRPr>
          </a:p>
        </p:txBody>
      </p:sp>
      <p:sp>
        <p:nvSpPr>
          <p:cNvPr id="12" name="TextBox 11"/>
          <p:cNvSpPr txBox="1"/>
          <p:nvPr/>
        </p:nvSpPr>
        <p:spPr>
          <a:xfrm>
            <a:off x="4157458" y="5743978"/>
            <a:ext cx="4017683" cy="584775"/>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Temporally Coherent Video De-Anaglyph</a:t>
            </a:r>
          </a:p>
          <a:p>
            <a:r>
              <a:rPr lang="en-GB" sz="1600" dirty="0" err="1" smtClean="0">
                <a:solidFill>
                  <a:schemeClr val="bg1"/>
                </a:solidFill>
                <a:effectLst>
                  <a:outerShdw blurRad="101600" dir="2700000" algn="tl" rotWithShape="0">
                    <a:prstClr val="black"/>
                  </a:outerShdw>
                </a:effectLst>
              </a:rPr>
              <a:t>Roo</a:t>
            </a:r>
            <a:r>
              <a:rPr lang="en-GB" sz="1600" dirty="0" smtClean="0">
                <a:solidFill>
                  <a:schemeClr val="bg1"/>
                </a:solidFill>
                <a:effectLst>
                  <a:outerShdw blurRad="101600" dir="2700000" algn="tl" rotWithShape="0">
                    <a:prstClr val="black"/>
                  </a:outerShdw>
                </a:effectLst>
              </a:rPr>
              <a:t> &amp; Richardt, </a:t>
            </a:r>
            <a:r>
              <a:rPr lang="en-GB" sz="1600" i="1" dirty="0" smtClean="0">
                <a:solidFill>
                  <a:schemeClr val="bg1"/>
                </a:solidFill>
                <a:effectLst>
                  <a:outerShdw blurRad="101600" dir="2700000" algn="tl" rotWithShape="0">
                    <a:prstClr val="black"/>
                  </a:outerShdw>
                </a:effectLst>
              </a:rPr>
              <a:t>SIGGRAPH Talks 2014</a:t>
            </a:r>
            <a:endParaRPr lang="en-GB" sz="1600" i="1" dirty="0">
              <a:solidFill>
                <a:schemeClr val="bg1"/>
              </a:solidFill>
              <a:effectLst>
                <a:outerShdw blurRad="101600" dir="2700000" algn="tl" rotWithShape="0">
                  <a:prstClr val="black"/>
                </a:outerShdw>
              </a:effectLst>
            </a:endParaRPr>
          </a:p>
        </p:txBody>
      </p:sp>
    </p:spTree>
    <p:extLst>
      <p:ext uri="{BB962C8B-B14F-4D97-AF65-F5344CB8AC3E}">
        <p14:creationId xmlns:p14="http://schemas.microsoft.com/office/powerpoint/2010/main" val="1886558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Stereo 3D video </a:t>
            </a:r>
            <a:r>
              <a:rPr lang="en-GB" dirty="0" err="1"/>
              <a:t>d</a:t>
            </a:r>
            <a:r>
              <a:rPr lang="en-GB" dirty="0" err="1" smtClean="0"/>
              <a:t>eblurring</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19</a:t>
            </a:fld>
            <a:endParaRPr lang="en-GB"/>
          </a:p>
        </p:txBody>
      </p:sp>
      <p:sp>
        <p:nvSpPr>
          <p:cNvPr id="13" name="TextBox 12"/>
          <p:cNvSpPr txBox="1"/>
          <p:nvPr/>
        </p:nvSpPr>
        <p:spPr>
          <a:xfrm>
            <a:off x="821411" y="4917777"/>
            <a:ext cx="7314407" cy="1354217"/>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Simultaneous </a:t>
            </a:r>
            <a:r>
              <a:rPr lang="en-GB" sz="1600" dirty="0" smtClean="0">
                <a:solidFill>
                  <a:schemeClr val="bg1"/>
                </a:solidFill>
                <a:effectLst>
                  <a:outerShdw blurRad="101600" dir="2700000" algn="tl" rotWithShape="0">
                    <a:prstClr val="black"/>
                  </a:outerShdw>
                </a:effectLst>
                <a:latin typeface="+mj-lt"/>
              </a:rPr>
              <a:t>stereo video </a:t>
            </a:r>
            <a:r>
              <a:rPr lang="en-GB" sz="1600" dirty="0" err="1" smtClean="0">
                <a:solidFill>
                  <a:schemeClr val="bg1"/>
                </a:solidFill>
                <a:effectLst>
                  <a:outerShdw blurRad="101600" dir="2700000" algn="tl" rotWithShape="0">
                    <a:prstClr val="black"/>
                  </a:outerShdw>
                </a:effectLst>
                <a:latin typeface="+mj-lt"/>
              </a:rPr>
              <a:t>deblurring</a:t>
            </a:r>
            <a:r>
              <a:rPr lang="en-GB" sz="1600" dirty="0" smtClean="0">
                <a:solidFill>
                  <a:schemeClr val="bg1"/>
                </a:solidFill>
                <a:effectLst>
                  <a:outerShdw blurRad="101600" dir="2700000" algn="tl" rotWithShape="0">
                    <a:prstClr val="black"/>
                  </a:outerShdw>
                </a:effectLst>
                <a:latin typeface="+mj-lt"/>
              </a:rPr>
              <a:t> and scene </a:t>
            </a:r>
            <a:r>
              <a:rPr lang="en-GB" sz="1600" dirty="0">
                <a:solidFill>
                  <a:schemeClr val="bg1"/>
                </a:solidFill>
                <a:effectLst>
                  <a:outerShdw blurRad="101600" dir="2700000" algn="tl" rotWithShape="0">
                    <a:prstClr val="black"/>
                  </a:outerShdw>
                </a:effectLst>
                <a:latin typeface="+mj-lt"/>
              </a:rPr>
              <a:t>flow estimation </a:t>
            </a:r>
            <a:r>
              <a:rPr lang="en-GB" sz="1600" dirty="0" smtClean="0">
                <a:solidFill>
                  <a:schemeClr val="bg1"/>
                </a:solidFill>
                <a:effectLst>
                  <a:outerShdw blurRad="101600" dir="2700000" algn="tl" rotWithShape="0">
                    <a:prstClr val="black"/>
                  </a:outerShdw>
                </a:effectLst>
                <a:latin typeface="+mj-lt"/>
              </a:rPr>
              <a:t>↑ </a:t>
            </a:r>
            <a:r>
              <a:rPr lang="en-GB" sz="1600" dirty="0">
                <a:solidFill>
                  <a:schemeClr val="bg1"/>
                </a:solidFill>
                <a:effectLst>
                  <a:outerShdw blurRad="101600" dir="2700000" algn="tl" rotWithShape="0">
                    <a:prstClr val="black"/>
                  </a:outerShdw>
                </a:effectLst>
                <a:latin typeface="+mj-lt"/>
              </a:rPr>
              <a:t/>
            </a:r>
            <a:br>
              <a:rPr lang="en-GB" sz="1600" dirty="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rPr>
              <a:t>Pan et al., </a:t>
            </a:r>
            <a:r>
              <a:rPr lang="en-GB" sz="1600" i="1" dirty="0" smtClean="0">
                <a:solidFill>
                  <a:schemeClr val="bg1"/>
                </a:solidFill>
                <a:effectLst>
                  <a:outerShdw blurRad="101600" dir="2700000" algn="tl" rotWithShape="0">
                    <a:prstClr val="black"/>
                  </a:outerShdw>
                </a:effectLst>
              </a:rPr>
              <a:t>CVPR 2017</a:t>
            </a:r>
          </a:p>
          <a:p>
            <a:endParaRPr lang="en-GB" sz="1600" i="1" dirty="0">
              <a:solidFill>
                <a:schemeClr val="bg1"/>
              </a:solidFill>
              <a:effectLst>
                <a:outerShdw blurRad="101600" dir="2700000" algn="tl" rotWithShape="0">
                  <a:prstClr val="black"/>
                </a:outerShdw>
              </a:effectLst>
            </a:endParaRPr>
          </a:p>
          <a:p>
            <a:r>
              <a:rPr lang="en-GB" sz="1600" dirty="0">
                <a:solidFill>
                  <a:schemeClr val="bg1"/>
                </a:solidFill>
                <a:effectLst>
                  <a:outerShdw blurRad="101600" dir="2700000" algn="tl" rotWithShape="0">
                    <a:prstClr val="black"/>
                  </a:outerShdw>
                </a:effectLst>
                <a:latin typeface="+mj-lt"/>
              </a:rPr>
              <a:t>Stereo Video </a:t>
            </a:r>
            <a:r>
              <a:rPr lang="en-GB" sz="1600" dirty="0" err="1">
                <a:solidFill>
                  <a:schemeClr val="bg1"/>
                </a:solidFill>
                <a:effectLst>
                  <a:outerShdw blurRad="101600" dir="2700000" algn="tl" rotWithShape="0">
                    <a:prstClr val="black"/>
                  </a:outerShdw>
                </a:effectLst>
                <a:latin typeface="+mj-lt"/>
              </a:rPr>
              <a:t>Deblurring</a:t>
            </a:r>
            <a:r>
              <a:rPr lang="en-GB" sz="1600" dirty="0">
                <a:solidFill>
                  <a:schemeClr val="bg1"/>
                </a:solidFill>
                <a:effectLst>
                  <a:outerShdw blurRad="101600" dir="2700000" algn="tl" rotWithShape="0">
                    <a:prstClr val="black"/>
                  </a:outerShdw>
                </a:effectLst>
                <a:latin typeface="+mj-lt"/>
              </a:rPr>
              <a:t/>
            </a:r>
            <a:br>
              <a:rPr lang="en-GB" sz="1600" dirty="0">
                <a:solidFill>
                  <a:schemeClr val="bg1"/>
                </a:solidFill>
                <a:effectLst>
                  <a:outerShdw blurRad="101600" dir="2700000" algn="tl" rotWithShape="0">
                    <a:prstClr val="black"/>
                  </a:outerShdw>
                </a:effectLst>
                <a:latin typeface="+mj-lt"/>
              </a:rPr>
            </a:br>
            <a:r>
              <a:rPr lang="en-GB" sz="1600" dirty="0" err="1">
                <a:solidFill>
                  <a:schemeClr val="bg1"/>
                </a:solidFill>
                <a:effectLst>
                  <a:outerShdw blurRad="101600" dir="2700000" algn="tl" rotWithShape="0">
                    <a:prstClr val="black"/>
                  </a:outerShdw>
                </a:effectLst>
              </a:rPr>
              <a:t>Sellent</a:t>
            </a:r>
            <a:r>
              <a:rPr lang="en-GB" sz="1600" dirty="0">
                <a:solidFill>
                  <a:schemeClr val="bg1"/>
                </a:solidFill>
                <a:effectLst>
                  <a:outerShdw blurRad="101600" dir="2700000" algn="tl" rotWithShape="0">
                    <a:prstClr val="black"/>
                  </a:outerShdw>
                </a:effectLst>
              </a:rPr>
              <a:t> et al., </a:t>
            </a:r>
            <a:r>
              <a:rPr lang="en-GB" sz="1600" i="1" dirty="0">
                <a:solidFill>
                  <a:schemeClr val="bg1"/>
                </a:solidFill>
                <a:effectLst>
                  <a:outerShdw blurRad="101600" dir="2700000" algn="tl" rotWithShape="0">
                    <a:prstClr val="black"/>
                  </a:outerShdw>
                </a:effectLst>
              </a:rPr>
              <a:t>ECCV </a:t>
            </a:r>
            <a:r>
              <a:rPr lang="en-GB" sz="1600" i="1" dirty="0" smtClean="0">
                <a:solidFill>
                  <a:schemeClr val="bg1"/>
                </a:solidFill>
                <a:effectLst>
                  <a:outerShdw blurRad="101600" dir="2700000" algn="tl" rotWithShape="0">
                    <a:prstClr val="black"/>
                  </a:outerShdw>
                </a:effectLst>
              </a:rPr>
              <a:t>2016</a:t>
            </a:r>
            <a:endParaRPr lang="en-GB" sz="1600" i="1" dirty="0">
              <a:solidFill>
                <a:schemeClr val="bg1"/>
              </a:solidFill>
              <a:effectLst>
                <a:outerShdw blurRad="101600" dir="2700000" algn="tl" rotWithShape="0">
                  <a:prstClr val="black"/>
                </a:outerShdw>
              </a:effectLst>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914401" y="1202643"/>
            <a:ext cx="4788434" cy="3600000"/>
          </a:xfrm>
          <a:prstGeom prst="rect">
            <a:avLst/>
          </a:prstGeom>
          <a:noFill/>
          <a:ln>
            <a:noFill/>
          </a:ln>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6518799" y="1202643"/>
            <a:ext cx="4788434" cy="3600000"/>
          </a:xfrm>
          <a:prstGeom prst="rect">
            <a:avLst/>
          </a:prstGeom>
          <a:noFill/>
          <a:ln>
            <a:noFill/>
          </a:ln>
        </p:spPr>
      </p:pic>
      <p:sp>
        <p:nvSpPr>
          <p:cNvPr id="19" name="Right Arrow 18"/>
          <p:cNvSpPr>
            <a:spLocks noChangeAspect="1"/>
          </p:cNvSpPr>
          <p:nvPr/>
        </p:nvSpPr>
        <p:spPr>
          <a:xfrm>
            <a:off x="5903557" y="2732643"/>
            <a:ext cx="414520" cy="540000"/>
          </a:xfrm>
          <a:prstGeom prst="rightArrow">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p:cNvSpPr txBox="1"/>
          <p:nvPr/>
        </p:nvSpPr>
        <p:spPr>
          <a:xfrm>
            <a:off x="11307233" y="3679066"/>
            <a:ext cx="184666" cy="1123577"/>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©2017 Pan et al.</a:t>
            </a:r>
            <a:endParaRPr lang="en-GB" sz="1200" dirty="0">
              <a:solidFill>
                <a:schemeClr val="accent2">
                  <a:lumMod val="20000"/>
                  <a:lumOff val="80000"/>
                </a:schemeClr>
              </a:solidFill>
            </a:endParaRPr>
          </a:p>
        </p:txBody>
      </p:sp>
      <p:sp>
        <p:nvSpPr>
          <p:cNvPr id="21" name="TextBox 20"/>
          <p:cNvSpPr txBox="1"/>
          <p:nvPr/>
        </p:nvSpPr>
        <p:spPr>
          <a:xfrm>
            <a:off x="5718891" y="3470546"/>
            <a:ext cx="184666" cy="133209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©2016 </a:t>
            </a:r>
            <a:r>
              <a:rPr lang="en-GB" sz="1200" dirty="0" err="1" smtClean="0">
                <a:solidFill>
                  <a:schemeClr val="accent2">
                    <a:lumMod val="20000"/>
                    <a:lumOff val="80000"/>
                  </a:schemeClr>
                </a:solidFill>
              </a:rPr>
              <a:t>Sellent</a:t>
            </a:r>
            <a:r>
              <a:rPr lang="en-GB" sz="1200" dirty="0" smtClean="0">
                <a:solidFill>
                  <a:schemeClr val="accent2">
                    <a:lumMod val="20000"/>
                    <a:lumOff val="80000"/>
                  </a:schemeClr>
                </a:solidFill>
              </a:rPr>
              <a:t> et al.</a:t>
            </a:r>
            <a:endParaRPr lang="en-GB" sz="1200" dirty="0">
              <a:solidFill>
                <a:schemeClr val="accent2">
                  <a:lumMod val="20000"/>
                  <a:lumOff val="80000"/>
                </a:schemeClr>
              </a:solidFill>
            </a:endParaRPr>
          </a:p>
        </p:txBody>
      </p:sp>
      <p:sp>
        <p:nvSpPr>
          <p:cNvPr id="23" name="TextBox 22"/>
          <p:cNvSpPr txBox="1"/>
          <p:nvPr/>
        </p:nvSpPr>
        <p:spPr>
          <a:xfrm>
            <a:off x="1208870" y="1243885"/>
            <a:ext cx="2092270" cy="369332"/>
          </a:xfrm>
          <a:prstGeom prst="rect">
            <a:avLst/>
          </a:prstGeom>
          <a:noFill/>
        </p:spPr>
        <p:txBody>
          <a:bodyPr wrap="square" rtlCol="0">
            <a:spAutoFit/>
          </a:bodyPr>
          <a:lstStyle/>
          <a:p>
            <a:r>
              <a:rPr lang="en-GB" dirty="0" smtClean="0">
                <a:solidFill>
                  <a:schemeClr val="bg1"/>
                </a:solidFill>
                <a:effectLst>
                  <a:outerShdw blurRad="101600" dir="2700000" algn="tl" rotWithShape="0">
                    <a:prstClr val="black"/>
                  </a:outerShdw>
                </a:effectLst>
              </a:rPr>
              <a:t>Blurry input image</a:t>
            </a:r>
            <a:endParaRPr lang="en-GB" i="1" dirty="0">
              <a:solidFill>
                <a:schemeClr val="bg1"/>
              </a:solidFill>
              <a:effectLst>
                <a:outerShdw blurRad="101600" dir="2700000" algn="tl" rotWithShape="0">
                  <a:prstClr val="black"/>
                </a:outerShdw>
              </a:effectLst>
            </a:endParaRPr>
          </a:p>
        </p:txBody>
      </p:sp>
      <p:sp>
        <p:nvSpPr>
          <p:cNvPr id="24" name="TextBox 23"/>
          <p:cNvSpPr txBox="1"/>
          <p:nvPr/>
        </p:nvSpPr>
        <p:spPr>
          <a:xfrm>
            <a:off x="6820746" y="1243885"/>
            <a:ext cx="2092270" cy="369332"/>
          </a:xfrm>
          <a:prstGeom prst="rect">
            <a:avLst/>
          </a:prstGeom>
          <a:noFill/>
        </p:spPr>
        <p:txBody>
          <a:bodyPr wrap="square" rtlCol="0">
            <a:spAutoFit/>
          </a:bodyPr>
          <a:lstStyle/>
          <a:p>
            <a:r>
              <a:rPr lang="en-GB" dirty="0" err="1" smtClean="0">
                <a:solidFill>
                  <a:schemeClr val="bg1"/>
                </a:solidFill>
                <a:effectLst>
                  <a:outerShdw blurRad="101600" dir="2700000" algn="tl" rotWithShape="0">
                    <a:prstClr val="black"/>
                  </a:outerShdw>
                </a:effectLst>
              </a:rPr>
              <a:t>Deblurred</a:t>
            </a:r>
            <a:r>
              <a:rPr lang="en-GB" dirty="0" smtClean="0">
                <a:solidFill>
                  <a:schemeClr val="bg1"/>
                </a:solidFill>
                <a:effectLst>
                  <a:outerShdw blurRad="101600" dir="2700000" algn="tl" rotWithShape="0">
                    <a:prstClr val="black"/>
                  </a:outerShdw>
                </a:effectLst>
              </a:rPr>
              <a:t> image</a:t>
            </a:r>
            <a:endParaRPr lang="en-GB" i="1" dirty="0">
              <a:solidFill>
                <a:schemeClr val="bg1"/>
              </a:solidFill>
              <a:effectLst>
                <a:outerShdw blurRad="101600" dir="2700000" algn="tl" rotWithShape="0">
                  <a:prstClr val="black"/>
                </a:outerShdw>
              </a:effectLst>
            </a:endParaRPr>
          </a:p>
        </p:txBody>
      </p:sp>
    </p:spTree>
    <p:extLst>
      <p:ext uri="{BB962C8B-B14F-4D97-AF65-F5344CB8AC3E}">
        <p14:creationId xmlns:p14="http://schemas.microsoft.com/office/powerpoint/2010/main" val="161180139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453" y="838800"/>
            <a:ext cx="7550727" cy="4550618"/>
          </a:xfrm>
        </p:spPr>
        <p:txBody>
          <a:bodyPr anchor="ctr"/>
          <a:lstStyle/>
          <a:p>
            <a:pPr marL="514350" indent="-514350">
              <a:lnSpc>
                <a:spcPct val="200000"/>
              </a:lnSpc>
              <a:buFont typeface="+mj-lt"/>
              <a:buAutoNum type="arabicPeriod"/>
            </a:pPr>
            <a:r>
              <a:rPr lang="en-GB" dirty="0" smtClean="0"/>
              <a:t>Capturing </a:t>
            </a:r>
            <a:r>
              <a:rPr lang="en-GB" dirty="0"/>
              <a:t>and displaying </a:t>
            </a:r>
            <a:r>
              <a:rPr lang="en-GB" dirty="0" smtClean="0"/>
              <a:t>stereo </a:t>
            </a:r>
            <a:r>
              <a:rPr lang="en-GB" dirty="0"/>
              <a:t>3D </a:t>
            </a:r>
            <a:r>
              <a:rPr lang="en-GB" dirty="0" smtClean="0"/>
              <a:t>videos</a:t>
            </a:r>
          </a:p>
          <a:p>
            <a:pPr marL="514350" indent="-514350">
              <a:lnSpc>
                <a:spcPct val="200000"/>
              </a:lnSpc>
              <a:buFont typeface="+mj-lt"/>
              <a:buAutoNum type="arabicPeriod"/>
            </a:pPr>
            <a:r>
              <a:rPr lang="en-GB" dirty="0" smtClean="0"/>
              <a:t>Viewing comfort considerations</a:t>
            </a:r>
            <a:endParaRPr lang="en-GB" dirty="0"/>
          </a:p>
          <a:p>
            <a:pPr marL="514350" indent="-514350">
              <a:lnSpc>
                <a:spcPct val="200000"/>
              </a:lnSpc>
              <a:buFont typeface="+mj-lt"/>
              <a:buAutoNum type="arabicPeriod"/>
            </a:pPr>
            <a:r>
              <a:rPr lang="en-GB" dirty="0" smtClean="0"/>
              <a:t>Editing stereo </a:t>
            </a:r>
            <a:r>
              <a:rPr lang="en-GB" dirty="0"/>
              <a:t>3D </a:t>
            </a:r>
            <a:r>
              <a:rPr lang="en-GB" dirty="0" smtClean="0"/>
              <a:t>videos (research papers)</a:t>
            </a:r>
          </a:p>
          <a:p>
            <a:pPr marL="514350" indent="-514350">
              <a:lnSpc>
                <a:spcPct val="200000"/>
              </a:lnSpc>
              <a:buFont typeface="+mj-lt"/>
              <a:buAutoNum type="arabicPeriod"/>
            </a:pPr>
            <a:r>
              <a:rPr lang="en-GB" dirty="0" smtClean="0"/>
              <a:t>Creating stereo 3D panoramas</a:t>
            </a:r>
            <a:endParaRPr lang="en-GB" dirty="0"/>
          </a:p>
        </p:txBody>
      </p:sp>
      <p:sp>
        <p:nvSpPr>
          <p:cNvPr id="3" name="Title 2"/>
          <p:cNvSpPr>
            <a:spLocks noGrp="1"/>
          </p:cNvSpPr>
          <p:nvPr>
            <p:ph type="title"/>
          </p:nvPr>
        </p:nvSpPr>
        <p:spPr/>
        <p:txBody>
          <a:bodyPr/>
          <a:lstStyle/>
          <a:p>
            <a:r>
              <a:rPr lang="en-GB" dirty="0" smtClean="0"/>
              <a:t>Stereoscopic 3D videos and panoramas</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2</a:t>
            </a:fld>
            <a:endParaRPr lang="en-GB"/>
          </a:p>
        </p:txBody>
      </p:sp>
    </p:spTree>
    <p:extLst>
      <p:ext uri="{BB962C8B-B14F-4D97-AF65-F5344CB8AC3E}">
        <p14:creationId xmlns:p14="http://schemas.microsoft.com/office/powerpoint/2010/main" val="2088069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Stereo 3D video stabilisation</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20</a:t>
            </a:fld>
            <a:endParaRPr lang="en-GB"/>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17" y="1191962"/>
            <a:ext cx="3600000" cy="2025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804" y="1191962"/>
            <a:ext cx="3600000" cy="20250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192" y="1191962"/>
            <a:ext cx="3600000" cy="20250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17" y="3730427"/>
            <a:ext cx="3600000" cy="1767458"/>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0817" y="3730427"/>
            <a:ext cx="3600000" cy="1767458"/>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7217" y="3730427"/>
            <a:ext cx="3600000" cy="1767458"/>
          </a:xfrm>
          <a:prstGeom prst="rect">
            <a:avLst/>
          </a:prstGeom>
        </p:spPr>
      </p:pic>
      <p:sp>
        <p:nvSpPr>
          <p:cNvPr id="21" name="TextBox 20"/>
          <p:cNvSpPr txBox="1"/>
          <p:nvPr/>
        </p:nvSpPr>
        <p:spPr>
          <a:xfrm>
            <a:off x="3644959" y="5634730"/>
            <a:ext cx="4903689" cy="584775"/>
          </a:xfrm>
          <a:prstGeom prst="rect">
            <a:avLst/>
          </a:prstGeom>
          <a:noFill/>
        </p:spPr>
        <p:txBody>
          <a:bodyPr wrap="square" rtlCol="0">
            <a:spAutoFit/>
          </a:bodyPr>
          <a:lstStyle/>
          <a:p>
            <a:r>
              <a:rPr lang="en-GB" sz="1600" dirty="0" smtClean="0">
                <a:solidFill>
                  <a:schemeClr val="bg1"/>
                </a:solidFill>
                <a:effectLst>
                  <a:outerShdw blurRad="101600" dir="2700000" algn="tl" rotWithShape="0">
                    <a:prstClr val="black"/>
                  </a:outerShdw>
                </a:effectLst>
                <a:latin typeface="+mj-lt"/>
              </a:rPr>
              <a:t>Joint </a:t>
            </a:r>
            <a:r>
              <a:rPr lang="en-GB" sz="1600" dirty="0">
                <a:solidFill>
                  <a:schemeClr val="bg1"/>
                </a:solidFill>
                <a:effectLst>
                  <a:outerShdw blurRad="101600" dir="2700000" algn="tl" rotWithShape="0">
                    <a:prstClr val="black"/>
                  </a:outerShdw>
                </a:effectLst>
                <a:latin typeface="+mj-lt"/>
              </a:rPr>
              <a:t>Subspace Stabilization for Stereoscopic Video</a:t>
            </a:r>
            <a:br>
              <a:rPr lang="en-GB" sz="1600" dirty="0">
                <a:solidFill>
                  <a:schemeClr val="bg1"/>
                </a:solidFill>
                <a:effectLst>
                  <a:outerShdw blurRad="101600" dir="2700000" algn="tl" rotWithShape="0">
                    <a:prstClr val="black"/>
                  </a:outerShdw>
                </a:effectLst>
                <a:latin typeface="+mj-lt"/>
              </a:rPr>
            </a:br>
            <a:r>
              <a:rPr lang="en-GB" sz="1600" dirty="0">
                <a:solidFill>
                  <a:schemeClr val="bg1"/>
                </a:solidFill>
                <a:effectLst>
                  <a:outerShdw blurRad="101600" dir="2700000" algn="tl" rotWithShape="0">
                    <a:prstClr val="black"/>
                  </a:outerShdw>
                </a:effectLst>
              </a:rPr>
              <a:t>L</a:t>
            </a:r>
            <a:r>
              <a:rPr lang="en-GB" sz="1600" dirty="0" smtClean="0">
                <a:solidFill>
                  <a:schemeClr val="bg1"/>
                </a:solidFill>
                <a:effectLst>
                  <a:outerShdw blurRad="101600" dir="2700000" algn="tl" rotWithShape="0">
                    <a:prstClr val="black"/>
                  </a:outerShdw>
                </a:effectLst>
              </a:rPr>
              <a:t>iu et al., </a:t>
            </a:r>
            <a:r>
              <a:rPr lang="en-GB" sz="1600" i="1" dirty="0" smtClean="0">
                <a:solidFill>
                  <a:schemeClr val="bg1"/>
                </a:solidFill>
                <a:effectLst>
                  <a:outerShdw blurRad="101600" dir="2700000" algn="tl" rotWithShape="0">
                    <a:prstClr val="black"/>
                  </a:outerShdw>
                </a:effectLst>
              </a:rPr>
              <a:t>ICCV 2013</a:t>
            </a:r>
            <a:endParaRPr lang="en-GB" sz="1600" i="1" dirty="0">
              <a:solidFill>
                <a:schemeClr val="bg1"/>
              </a:solidFill>
              <a:effectLst>
                <a:outerShdw blurRad="101600" dir="2700000" algn="tl" rotWithShape="0">
                  <a:prstClr val="black"/>
                </a:outerShdw>
              </a:effectLst>
            </a:endParaRPr>
          </a:p>
        </p:txBody>
      </p:sp>
      <p:sp>
        <p:nvSpPr>
          <p:cNvPr id="22" name="TextBox 21"/>
          <p:cNvSpPr txBox="1"/>
          <p:nvPr/>
        </p:nvSpPr>
        <p:spPr>
          <a:xfrm>
            <a:off x="567213" y="826506"/>
            <a:ext cx="3223959" cy="369332"/>
          </a:xfrm>
          <a:prstGeom prst="rect">
            <a:avLst/>
          </a:prstGeom>
          <a:noFill/>
        </p:spPr>
        <p:txBody>
          <a:bodyPr wrap="none" rtlCol="0">
            <a:spAutoFit/>
          </a:bodyPr>
          <a:lstStyle/>
          <a:p>
            <a:r>
              <a:rPr lang="en-GB" dirty="0" smtClean="0">
                <a:solidFill>
                  <a:schemeClr val="bg1"/>
                </a:solidFill>
              </a:rPr>
              <a:t>Input video frames (anaglyph)</a:t>
            </a:r>
            <a:endParaRPr lang="en-GB" dirty="0">
              <a:solidFill>
                <a:schemeClr val="bg1"/>
              </a:solidFill>
            </a:endParaRPr>
          </a:p>
        </p:txBody>
      </p:sp>
      <p:sp>
        <p:nvSpPr>
          <p:cNvPr id="23" name="TextBox 22"/>
          <p:cNvSpPr txBox="1"/>
          <p:nvPr/>
        </p:nvSpPr>
        <p:spPr>
          <a:xfrm>
            <a:off x="565401" y="3361095"/>
            <a:ext cx="3659015" cy="369332"/>
          </a:xfrm>
          <a:prstGeom prst="rect">
            <a:avLst/>
          </a:prstGeom>
          <a:noFill/>
        </p:spPr>
        <p:txBody>
          <a:bodyPr wrap="none" rtlCol="0">
            <a:spAutoFit/>
          </a:bodyPr>
          <a:lstStyle/>
          <a:p>
            <a:r>
              <a:rPr lang="en-GB" dirty="0" smtClean="0">
                <a:solidFill>
                  <a:schemeClr val="bg1"/>
                </a:solidFill>
              </a:rPr>
              <a:t>Stabilised video frames (anaglyph)</a:t>
            </a:r>
            <a:endParaRPr lang="en-GB" dirty="0">
              <a:solidFill>
                <a:schemeClr val="bg1"/>
              </a:solidFill>
            </a:endParaRPr>
          </a:p>
        </p:txBody>
      </p:sp>
      <p:sp>
        <p:nvSpPr>
          <p:cNvPr id="25" name="TextBox 24"/>
          <p:cNvSpPr txBox="1"/>
          <p:nvPr/>
        </p:nvSpPr>
        <p:spPr>
          <a:xfrm>
            <a:off x="11591284" y="4088845"/>
            <a:ext cx="184666" cy="1409040"/>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Liu et al./IEEE</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2041228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ungEtAl-IJCV2013-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26608" y="823569"/>
            <a:ext cx="6335713" cy="5400675"/>
          </a:xfrm>
        </p:spPr>
      </p:pic>
      <p:sp>
        <p:nvSpPr>
          <p:cNvPr id="3" name="Title 2"/>
          <p:cNvSpPr>
            <a:spLocks noGrp="1"/>
          </p:cNvSpPr>
          <p:nvPr>
            <p:ph type="title"/>
          </p:nvPr>
        </p:nvSpPr>
        <p:spPr/>
        <p:txBody>
          <a:bodyPr/>
          <a:lstStyle/>
          <a:p>
            <a:r>
              <a:rPr lang="en-GB" dirty="0" smtClean="0"/>
              <a:t>Correspondence finding</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21</a:t>
            </a:fld>
            <a:endParaRPr lang="en-GB"/>
          </a:p>
        </p:txBody>
      </p:sp>
      <p:sp>
        <p:nvSpPr>
          <p:cNvPr id="8" name="TextBox 7"/>
          <p:cNvSpPr txBox="1"/>
          <p:nvPr/>
        </p:nvSpPr>
        <p:spPr>
          <a:xfrm>
            <a:off x="6454636" y="1365623"/>
            <a:ext cx="5142580" cy="1846659"/>
          </a:xfrm>
          <a:prstGeom prst="rect">
            <a:avLst/>
          </a:prstGeom>
          <a:noFill/>
        </p:spPr>
        <p:txBody>
          <a:bodyPr wrap="square" rtlCol="0">
            <a:spAutoFit/>
          </a:bodyPr>
          <a:lstStyle/>
          <a:p>
            <a:pPr marL="231775" indent="-217488"/>
            <a:r>
              <a:rPr lang="en-GB" sz="1600" dirty="0" smtClean="0">
                <a:solidFill>
                  <a:schemeClr val="bg1"/>
                </a:solidFill>
                <a:effectLst>
                  <a:outerShdw blurRad="101600" dir="2700000" algn="tl" rotWithShape="0">
                    <a:prstClr val="black"/>
                  </a:outerShdw>
                </a:effectLst>
                <a:latin typeface="+mj-lt"/>
              </a:rPr>
              <a:t>←	Consistent binocular depth </a:t>
            </a:r>
            <a:r>
              <a:rPr lang="en-GB" sz="1600" dirty="0">
                <a:solidFill>
                  <a:schemeClr val="bg1"/>
                </a:solidFill>
                <a:effectLst>
                  <a:outerShdw blurRad="101600" dir="2700000" algn="tl" rotWithShape="0">
                    <a:prstClr val="black"/>
                  </a:outerShdw>
                </a:effectLst>
                <a:latin typeface="+mj-lt"/>
              </a:rPr>
              <a:t>and </a:t>
            </a:r>
            <a:r>
              <a:rPr lang="en-GB" sz="1600" dirty="0" smtClean="0">
                <a:solidFill>
                  <a:schemeClr val="bg1"/>
                </a:solidFill>
                <a:effectLst>
                  <a:outerShdw blurRad="101600" dir="2700000" algn="tl" rotWithShape="0">
                    <a:prstClr val="black"/>
                  </a:outerShdw>
                </a:effectLst>
                <a:latin typeface="+mj-lt"/>
              </a:rPr>
              <a:t>scene flow </a:t>
            </a:r>
            <a:r>
              <a:rPr lang="en-GB" sz="1600" dirty="0">
                <a:solidFill>
                  <a:schemeClr val="bg1"/>
                </a:solidFill>
                <a:effectLst>
                  <a:outerShdw blurRad="101600" dir="2700000" algn="tl" rotWithShape="0">
                    <a:prstClr val="black"/>
                  </a:outerShdw>
                </a:effectLst>
                <a:latin typeface="+mj-lt"/>
              </a:rPr>
              <a:t>with </a:t>
            </a:r>
            <a:r>
              <a:rPr lang="en-GB" sz="1600" dirty="0" smtClean="0">
                <a:solidFill>
                  <a:schemeClr val="bg1"/>
                </a:solidFill>
                <a:effectLst>
                  <a:outerShdw blurRad="101600" dir="2700000" algn="tl" rotWithShape="0">
                    <a:prstClr val="black"/>
                  </a:outerShdw>
                </a:effectLst>
                <a:latin typeface="+mj-lt"/>
              </a:rPr>
              <a:t>chained temporal </a:t>
            </a:r>
            <a:r>
              <a:rPr lang="en-GB" sz="1600" dirty="0">
                <a:solidFill>
                  <a:schemeClr val="bg1"/>
                </a:solidFill>
                <a:effectLst>
                  <a:outerShdw blurRad="101600" dir="2700000" algn="tl" rotWithShape="0">
                    <a:prstClr val="black"/>
                  </a:outerShdw>
                </a:effectLst>
                <a:latin typeface="+mj-lt"/>
              </a:rPr>
              <a:t>p</a:t>
            </a:r>
            <a:r>
              <a:rPr lang="en-GB" sz="1600" dirty="0" smtClean="0">
                <a:solidFill>
                  <a:schemeClr val="bg1"/>
                </a:solidFill>
                <a:effectLst>
                  <a:outerShdw blurRad="101600" dir="2700000" algn="tl" rotWithShape="0">
                    <a:prstClr val="black"/>
                  </a:outerShdw>
                </a:effectLst>
                <a:latin typeface="+mj-lt"/>
              </a:rPr>
              <a:t>rofiles</a:t>
            </a:r>
            <a:r>
              <a:rPr lang="en-GB" sz="1600" dirty="0">
                <a:solidFill>
                  <a:schemeClr val="bg1"/>
                </a:solidFill>
                <a:effectLst>
                  <a:outerShdw blurRad="101600" dir="2700000" algn="tl" rotWithShape="0">
                    <a:prstClr val="black"/>
                  </a:outerShdw>
                </a:effectLst>
                <a:latin typeface="+mj-lt"/>
              </a:rPr>
              <a:t/>
            </a:r>
            <a:br>
              <a:rPr lang="en-GB" sz="1600" dirty="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rPr>
              <a:t>Hung et al., </a:t>
            </a:r>
            <a:r>
              <a:rPr lang="en-GB" sz="1600" i="1" dirty="0" smtClean="0">
                <a:solidFill>
                  <a:schemeClr val="bg1"/>
                </a:solidFill>
                <a:effectLst>
                  <a:outerShdw blurRad="101600" dir="2700000" algn="tl" rotWithShape="0">
                    <a:prstClr val="black"/>
                  </a:outerShdw>
                </a:effectLst>
              </a:rPr>
              <a:t>IJCV 2013</a:t>
            </a:r>
          </a:p>
          <a:p>
            <a:pPr marL="231775" indent="-217488"/>
            <a:endParaRPr lang="en-GB" sz="1600" i="1" dirty="0">
              <a:solidFill>
                <a:schemeClr val="bg1"/>
              </a:solidFill>
              <a:effectLst>
                <a:outerShdw blurRad="101600" dir="2700000" algn="tl" rotWithShape="0">
                  <a:prstClr val="black"/>
                </a:outerShdw>
              </a:effectLst>
            </a:endParaRPr>
          </a:p>
          <a:p>
            <a:pPr marL="231775" indent="-217488"/>
            <a:r>
              <a:rPr lang="en-GB" sz="1600" dirty="0" smtClean="0">
                <a:solidFill>
                  <a:schemeClr val="bg1"/>
                </a:solidFill>
                <a:effectLst>
                  <a:outerShdw blurRad="101600" dir="2700000" algn="tl" rotWithShape="0">
                    <a:prstClr val="black"/>
                  </a:outerShdw>
                </a:effectLst>
                <a:latin typeface="+mj-lt"/>
              </a:rPr>
              <a:t>	Real-time spatiotemporal stereo matching using </a:t>
            </a:r>
            <a:r>
              <a:rPr lang="en-GB" sz="1600" dirty="0">
                <a:solidFill>
                  <a:schemeClr val="bg1"/>
                </a:solidFill>
                <a:effectLst>
                  <a:outerShdw blurRad="101600" dir="2700000" algn="tl" rotWithShape="0">
                    <a:prstClr val="black"/>
                  </a:outerShdw>
                </a:effectLst>
                <a:latin typeface="+mj-lt"/>
              </a:rPr>
              <a:t>the </a:t>
            </a:r>
            <a:r>
              <a:rPr lang="en-GB" sz="1600" dirty="0" smtClean="0">
                <a:solidFill>
                  <a:schemeClr val="bg1"/>
                </a:solidFill>
                <a:effectLst>
                  <a:outerShdw blurRad="101600" dir="2700000" algn="tl" rotWithShape="0">
                    <a:prstClr val="black"/>
                  </a:outerShdw>
                </a:effectLst>
                <a:latin typeface="+mj-lt"/>
              </a:rPr>
              <a:t>dual-cross-bilateral grid</a:t>
            </a:r>
          </a:p>
          <a:p>
            <a:pPr marL="231775" indent="-217488"/>
            <a:r>
              <a:rPr lang="en-GB" sz="1600" dirty="0">
                <a:solidFill>
                  <a:schemeClr val="bg1"/>
                </a:solidFill>
                <a:effectLst>
                  <a:outerShdw blurRad="101600" dir="2700000" algn="tl" rotWithShape="0">
                    <a:prstClr val="black"/>
                  </a:outerShdw>
                </a:effectLst>
                <a:latin typeface="+mj-lt"/>
              </a:rPr>
              <a:t>	</a:t>
            </a:r>
            <a:r>
              <a:rPr lang="en-GB" sz="1600" dirty="0" smtClean="0">
                <a:solidFill>
                  <a:schemeClr val="bg1"/>
                </a:solidFill>
                <a:effectLst>
                  <a:outerShdw blurRad="101600" dir="2700000" algn="tl" rotWithShape="0">
                    <a:prstClr val="black"/>
                  </a:outerShdw>
                </a:effectLst>
              </a:rPr>
              <a:t>Richardt et </a:t>
            </a:r>
            <a:r>
              <a:rPr lang="en-GB" sz="1600" dirty="0">
                <a:solidFill>
                  <a:schemeClr val="bg1"/>
                </a:solidFill>
                <a:effectLst>
                  <a:outerShdw blurRad="101600" dir="2700000" algn="tl" rotWithShape="0">
                    <a:prstClr val="black"/>
                  </a:outerShdw>
                </a:effectLst>
              </a:rPr>
              <a:t>al., </a:t>
            </a:r>
            <a:r>
              <a:rPr lang="en-GB" sz="1600" i="1" dirty="0" smtClean="0">
                <a:solidFill>
                  <a:schemeClr val="bg1"/>
                </a:solidFill>
                <a:effectLst>
                  <a:outerShdw blurRad="101600" dir="2700000" algn="tl" rotWithShape="0">
                    <a:prstClr val="black"/>
                  </a:outerShdw>
                </a:effectLst>
              </a:rPr>
              <a:t>ECCV 2010</a:t>
            </a:r>
            <a:endParaRPr lang="en-GB" sz="1600" i="1" dirty="0">
              <a:solidFill>
                <a:schemeClr val="bg1"/>
              </a:solidFill>
              <a:effectLst>
                <a:outerShdw blurRad="101600" dir="2700000" algn="tl" rotWithShape="0">
                  <a:prstClr val="black"/>
                </a:outerShdw>
              </a:effectLst>
            </a:endParaRPr>
          </a:p>
        </p:txBody>
      </p:sp>
      <p:sp>
        <p:nvSpPr>
          <p:cNvPr id="9" name="TextBox 8"/>
          <p:cNvSpPr txBox="1"/>
          <p:nvPr/>
        </p:nvSpPr>
        <p:spPr>
          <a:xfrm>
            <a:off x="1041942" y="1648393"/>
            <a:ext cx="184666" cy="1250342"/>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Hung et al.</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1820030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GB" dirty="0"/>
              <a:t>R</a:t>
            </a:r>
            <a:r>
              <a:rPr lang="en-GB" dirty="0" smtClean="0"/>
              <a:t>etargeting</a:t>
            </a:r>
            <a:r>
              <a:rPr lang="en-GB" dirty="0"/>
              <a:t>:</a:t>
            </a:r>
          </a:p>
          <a:p>
            <a:pPr lvl="1"/>
            <a:r>
              <a:rPr lang="en-GB" dirty="0" smtClean="0">
                <a:latin typeface="+mj-lt"/>
              </a:rPr>
              <a:t>Object-coherence </a:t>
            </a:r>
            <a:r>
              <a:rPr lang="en-GB" dirty="0">
                <a:latin typeface="+mj-lt"/>
              </a:rPr>
              <a:t>w</a:t>
            </a:r>
            <a:r>
              <a:rPr lang="en-GB" dirty="0" smtClean="0">
                <a:latin typeface="+mj-lt"/>
              </a:rPr>
              <a:t>arping </a:t>
            </a:r>
            <a:r>
              <a:rPr lang="en-GB" dirty="0">
                <a:latin typeface="+mj-lt"/>
              </a:rPr>
              <a:t>for </a:t>
            </a:r>
            <a:r>
              <a:rPr lang="en-GB" dirty="0" smtClean="0">
                <a:latin typeface="+mj-lt"/>
              </a:rPr>
              <a:t>stereoscopic </a:t>
            </a:r>
            <a:r>
              <a:rPr lang="en-GB" dirty="0">
                <a:latin typeface="+mj-lt"/>
              </a:rPr>
              <a:t>i</a:t>
            </a:r>
            <a:r>
              <a:rPr lang="en-GB" dirty="0" smtClean="0">
                <a:latin typeface="+mj-lt"/>
              </a:rPr>
              <a:t>mage </a:t>
            </a:r>
            <a:r>
              <a:rPr lang="en-GB" dirty="0">
                <a:latin typeface="+mj-lt"/>
              </a:rPr>
              <a:t>r</a:t>
            </a:r>
            <a:r>
              <a:rPr lang="en-GB" dirty="0" smtClean="0">
                <a:latin typeface="+mj-lt"/>
              </a:rPr>
              <a:t>etargeting</a:t>
            </a:r>
            <a:r>
              <a:rPr lang="en-GB" dirty="0">
                <a:latin typeface="+mj-lt"/>
              </a:rPr>
              <a:t/>
            </a:r>
            <a:br>
              <a:rPr lang="en-GB" dirty="0">
                <a:latin typeface="+mj-lt"/>
              </a:rPr>
            </a:br>
            <a:r>
              <a:rPr lang="en-GB" dirty="0"/>
              <a:t>Lin et al., </a:t>
            </a:r>
            <a:r>
              <a:rPr lang="en-GB" i="1" dirty="0"/>
              <a:t>IEEE TCSVT 2014</a:t>
            </a:r>
          </a:p>
          <a:p>
            <a:pPr lvl="1"/>
            <a:r>
              <a:rPr lang="en-GB" dirty="0">
                <a:latin typeface="+mj-lt"/>
              </a:rPr>
              <a:t>Stereo </a:t>
            </a:r>
            <a:r>
              <a:rPr lang="en-GB" dirty="0" smtClean="0">
                <a:latin typeface="+mj-lt"/>
              </a:rPr>
              <a:t>seam </a:t>
            </a:r>
            <a:r>
              <a:rPr lang="en-GB" dirty="0">
                <a:latin typeface="+mj-lt"/>
              </a:rPr>
              <a:t>c</a:t>
            </a:r>
            <a:r>
              <a:rPr lang="en-GB" dirty="0" smtClean="0">
                <a:latin typeface="+mj-lt"/>
              </a:rPr>
              <a:t>arving </a:t>
            </a:r>
            <a:r>
              <a:rPr lang="en-GB" dirty="0">
                <a:latin typeface="+mj-lt"/>
              </a:rPr>
              <a:t>a </a:t>
            </a:r>
            <a:r>
              <a:rPr lang="en-GB" dirty="0" smtClean="0">
                <a:latin typeface="+mj-lt"/>
              </a:rPr>
              <a:t>geometrically </a:t>
            </a:r>
            <a:r>
              <a:rPr lang="en-GB" dirty="0">
                <a:latin typeface="+mj-lt"/>
              </a:rPr>
              <a:t>c</a:t>
            </a:r>
            <a:r>
              <a:rPr lang="en-GB" dirty="0" smtClean="0">
                <a:latin typeface="+mj-lt"/>
              </a:rPr>
              <a:t>onsistent </a:t>
            </a:r>
            <a:r>
              <a:rPr lang="en-GB" dirty="0">
                <a:latin typeface="+mj-lt"/>
              </a:rPr>
              <a:t>a</a:t>
            </a:r>
            <a:r>
              <a:rPr lang="en-GB" dirty="0" smtClean="0">
                <a:latin typeface="+mj-lt"/>
              </a:rPr>
              <a:t>pproach</a:t>
            </a:r>
            <a:r>
              <a:rPr lang="en-GB" dirty="0">
                <a:latin typeface="+mj-lt"/>
              </a:rPr>
              <a:t/>
            </a:r>
            <a:br>
              <a:rPr lang="en-GB" dirty="0">
                <a:latin typeface="+mj-lt"/>
              </a:rPr>
            </a:br>
            <a:r>
              <a:rPr lang="en-GB" dirty="0" err="1"/>
              <a:t>Basha</a:t>
            </a:r>
            <a:r>
              <a:rPr lang="en-GB" dirty="0"/>
              <a:t> et al., </a:t>
            </a:r>
            <a:r>
              <a:rPr lang="en-GB" i="1" dirty="0"/>
              <a:t>IEEE TPAMI 2013</a:t>
            </a:r>
          </a:p>
          <a:p>
            <a:pPr>
              <a:spcBef>
                <a:spcPts val="1200"/>
              </a:spcBef>
            </a:pPr>
            <a:r>
              <a:rPr lang="en-GB" dirty="0"/>
              <a:t>C</a:t>
            </a:r>
            <a:r>
              <a:rPr lang="en-GB" dirty="0" smtClean="0"/>
              <a:t>ompositing</a:t>
            </a:r>
            <a:r>
              <a:rPr lang="en-GB" dirty="0"/>
              <a:t>:</a:t>
            </a:r>
          </a:p>
          <a:p>
            <a:pPr lvl="1"/>
            <a:r>
              <a:rPr lang="en-GB" dirty="0" err="1">
                <a:latin typeface="+mj-lt"/>
              </a:rPr>
              <a:t>StereoPasting</a:t>
            </a:r>
            <a:r>
              <a:rPr lang="en-GB" dirty="0">
                <a:latin typeface="+mj-lt"/>
              </a:rPr>
              <a:t>: </a:t>
            </a:r>
            <a:r>
              <a:rPr lang="en-GB" dirty="0" smtClean="0">
                <a:latin typeface="+mj-lt"/>
              </a:rPr>
              <a:t>interactive </a:t>
            </a:r>
            <a:r>
              <a:rPr lang="en-GB" dirty="0">
                <a:latin typeface="+mj-lt"/>
              </a:rPr>
              <a:t>c</a:t>
            </a:r>
            <a:r>
              <a:rPr lang="en-GB" dirty="0" smtClean="0">
                <a:latin typeface="+mj-lt"/>
              </a:rPr>
              <a:t>omposition </a:t>
            </a:r>
            <a:r>
              <a:rPr lang="en-GB" dirty="0">
                <a:latin typeface="+mj-lt"/>
              </a:rPr>
              <a:t>in </a:t>
            </a:r>
            <a:r>
              <a:rPr lang="en-GB" dirty="0" smtClean="0">
                <a:latin typeface="+mj-lt"/>
              </a:rPr>
              <a:t>stereoscopic </a:t>
            </a:r>
            <a:r>
              <a:rPr lang="en-GB" dirty="0">
                <a:latin typeface="+mj-lt"/>
              </a:rPr>
              <a:t>i</a:t>
            </a:r>
            <a:r>
              <a:rPr lang="en-GB" dirty="0" smtClean="0">
                <a:latin typeface="+mj-lt"/>
              </a:rPr>
              <a:t>mages</a:t>
            </a:r>
            <a:r>
              <a:rPr lang="en-GB" dirty="0">
                <a:latin typeface="+mj-lt"/>
              </a:rPr>
              <a:t/>
            </a:r>
            <a:br>
              <a:rPr lang="en-GB" dirty="0">
                <a:latin typeface="+mj-lt"/>
              </a:rPr>
            </a:br>
            <a:r>
              <a:rPr lang="en-GB" dirty="0"/>
              <a:t>Tong et al., </a:t>
            </a:r>
            <a:r>
              <a:rPr lang="en-GB" i="1" dirty="0"/>
              <a:t>IEEE TVCG 2013</a:t>
            </a:r>
          </a:p>
          <a:p>
            <a:pPr lvl="1"/>
            <a:r>
              <a:rPr lang="en-GB" dirty="0">
                <a:latin typeface="+mj-lt"/>
              </a:rPr>
              <a:t>Stereoscopic 3D c</a:t>
            </a:r>
            <a:r>
              <a:rPr lang="en-GB" dirty="0" smtClean="0">
                <a:latin typeface="+mj-lt"/>
              </a:rPr>
              <a:t>opy </a:t>
            </a:r>
            <a:r>
              <a:rPr lang="en-GB" dirty="0">
                <a:latin typeface="+mj-lt"/>
              </a:rPr>
              <a:t>&amp; p</a:t>
            </a:r>
            <a:r>
              <a:rPr lang="en-GB" dirty="0" smtClean="0">
                <a:latin typeface="+mj-lt"/>
              </a:rPr>
              <a:t>aste</a:t>
            </a:r>
            <a:r>
              <a:rPr lang="en-GB" dirty="0">
                <a:latin typeface="+mj-lt"/>
              </a:rPr>
              <a:t/>
            </a:r>
            <a:br>
              <a:rPr lang="en-GB" dirty="0">
                <a:latin typeface="+mj-lt"/>
              </a:rPr>
            </a:br>
            <a:r>
              <a:rPr lang="en-GB" dirty="0"/>
              <a:t>Lo et al., </a:t>
            </a:r>
            <a:r>
              <a:rPr lang="en-GB" i="1" dirty="0"/>
              <a:t>SIGGRAPH Asia 2010</a:t>
            </a:r>
          </a:p>
          <a:p>
            <a:pPr>
              <a:spcBef>
                <a:spcPts val="1200"/>
              </a:spcBef>
            </a:pPr>
            <a:r>
              <a:rPr lang="en-GB" dirty="0" smtClean="0"/>
              <a:t>Warping</a:t>
            </a:r>
            <a:r>
              <a:rPr lang="en-GB" dirty="0"/>
              <a:t>:</a:t>
            </a:r>
          </a:p>
          <a:p>
            <a:pPr lvl="1"/>
            <a:r>
              <a:rPr lang="en-GB" dirty="0" smtClean="0">
                <a:latin typeface="+mj-lt"/>
              </a:rPr>
              <a:t>Perspective-aware </a:t>
            </a:r>
            <a:r>
              <a:rPr lang="en-GB" dirty="0">
                <a:latin typeface="+mj-lt"/>
              </a:rPr>
              <a:t>w</a:t>
            </a:r>
            <a:r>
              <a:rPr lang="en-GB" dirty="0" smtClean="0">
                <a:latin typeface="+mj-lt"/>
              </a:rPr>
              <a:t>arping </a:t>
            </a:r>
            <a:r>
              <a:rPr lang="en-GB" dirty="0">
                <a:latin typeface="+mj-lt"/>
              </a:rPr>
              <a:t>for </a:t>
            </a:r>
            <a:r>
              <a:rPr lang="en-GB" dirty="0" smtClean="0">
                <a:latin typeface="+mj-lt"/>
              </a:rPr>
              <a:t>seamless </a:t>
            </a:r>
            <a:r>
              <a:rPr lang="en-GB" dirty="0">
                <a:latin typeface="+mj-lt"/>
              </a:rPr>
              <a:t>s</a:t>
            </a:r>
            <a:r>
              <a:rPr lang="en-GB" dirty="0" smtClean="0">
                <a:latin typeface="+mj-lt"/>
              </a:rPr>
              <a:t>tereoscopic </a:t>
            </a:r>
            <a:r>
              <a:rPr lang="en-GB" dirty="0">
                <a:latin typeface="+mj-lt"/>
              </a:rPr>
              <a:t>i</a:t>
            </a:r>
            <a:r>
              <a:rPr lang="en-GB" dirty="0" smtClean="0">
                <a:latin typeface="+mj-lt"/>
              </a:rPr>
              <a:t>mage </a:t>
            </a:r>
            <a:r>
              <a:rPr lang="en-GB" dirty="0">
                <a:latin typeface="+mj-lt"/>
              </a:rPr>
              <a:t>c</a:t>
            </a:r>
            <a:r>
              <a:rPr lang="en-GB" dirty="0" smtClean="0">
                <a:latin typeface="+mj-lt"/>
              </a:rPr>
              <a:t>loning</a:t>
            </a:r>
            <a:r>
              <a:rPr lang="en-GB" dirty="0">
                <a:latin typeface="+mj-lt"/>
              </a:rPr>
              <a:t/>
            </a:r>
            <a:br>
              <a:rPr lang="en-GB" dirty="0">
                <a:latin typeface="+mj-lt"/>
              </a:rPr>
            </a:br>
            <a:r>
              <a:rPr lang="en-GB" dirty="0"/>
              <a:t>Luo et al., </a:t>
            </a:r>
            <a:r>
              <a:rPr lang="en-GB" i="1" dirty="0"/>
              <a:t>SIGGRAPH Asia 2012</a:t>
            </a:r>
          </a:p>
          <a:p>
            <a:pPr lvl="1"/>
            <a:r>
              <a:rPr lang="en-GB" dirty="0">
                <a:latin typeface="+mj-lt"/>
              </a:rPr>
              <a:t>Enabling </a:t>
            </a:r>
            <a:r>
              <a:rPr lang="en-GB" dirty="0" smtClean="0">
                <a:latin typeface="+mj-lt"/>
              </a:rPr>
              <a:t>warping </a:t>
            </a:r>
            <a:r>
              <a:rPr lang="en-GB" dirty="0">
                <a:latin typeface="+mj-lt"/>
              </a:rPr>
              <a:t>on </a:t>
            </a:r>
            <a:r>
              <a:rPr lang="en-GB" dirty="0" smtClean="0">
                <a:latin typeface="+mj-lt"/>
              </a:rPr>
              <a:t>stereoscopic </a:t>
            </a:r>
            <a:r>
              <a:rPr lang="en-GB" dirty="0">
                <a:latin typeface="+mj-lt"/>
              </a:rPr>
              <a:t>i</a:t>
            </a:r>
            <a:r>
              <a:rPr lang="en-GB" dirty="0" smtClean="0">
                <a:latin typeface="+mj-lt"/>
              </a:rPr>
              <a:t>mages</a:t>
            </a:r>
            <a:r>
              <a:rPr lang="en-GB" dirty="0">
                <a:latin typeface="+mj-lt"/>
              </a:rPr>
              <a:t/>
            </a:r>
            <a:br>
              <a:rPr lang="en-GB" dirty="0">
                <a:latin typeface="+mj-lt"/>
              </a:rPr>
            </a:br>
            <a:r>
              <a:rPr lang="en-GB" dirty="0" err="1"/>
              <a:t>Niu</a:t>
            </a:r>
            <a:r>
              <a:rPr lang="en-GB" dirty="0"/>
              <a:t> et al., </a:t>
            </a:r>
            <a:r>
              <a:rPr lang="en-GB" i="1" dirty="0"/>
              <a:t>SIGGRAPH Asia 2012</a:t>
            </a:r>
          </a:p>
        </p:txBody>
      </p:sp>
      <p:sp>
        <p:nvSpPr>
          <p:cNvPr id="3" name="Title 2"/>
          <p:cNvSpPr>
            <a:spLocks noGrp="1"/>
          </p:cNvSpPr>
          <p:nvPr>
            <p:ph type="title"/>
          </p:nvPr>
        </p:nvSpPr>
        <p:spPr/>
        <p:txBody>
          <a:bodyPr/>
          <a:lstStyle/>
          <a:p>
            <a:r>
              <a:rPr lang="en-GB" dirty="0" smtClean="0"/>
              <a:t>Image-only techniques</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22</a:t>
            </a:fld>
            <a:endParaRPr lang="en-GB"/>
          </a:p>
        </p:txBody>
      </p:sp>
    </p:spTree>
    <p:extLst>
      <p:ext uri="{BB962C8B-B14F-4D97-AF65-F5344CB8AC3E}">
        <p14:creationId xmlns:p14="http://schemas.microsoft.com/office/powerpoint/2010/main" val="81624862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camera.png"/>
          <p:cNvPicPr>
            <a:picLocks noChangeAspect="1"/>
          </p:cNvPicPr>
          <p:nvPr/>
        </p:nvPicPr>
        <p:blipFill>
          <a:blip r:embed="rId3">
            <a:extLst/>
          </a:blip>
          <a:stretch>
            <a:fillRect/>
          </a:stretch>
        </p:blipFill>
        <p:spPr>
          <a:xfrm rot="16200000">
            <a:off x="5399852" y="4071935"/>
            <a:ext cx="535782" cy="322206"/>
          </a:xfrm>
          <a:prstGeom prst="rect">
            <a:avLst/>
          </a:prstGeom>
          <a:ln w="12700">
            <a:miter lim="400000"/>
          </a:ln>
          <a:effectLst>
            <a:outerShdw blurRad="50800" dist="38100" dir="5400000" rotWithShape="0">
              <a:srgbClr val="000000"/>
            </a:outerShdw>
          </a:effectLst>
        </p:spPr>
      </p:pic>
      <p:pic>
        <p:nvPicPr>
          <p:cNvPr id="233" name="camera.png"/>
          <p:cNvPicPr>
            <a:picLocks noChangeAspect="1"/>
          </p:cNvPicPr>
          <p:nvPr/>
        </p:nvPicPr>
        <p:blipFill>
          <a:blip r:embed="rId3">
            <a:extLst/>
          </a:blip>
          <a:stretch>
            <a:fillRect/>
          </a:stretch>
        </p:blipFill>
        <p:spPr>
          <a:xfrm rot="16200000">
            <a:off x="6257102" y="4071569"/>
            <a:ext cx="535782" cy="322206"/>
          </a:xfrm>
          <a:prstGeom prst="rect">
            <a:avLst/>
          </a:prstGeom>
          <a:ln w="12700">
            <a:miter lim="400000"/>
          </a:ln>
          <a:effectLst>
            <a:outerShdw blurRad="50800" dist="38100" dir="5400000" rotWithShape="0">
              <a:srgbClr val="000000"/>
            </a:outerShdw>
          </a:effectLst>
        </p:spPr>
      </p:pic>
      <p:sp>
        <p:nvSpPr>
          <p:cNvPr id="234" name="Shape 234"/>
          <p:cNvSpPr/>
          <p:nvPr/>
        </p:nvSpPr>
        <p:spPr>
          <a:xfrm flipH="1">
            <a:off x="6863954" y="4226828"/>
            <a:ext cx="1430566" cy="1"/>
          </a:xfrm>
          <a:prstGeom prst="line">
            <a:avLst/>
          </a:prstGeom>
          <a:ln w="101600">
            <a:solidFill>
              <a:srgbClr val="FF2600"/>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35" name="Shape 235"/>
          <p:cNvSpPr/>
          <p:nvPr/>
        </p:nvSpPr>
        <p:spPr>
          <a:xfrm flipV="1">
            <a:off x="3900654" y="4232660"/>
            <a:ext cx="1427394" cy="13"/>
          </a:xfrm>
          <a:prstGeom prst="line">
            <a:avLst/>
          </a:prstGeom>
          <a:ln w="101600">
            <a:solidFill>
              <a:srgbClr val="FF2600"/>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36" name="Shape 236"/>
          <p:cNvSpPr/>
          <p:nvPr/>
        </p:nvSpPr>
        <p:spPr>
          <a:xfrm>
            <a:off x="6096000" y="2035968"/>
            <a:ext cx="1" cy="1433134"/>
          </a:xfrm>
          <a:prstGeom prst="line">
            <a:avLst/>
          </a:prstGeom>
          <a:ln w="101600">
            <a:solidFill>
              <a:srgbClr val="00F900"/>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37" name="Shape 237"/>
          <p:cNvSpPr>
            <a:spLocks noGrp="1"/>
          </p:cNvSpPr>
          <p:nvPr>
            <p:ph type="title"/>
          </p:nvPr>
        </p:nvSpPr>
        <p:spPr/>
        <p:txBody>
          <a:bodyPr/>
          <a:lstStyle/>
          <a:p>
            <a:r>
              <a:rPr lang="en-GB" smtClean="0"/>
              <a:t>Capturing 3D panoramas</a:t>
            </a:r>
            <a:endParaRPr lang="en-GB"/>
          </a:p>
        </p:txBody>
      </p:sp>
      <p:sp>
        <p:nvSpPr>
          <p:cNvPr id="238" name="Shape 238"/>
          <p:cNvSpPr>
            <a:spLocks noGrp="1"/>
          </p:cNvSpPr>
          <p:nvPr>
            <p:ph type="sldNum" sz="quarter" idx="4"/>
          </p:nvPr>
        </p:nvSpPr>
        <p:spPr/>
        <p:txBody>
          <a:bodyPr/>
          <a:lstStyle/>
          <a:p>
            <a:fld id="{86CB4B4D-7CA3-9044-876B-883B54F8677D}" type="slidenum">
              <a:rPr lang="en-GB" smtClean="0"/>
              <a:pPr/>
              <a:t>23</a:t>
            </a:fld>
            <a:endParaRPr lang="en-GB"/>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50800870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500"/>
                                        <p:tgtEl>
                                          <p:spTgt spid="2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fade">
                                      <p:cBhvr>
                                        <p:cTn id="15" dur="500"/>
                                        <p:tgtEl>
                                          <p:spTgt spid="2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4"/>
                                        </p:tgtEl>
                                        <p:attrNameLst>
                                          <p:attrName>style.visibility</p:attrName>
                                        </p:attrNameLst>
                                      </p:cBhvr>
                                      <p:to>
                                        <p:strVal val="visible"/>
                                      </p:to>
                                    </p:set>
                                    <p:animEffect transition="in" filter="fade">
                                      <p:cBhvr>
                                        <p:cTn id="20" dur="500"/>
                                        <p:tgtEl>
                                          <p:spTgt spid="2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5"/>
                                        </p:tgtEl>
                                        <p:attrNameLst>
                                          <p:attrName>style.visibility</p:attrName>
                                        </p:attrNameLst>
                                      </p:cBhvr>
                                      <p:to>
                                        <p:strVal val="visible"/>
                                      </p:to>
                                    </p:set>
                                    <p:animEffect transition="in" filter="fade">
                                      <p:cBhvr>
                                        <p:cTn id="23"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advAuto="0"/>
      <p:bldP spid="233" grpId="0" animBg="1" advAuto="0"/>
      <p:bldP spid="234" grpId="0" animBg="1" advAuto="0"/>
      <p:bldP spid="235" grpId="0" animBg="1" advAuto="0"/>
      <p:bldP spid="236"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p:txBody>
          <a:bodyPr/>
          <a:lstStyle/>
          <a:p>
            <a:r>
              <a:rPr lang="en-GB" smtClean="0"/>
              <a:t>Capturing 3D panoramas</a:t>
            </a:r>
            <a:endParaRPr lang="en-GB"/>
          </a:p>
        </p:txBody>
      </p:sp>
      <p:sp>
        <p:nvSpPr>
          <p:cNvPr id="250" name="Shape 250"/>
          <p:cNvSpPr>
            <a:spLocks noGrp="1"/>
          </p:cNvSpPr>
          <p:nvPr>
            <p:ph type="sldNum" sz="quarter" idx="4"/>
          </p:nvPr>
        </p:nvSpPr>
        <p:spPr/>
        <p:txBody>
          <a:bodyPr/>
          <a:lstStyle/>
          <a:p>
            <a:fld id="{86CB4B4D-7CA3-9044-876B-883B54F8677D}" type="slidenum">
              <a:rPr lang="en-GB" smtClean="0"/>
              <a:pPr/>
              <a:t>24</a:t>
            </a:fld>
            <a:endParaRPr lang="en-GB"/>
          </a:p>
        </p:txBody>
      </p:sp>
      <p:grpSp>
        <p:nvGrpSpPr>
          <p:cNvPr id="249" name="Group 249"/>
          <p:cNvGrpSpPr/>
          <p:nvPr/>
        </p:nvGrpSpPr>
        <p:grpSpPr>
          <a:xfrm>
            <a:off x="3900654" y="2035969"/>
            <a:ext cx="4393865" cy="4387027"/>
            <a:chOff x="0" y="0"/>
            <a:chExt cx="6249051" cy="6239326"/>
          </a:xfrm>
        </p:grpSpPr>
        <p:pic>
          <p:nvPicPr>
            <p:cNvPr id="243" name="camera.png"/>
            <p:cNvPicPr>
              <a:picLocks noChangeAspect="1"/>
            </p:cNvPicPr>
            <p:nvPr/>
          </p:nvPicPr>
          <p:blipFill>
            <a:blip r:embed="rId3">
              <a:extLst/>
            </a:blip>
            <a:stretch>
              <a:fillRect/>
            </a:stretch>
          </p:blipFill>
          <p:spPr>
            <a:xfrm rot="16200000">
              <a:off x="2132192" y="2895597"/>
              <a:ext cx="762001" cy="458248"/>
            </a:xfrm>
            <a:prstGeom prst="rect">
              <a:avLst/>
            </a:prstGeom>
            <a:ln w="12700" cap="flat">
              <a:noFill/>
              <a:miter lim="400000"/>
            </a:ln>
            <a:effectLst>
              <a:outerShdw blurRad="50800" dist="38100" dir="5400000" rotWithShape="0">
                <a:srgbClr val="000000"/>
              </a:outerShdw>
            </a:effectLst>
          </p:spPr>
        </p:pic>
        <p:pic>
          <p:nvPicPr>
            <p:cNvPr id="244" name="camera.png"/>
            <p:cNvPicPr>
              <a:picLocks noChangeAspect="1"/>
            </p:cNvPicPr>
            <p:nvPr/>
          </p:nvPicPr>
          <p:blipFill>
            <a:blip r:embed="rId3">
              <a:extLst/>
            </a:blip>
            <a:stretch>
              <a:fillRect/>
            </a:stretch>
          </p:blipFill>
          <p:spPr>
            <a:xfrm rot="16200000">
              <a:off x="3351392" y="2895076"/>
              <a:ext cx="762001" cy="458248"/>
            </a:xfrm>
            <a:prstGeom prst="rect">
              <a:avLst/>
            </a:prstGeom>
            <a:ln w="12700" cap="flat">
              <a:noFill/>
              <a:miter lim="400000"/>
            </a:ln>
            <a:effectLst>
              <a:outerShdw blurRad="50800" dist="38100" dir="5400000" rotWithShape="0">
                <a:srgbClr val="000000"/>
              </a:outerShdw>
            </a:effectLst>
          </p:spPr>
        </p:pic>
        <p:sp>
          <p:nvSpPr>
            <p:cNvPr id="245" name="Shape 245"/>
            <p:cNvSpPr/>
            <p:nvPr/>
          </p:nvSpPr>
          <p:spPr>
            <a:xfrm flipH="1">
              <a:off x="4214469" y="3115888"/>
              <a:ext cx="2034583" cy="1"/>
            </a:xfrm>
            <a:prstGeom prst="line">
              <a:avLst/>
            </a:prstGeom>
            <a:noFill/>
            <a:ln w="101600" cap="flat">
              <a:solidFill>
                <a:srgbClr val="FF2600"/>
              </a:solidFill>
              <a:prstDash val="solid"/>
              <a:miter lim="400000"/>
              <a:headEnd type="stealth" w="med" len="med"/>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sp>
          <p:nvSpPr>
            <p:cNvPr id="246" name="Shape 246"/>
            <p:cNvSpPr/>
            <p:nvPr/>
          </p:nvSpPr>
          <p:spPr>
            <a:xfrm flipV="1">
              <a:off x="0" y="3124183"/>
              <a:ext cx="2030070" cy="18"/>
            </a:xfrm>
            <a:prstGeom prst="line">
              <a:avLst/>
            </a:prstGeom>
            <a:noFill/>
            <a:ln w="101600" cap="flat">
              <a:solidFill>
                <a:srgbClr val="FF2600"/>
              </a:solidFill>
              <a:prstDash val="solid"/>
              <a:miter lim="400000"/>
              <a:headEnd type="stealth" w="med" len="med"/>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sp>
          <p:nvSpPr>
            <p:cNvPr id="247" name="Shape 247"/>
            <p:cNvSpPr/>
            <p:nvPr/>
          </p:nvSpPr>
          <p:spPr>
            <a:xfrm flipV="1">
              <a:off x="3122269" y="5994400"/>
              <a:ext cx="1" cy="244927"/>
            </a:xfrm>
            <a:prstGeom prst="line">
              <a:avLst/>
            </a:prstGeom>
            <a:noFill/>
            <a:ln w="101600" cap="flat">
              <a:solidFill>
                <a:srgbClr val="00F900">
                  <a:alpha val="0"/>
                </a:srgbClr>
              </a:solidFill>
              <a:prstDash val="solid"/>
              <a:miter lim="400000"/>
              <a:headEnd type="stealth" w="med" len="med"/>
            </a:ln>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sp>
          <p:nvSpPr>
            <p:cNvPr id="248" name="Shape 248"/>
            <p:cNvSpPr/>
            <p:nvPr/>
          </p:nvSpPr>
          <p:spPr>
            <a:xfrm flipH="1">
              <a:off x="3122269" y="0"/>
              <a:ext cx="1" cy="2038235"/>
            </a:xfrm>
            <a:prstGeom prst="line">
              <a:avLst/>
            </a:prstGeom>
            <a:noFill/>
            <a:ln w="101600" cap="flat">
              <a:solidFill>
                <a:srgbClr val="00F900"/>
              </a:solidFill>
              <a:prstDash val="solid"/>
              <a:miter lim="400000"/>
              <a:headEnd type="stealth" w="med" len="med"/>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grpSp>
      <p:sp>
        <p:nvSpPr>
          <p:cNvPr id="251" name="Shape 251"/>
          <p:cNvSpPr/>
          <p:nvPr/>
        </p:nvSpPr>
        <p:spPr>
          <a:xfrm>
            <a:off x="6042422" y="4179094"/>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293246432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grpId="0" nodeType="afterEffect">
                                  <p:stCondLst>
                                    <p:cond delay="0"/>
                                  </p:stCondLst>
                                  <p:childTnLst>
                                    <p:animRot by="21600000">
                                      <p:cBhvr>
                                        <p:cTn id="6" dur="3000" fill="hold"/>
                                        <p:tgtEl>
                                          <p:spTgt spid="2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p:nvPr/>
        </p:nvSpPr>
        <p:spPr>
          <a:xfrm>
            <a:off x="6524625" y="2089437"/>
            <a:ext cx="0" cy="2145469"/>
          </a:xfrm>
          <a:prstGeom prst="line">
            <a:avLst/>
          </a:prstGeom>
          <a:ln w="50800">
            <a:solidFill>
              <a:srgbClr val="5FB5EC"/>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54" name="Shape 254"/>
          <p:cNvSpPr/>
          <p:nvPr/>
        </p:nvSpPr>
        <p:spPr>
          <a:xfrm flipH="1">
            <a:off x="5667375" y="2089547"/>
            <a:ext cx="1" cy="2145469"/>
          </a:xfrm>
          <a:prstGeom prst="line">
            <a:avLst/>
          </a:prstGeom>
          <a:ln w="50800">
            <a:solidFill>
              <a:srgbClr val="5FB5EC"/>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55" name="Shape 255"/>
          <p:cNvSpPr>
            <a:spLocks noGrp="1"/>
          </p:cNvSpPr>
          <p:nvPr>
            <p:ph type="title"/>
          </p:nvPr>
        </p:nvSpPr>
        <p:spPr/>
        <p:txBody>
          <a:bodyPr/>
          <a:lstStyle/>
          <a:p>
            <a:r>
              <a:rPr lang="en-GB" smtClean="0"/>
              <a:t>Capturing 3D panoramas</a:t>
            </a:r>
            <a:endParaRPr lang="en-GB"/>
          </a:p>
        </p:txBody>
      </p:sp>
      <p:sp>
        <p:nvSpPr>
          <p:cNvPr id="258" name="Shape 258"/>
          <p:cNvSpPr>
            <a:spLocks noGrp="1"/>
          </p:cNvSpPr>
          <p:nvPr>
            <p:ph type="sldNum" sz="quarter" idx="4"/>
          </p:nvPr>
        </p:nvSpPr>
        <p:spPr/>
        <p:txBody>
          <a:bodyPr/>
          <a:lstStyle/>
          <a:p>
            <a:fld id="{86CB4B4D-7CA3-9044-876B-883B54F8677D}" type="slidenum">
              <a:rPr lang="en-GB" smtClean="0"/>
              <a:pPr/>
              <a:t>25</a:t>
            </a:fld>
            <a:endParaRPr lang="en-GB"/>
          </a:p>
        </p:txBody>
      </p:sp>
      <p:pic>
        <p:nvPicPr>
          <p:cNvPr id="256" name="camera.png"/>
          <p:cNvPicPr>
            <a:picLocks noChangeAspect="1"/>
          </p:cNvPicPr>
          <p:nvPr/>
        </p:nvPicPr>
        <p:blipFill>
          <a:blip r:embed="rId2">
            <a:extLst/>
          </a:blip>
          <a:stretch>
            <a:fillRect/>
          </a:stretch>
        </p:blipFill>
        <p:spPr>
          <a:xfrm rot="16200000">
            <a:off x="5399852" y="4071935"/>
            <a:ext cx="535782" cy="322206"/>
          </a:xfrm>
          <a:prstGeom prst="rect">
            <a:avLst/>
          </a:prstGeom>
          <a:ln w="12700">
            <a:miter lim="400000"/>
          </a:ln>
          <a:effectLst>
            <a:outerShdw blurRad="50800" dist="38100" dir="5400000" rotWithShape="0">
              <a:srgbClr val="000000"/>
            </a:outerShdw>
          </a:effectLst>
        </p:spPr>
      </p:pic>
      <p:pic>
        <p:nvPicPr>
          <p:cNvPr id="257" name="camera.png"/>
          <p:cNvPicPr>
            <a:picLocks noChangeAspect="1"/>
          </p:cNvPicPr>
          <p:nvPr/>
        </p:nvPicPr>
        <p:blipFill>
          <a:blip r:embed="rId2">
            <a:extLst/>
          </a:blip>
          <a:stretch>
            <a:fillRect/>
          </a:stretch>
        </p:blipFill>
        <p:spPr>
          <a:xfrm rot="16200000">
            <a:off x="6257102" y="4071569"/>
            <a:ext cx="535782" cy="322206"/>
          </a:xfrm>
          <a:prstGeom prst="rect">
            <a:avLst/>
          </a:prstGeom>
          <a:ln w="12700">
            <a:miter lim="400000"/>
          </a:ln>
          <a:effectLst>
            <a:outerShdw blurRad="50800" dist="38100" dir="5400000" rotWithShape="0">
              <a:srgbClr val="000000"/>
            </a:outerShdw>
          </a:effectLst>
        </p:spPr>
      </p:pic>
      <p:sp>
        <p:nvSpPr>
          <p:cNvPr id="259" name="Shape 259"/>
          <p:cNvSpPr/>
          <p:nvPr/>
        </p:nvSpPr>
        <p:spPr>
          <a:xfrm>
            <a:off x="6042422" y="4179094"/>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386106164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4"/>
                                        </p:tgtEl>
                                        <p:attrNameLst>
                                          <p:attrName>style.visibility</p:attrName>
                                        </p:attrNameLst>
                                      </p:cBhvr>
                                      <p:to>
                                        <p:strVal val="visible"/>
                                      </p:to>
                                    </p:set>
                                    <p:animEffect transition="in" filter="fade">
                                      <p:cBhvr>
                                        <p:cTn id="10"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advAuto="0"/>
      <p:bldP spid="25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5667375" y="3804047"/>
            <a:ext cx="857250" cy="857250"/>
          </a:xfrm>
          <a:prstGeom prst="ellipse">
            <a:avLst/>
          </a:prstGeom>
          <a:ln w="50800">
            <a:solidFill>
              <a:srgbClr val="5FB5EC"/>
            </a:solidFill>
            <a:miter lim="400000"/>
          </a:ln>
          <a:effectLst>
            <a:outerShdw blurRad="101600" dir="5400000" rotWithShape="0">
              <a:srgbClr val="000000">
                <a:alpha val="50000"/>
              </a:srgbClr>
            </a:outerShdw>
          </a:effectLst>
        </p:spPr>
        <p:txBody>
          <a:bodyPr lIns="35719" tIns="35719" rIns="35719" bIns="35719" anchor="ctr"/>
          <a:lstStyle/>
          <a:p>
            <a:endParaRPr sz="1266"/>
          </a:p>
        </p:txBody>
      </p:sp>
      <p:sp>
        <p:nvSpPr>
          <p:cNvPr id="262" name="Shape 262"/>
          <p:cNvSpPr>
            <a:spLocks noGrp="1"/>
          </p:cNvSpPr>
          <p:nvPr>
            <p:ph type="title"/>
          </p:nvPr>
        </p:nvSpPr>
        <p:spPr/>
        <p:txBody>
          <a:bodyPr/>
          <a:lstStyle/>
          <a:p>
            <a:r>
              <a:rPr lang="en-GB" smtClean="0"/>
              <a:t>Capturing 3D panoramas</a:t>
            </a:r>
            <a:endParaRPr lang="en-GB"/>
          </a:p>
        </p:txBody>
      </p:sp>
      <p:sp>
        <p:nvSpPr>
          <p:cNvPr id="270" name="Shape 270"/>
          <p:cNvSpPr>
            <a:spLocks noGrp="1"/>
          </p:cNvSpPr>
          <p:nvPr>
            <p:ph type="sldNum" sz="quarter" idx="4"/>
          </p:nvPr>
        </p:nvSpPr>
        <p:spPr/>
        <p:txBody>
          <a:bodyPr/>
          <a:lstStyle/>
          <a:p>
            <a:fld id="{86CB4B4D-7CA3-9044-876B-883B54F8677D}" type="slidenum">
              <a:rPr lang="en-GB" smtClean="0"/>
              <a:pPr/>
              <a:t>26</a:t>
            </a:fld>
            <a:endParaRPr lang="en-GB"/>
          </a:p>
        </p:txBody>
      </p:sp>
      <p:grpSp>
        <p:nvGrpSpPr>
          <p:cNvPr id="269" name="Group 269"/>
          <p:cNvGrpSpPr/>
          <p:nvPr/>
        </p:nvGrpSpPr>
        <p:grpSpPr>
          <a:xfrm>
            <a:off x="5506640" y="2089437"/>
            <a:ext cx="1179456" cy="4288705"/>
            <a:chOff x="0" y="0"/>
            <a:chExt cx="1677447" cy="6099489"/>
          </a:xfrm>
        </p:grpSpPr>
        <p:sp>
          <p:nvSpPr>
            <p:cNvPr id="263" name="Shape 263"/>
            <p:cNvSpPr/>
            <p:nvPr/>
          </p:nvSpPr>
          <p:spPr>
            <a:xfrm flipV="1">
              <a:off x="1447800" y="5892696"/>
              <a:ext cx="0" cy="206794"/>
            </a:xfrm>
            <a:prstGeom prst="line">
              <a:avLst/>
            </a:prstGeom>
            <a:noFill/>
            <a:ln w="50800" cap="flat">
              <a:solidFill>
                <a:srgbClr val="5FB5EC">
                  <a:alpha val="0"/>
                </a:srgbClr>
              </a:solidFill>
              <a:prstDash val="solid"/>
              <a:miter lim="400000"/>
              <a:headEnd type="stealth" w="med" len="med"/>
            </a:ln>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sp>
          <p:nvSpPr>
            <p:cNvPr id="264" name="Shape 264"/>
            <p:cNvSpPr/>
            <p:nvPr/>
          </p:nvSpPr>
          <p:spPr>
            <a:xfrm flipV="1">
              <a:off x="228600" y="5880197"/>
              <a:ext cx="1" cy="219293"/>
            </a:xfrm>
            <a:prstGeom prst="line">
              <a:avLst/>
            </a:prstGeom>
            <a:noFill/>
            <a:ln w="50800" cap="flat">
              <a:solidFill>
                <a:srgbClr val="5FB5EC">
                  <a:alpha val="0"/>
                </a:srgbClr>
              </a:solidFill>
              <a:prstDash val="solid"/>
              <a:miter lim="400000"/>
              <a:headEnd type="stealth" w="med" len="med"/>
            </a:ln>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sp>
          <p:nvSpPr>
            <p:cNvPr id="265" name="Shape 265"/>
            <p:cNvSpPr/>
            <p:nvPr/>
          </p:nvSpPr>
          <p:spPr>
            <a:xfrm flipH="1">
              <a:off x="1447799" y="0"/>
              <a:ext cx="2" cy="3051334"/>
            </a:xfrm>
            <a:prstGeom prst="line">
              <a:avLst/>
            </a:prstGeom>
            <a:noFill/>
            <a:ln w="50800" cap="flat">
              <a:solidFill>
                <a:srgbClr val="5FB5EC"/>
              </a:solidFill>
              <a:prstDash val="solid"/>
              <a:miter lim="400000"/>
              <a:headEnd type="stealth" w="med" len="med"/>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sp>
          <p:nvSpPr>
            <p:cNvPr id="266" name="Shape 266"/>
            <p:cNvSpPr/>
            <p:nvPr/>
          </p:nvSpPr>
          <p:spPr>
            <a:xfrm flipH="1">
              <a:off x="228599" y="156"/>
              <a:ext cx="2" cy="3051334"/>
            </a:xfrm>
            <a:prstGeom prst="line">
              <a:avLst/>
            </a:prstGeom>
            <a:noFill/>
            <a:ln w="50800" cap="flat">
              <a:solidFill>
                <a:srgbClr val="5FB5EC"/>
              </a:solidFill>
              <a:prstDash val="solid"/>
              <a:miter lim="400000"/>
              <a:headEnd type="stealth" w="med" len="med"/>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pic>
          <p:nvPicPr>
            <p:cNvPr id="267" name="camera.png"/>
            <p:cNvPicPr>
              <a:picLocks noChangeAspect="1"/>
            </p:cNvPicPr>
            <p:nvPr/>
          </p:nvPicPr>
          <p:blipFill>
            <a:blip r:embed="rId2">
              <a:extLst/>
            </a:blip>
            <a:stretch>
              <a:fillRect/>
            </a:stretch>
          </p:blipFill>
          <p:spPr>
            <a:xfrm rot="16200000">
              <a:off x="-151877" y="2819553"/>
              <a:ext cx="762001" cy="458249"/>
            </a:xfrm>
            <a:prstGeom prst="rect">
              <a:avLst/>
            </a:prstGeom>
            <a:ln w="12700" cap="flat">
              <a:noFill/>
              <a:miter lim="400000"/>
            </a:ln>
            <a:effectLst>
              <a:outerShdw blurRad="50800" dist="38100" dir="5400000" rotWithShape="0">
                <a:srgbClr val="000000"/>
              </a:outerShdw>
            </a:effectLst>
          </p:spPr>
        </p:pic>
        <p:pic>
          <p:nvPicPr>
            <p:cNvPr id="268" name="camera.png"/>
            <p:cNvPicPr>
              <a:picLocks noChangeAspect="1"/>
            </p:cNvPicPr>
            <p:nvPr/>
          </p:nvPicPr>
          <p:blipFill>
            <a:blip r:embed="rId2">
              <a:extLst/>
            </a:blip>
            <a:stretch>
              <a:fillRect/>
            </a:stretch>
          </p:blipFill>
          <p:spPr>
            <a:xfrm rot="16200000">
              <a:off x="1067323" y="2819032"/>
              <a:ext cx="762001" cy="458249"/>
            </a:xfrm>
            <a:prstGeom prst="rect">
              <a:avLst/>
            </a:prstGeom>
            <a:ln w="12700" cap="flat">
              <a:noFill/>
              <a:miter lim="400000"/>
            </a:ln>
            <a:effectLst>
              <a:outerShdw blurRad="50800" dist="38100" dir="5400000" rotWithShape="0">
                <a:srgbClr val="000000"/>
              </a:outerShdw>
            </a:effectLst>
          </p:spPr>
        </p:pic>
      </p:grpSp>
      <p:sp>
        <p:nvSpPr>
          <p:cNvPr id="271" name="Shape 271"/>
          <p:cNvSpPr/>
          <p:nvPr/>
        </p:nvSpPr>
        <p:spPr>
          <a:xfrm>
            <a:off x="6042422" y="4179094"/>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82017309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grpId="0" nodeType="afterEffect">
                                  <p:stCondLst>
                                    <p:cond delay="0"/>
                                  </p:stCondLst>
                                  <p:childTnLst>
                                    <p:animRot by="21600000">
                                      <p:cBhvr>
                                        <p:cTn id="6" dur="2000" fill="hold"/>
                                        <p:tgtEl>
                                          <p:spTgt spid="269"/>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advAuto="0"/>
      <p:bldP spid="26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p:nvPr/>
        </p:nvSpPr>
        <p:spPr>
          <a:xfrm>
            <a:off x="6524625" y="2089437"/>
            <a:ext cx="0" cy="2145469"/>
          </a:xfrm>
          <a:prstGeom prst="line">
            <a:avLst/>
          </a:prstGeom>
          <a:ln w="50800">
            <a:solidFill>
              <a:srgbClr val="5FB5EC"/>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74" name="Shape 274"/>
          <p:cNvSpPr/>
          <p:nvPr/>
        </p:nvSpPr>
        <p:spPr>
          <a:xfrm flipH="1">
            <a:off x="5667375" y="2089547"/>
            <a:ext cx="1" cy="2145469"/>
          </a:xfrm>
          <a:prstGeom prst="line">
            <a:avLst/>
          </a:prstGeom>
          <a:ln w="50800">
            <a:solidFill>
              <a:srgbClr val="5FB5EC"/>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75" name="Shape 275"/>
          <p:cNvSpPr/>
          <p:nvPr/>
        </p:nvSpPr>
        <p:spPr>
          <a:xfrm>
            <a:off x="5667375" y="3804047"/>
            <a:ext cx="857250" cy="857250"/>
          </a:xfrm>
          <a:prstGeom prst="ellipse">
            <a:avLst/>
          </a:prstGeom>
          <a:ln w="50800">
            <a:solidFill>
              <a:srgbClr val="5FB5EC"/>
            </a:solidFill>
            <a:miter lim="400000"/>
          </a:ln>
          <a:effectLst>
            <a:outerShdw blurRad="101600" dir="5400000" rotWithShape="0">
              <a:srgbClr val="000000">
                <a:alpha val="50000"/>
              </a:srgbClr>
            </a:outerShdw>
          </a:effectLst>
        </p:spPr>
        <p:txBody>
          <a:bodyPr lIns="35719" tIns="35719" rIns="35719" bIns="35719" anchor="ctr"/>
          <a:lstStyle/>
          <a:p>
            <a:endParaRPr sz="1266"/>
          </a:p>
        </p:txBody>
      </p:sp>
      <p:sp>
        <p:nvSpPr>
          <p:cNvPr id="276" name="Shape 276"/>
          <p:cNvSpPr>
            <a:spLocks noGrp="1"/>
          </p:cNvSpPr>
          <p:nvPr>
            <p:ph type="title"/>
          </p:nvPr>
        </p:nvSpPr>
        <p:spPr/>
        <p:txBody>
          <a:bodyPr/>
          <a:lstStyle/>
          <a:p>
            <a:r>
              <a:rPr lang="en-GB" smtClean="0"/>
              <a:t>Capturing 3D panoramas</a:t>
            </a:r>
            <a:endParaRPr lang="en-GB"/>
          </a:p>
        </p:txBody>
      </p:sp>
      <p:sp>
        <p:nvSpPr>
          <p:cNvPr id="279" name="Shape 279"/>
          <p:cNvSpPr>
            <a:spLocks noGrp="1"/>
          </p:cNvSpPr>
          <p:nvPr>
            <p:ph type="sldNum" sz="quarter" idx="4"/>
          </p:nvPr>
        </p:nvSpPr>
        <p:spPr/>
        <p:txBody>
          <a:bodyPr/>
          <a:lstStyle/>
          <a:p>
            <a:fld id="{86CB4B4D-7CA3-9044-876B-883B54F8677D}" type="slidenum">
              <a:rPr lang="en-GB" smtClean="0"/>
              <a:pPr/>
              <a:t>27</a:t>
            </a:fld>
            <a:endParaRPr lang="en-GB"/>
          </a:p>
        </p:txBody>
      </p:sp>
      <p:pic>
        <p:nvPicPr>
          <p:cNvPr id="277" name="camera.png"/>
          <p:cNvPicPr>
            <a:picLocks noChangeAspect="1"/>
          </p:cNvPicPr>
          <p:nvPr/>
        </p:nvPicPr>
        <p:blipFill>
          <a:blip r:embed="rId3">
            <a:extLst/>
          </a:blip>
          <a:stretch>
            <a:fillRect/>
          </a:stretch>
        </p:blipFill>
        <p:spPr>
          <a:xfrm rot="16200000">
            <a:off x="5399852" y="4071935"/>
            <a:ext cx="535782" cy="322206"/>
          </a:xfrm>
          <a:prstGeom prst="rect">
            <a:avLst/>
          </a:prstGeom>
          <a:ln w="12700">
            <a:miter lim="400000"/>
          </a:ln>
          <a:effectLst>
            <a:outerShdw blurRad="50800" dist="38100" dir="5400000" rotWithShape="0">
              <a:srgbClr val="000000"/>
            </a:outerShdw>
          </a:effectLst>
        </p:spPr>
      </p:pic>
      <p:pic>
        <p:nvPicPr>
          <p:cNvPr id="278" name="camera.png"/>
          <p:cNvPicPr>
            <a:picLocks noChangeAspect="1"/>
          </p:cNvPicPr>
          <p:nvPr/>
        </p:nvPicPr>
        <p:blipFill>
          <a:blip r:embed="rId3">
            <a:extLst/>
          </a:blip>
          <a:stretch>
            <a:fillRect/>
          </a:stretch>
        </p:blipFill>
        <p:spPr>
          <a:xfrm rot="16200000">
            <a:off x="6257102" y="4071569"/>
            <a:ext cx="535782" cy="322206"/>
          </a:xfrm>
          <a:prstGeom prst="rect">
            <a:avLst/>
          </a:prstGeom>
          <a:ln w="12700">
            <a:miter lim="400000"/>
          </a:ln>
          <a:effectLst>
            <a:outerShdw blurRad="50800" dist="38100" dir="5400000" rotWithShape="0">
              <a:srgbClr val="000000"/>
            </a:outerShdw>
          </a:effectLst>
        </p:spPr>
      </p:pic>
      <p:grpSp>
        <p:nvGrpSpPr>
          <p:cNvPr id="283" name="Group 283"/>
          <p:cNvGrpSpPr/>
          <p:nvPr/>
        </p:nvGrpSpPr>
        <p:grpSpPr>
          <a:xfrm rot="20280000">
            <a:off x="5920518" y="2893988"/>
            <a:ext cx="322207" cy="2589245"/>
            <a:chOff x="0" y="-1"/>
            <a:chExt cx="458249" cy="3682480"/>
          </a:xfrm>
        </p:grpSpPr>
        <p:sp>
          <p:nvSpPr>
            <p:cNvPr id="280" name="Shape 280"/>
            <p:cNvSpPr/>
            <p:nvPr/>
          </p:nvSpPr>
          <p:spPr>
            <a:xfrm flipH="1">
              <a:off x="228601" y="759015"/>
              <a:ext cx="0" cy="1166400"/>
            </a:xfrm>
            <a:prstGeom prst="line">
              <a:avLst/>
            </a:prstGeom>
            <a:noFill/>
            <a:ln w="50800" cap="flat">
              <a:solidFill>
                <a:srgbClr val="5FB5EC"/>
              </a:solidFill>
              <a:prstDash val="solid"/>
              <a:miter lim="400000"/>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pic>
          <p:nvPicPr>
            <p:cNvPr id="281" name="camera.png"/>
            <p:cNvPicPr>
              <a:picLocks noChangeAspect="1"/>
            </p:cNvPicPr>
            <p:nvPr/>
          </p:nvPicPr>
          <p:blipFill>
            <a:blip r:embed="rId3">
              <a:extLst/>
            </a:blip>
            <a:stretch>
              <a:fillRect/>
            </a:stretch>
          </p:blipFill>
          <p:spPr>
            <a:xfrm rot="16200000">
              <a:off x="-151877" y="151876"/>
              <a:ext cx="762001" cy="458248"/>
            </a:xfrm>
            <a:prstGeom prst="rect">
              <a:avLst/>
            </a:prstGeom>
            <a:ln w="12700" cap="flat">
              <a:noFill/>
              <a:miter lim="400000"/>
            </a:ln>
            <a:effectLst>
              <a:outerShdw blurRad="50800" dist="38100" dir="5400000" rotWithShape="0">
                <a:srgbClr val="000000"/>
              </a:outerShdw>
            </a:effectLst>
          </p:spPr>
        </p:pic>
        <p:pic>
          <p:nvPicPr>
            <p:cNvPr id="282" name="camera.png"/>
            <p:cNvPicPr>
              <a:picLocks noChangeAspect="1"/>
            </p:cNvPicPr>
            <p:nvPr/>
          </p:nvPicPr>
          <p:blipFill>
            <a:blip r:embed="rId3">
              <a:alphaModFix amt="0"/>
              <a:extLst/>
            </a:blip>
            <a:stretch>
              <a:fillRect/>
            </a:stretch>
          </p:blipFill>
          <p:spPr>
            <a:xfrm rot="5400000">
              <a:off x="-151876" y="3072355"/>
              <a:ext cx="762001" cy="458248"/>
            </a:xfrm>
            <a:prstGeom prst="rect">
              <a:avLst/>
            </a:prstGeom>
            <a:ln w="12700" cap="flat">
              <a:noFill/>
              <a:miter lim="400000"/>
            </a:ln>
            <a:effectLst>
              <a:outerShdw blurRad="101600" dir="5400000" rotWithShape="0">
                <a:srgbClr val="000000">
                  <a:alpha val="50000"/>
                </a:srgbClr>
              </a:outerShdw>
            </a:effectLst>
          </p:spPr>
        </p:pic>
      </p:grpSp>
      <p:sp>
        <p:nvSpPr>
          <p:cNvPr id="284" name="Shape 284"/>
          <p:cNvSpPr/>
          <p:nvPr/>
        </p:nvSpPr>
        <p:spPr>
          <a:xfrm>
            <a:off x="6042422" y="4179094"/>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16" name="TextBox 15"/>
          <p:cNvSpPr txBox="1"/>
          <p:nvPr/>
        </p:nvSpPr>
        <p:spPr>
          <a:xfrm>
            <a:off x="624417" y="5493559"/>
            <a:ext cx="4026702" cy="584775"/>
          </a:xfrm>
          <a:prstGeom prst="rect">
            <a:avLst/>
          </a:prstGeom>
          <a:noFill/>
        </p:spPr>
        <p:txBody>
          <a:bodyPr wrap="square" rtlCol="0">
            <a:spAutoFit/>
          </a:bodyPr>
          <a:lstStyle/>
          <a:p>
            <a:r>
              <a:rPr lang="en-GB" sz="1600" dirty="0" err="1">
                <a:solidFill>
                  <a:schemeClr val="bg1"/>
                </a:solidFill>
                <a:effectLst>
                  <a:outerShdw blurRad="101600" dir="2700000" algn="tl" rotWithShape="0">
                    <a:prstClr val="black"/>
                  </a:outerShdw>
                </a:effectLst>
                <a:latin typeface="+mj-lt"/>
              </a:rPr>
              <a:t>Omnistereo</a:t>
            </a:r>
            <a:r>
              <a:rPr lang="en-GB" sz="1600" dirty="0">
                <a:solidFill>
                  <a:schemeClr val="bg1"/>
                </a:solidFill>
                <a:effectLst>
                  <a:outerShdw blurRad="101600" dir="2700000" algn="tl" rotWithShape="0">
                    <a:prstClr val="black"/>
                  </a:outerShdw>
                </a:effectLst>
                <a:latin typeface="+mj-lt"/>
              </a:rPr>
              <a:t>: Panoramic Stereo Imaging</a:t>
            </a:r>
            <a:br>
              <a:rPr lang="en-GB" sz="1600" dirty="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rPr>
              <a:t>Peleg et al., </a:t>
            </a:r>
            <a:r>
              <a:rPr lang="en-GB" sz="1600" i="1" dirty="0" smtClean="0">
                <a:solidFill>
                  <a:schemeClr val="bg1"/>
                </a:solidFill>
                <a:effectLst>
                  <a:outerShdw blurRad="101600" dir="2700000" algn="tl" rotWithShape="0">
                    <a:prstClr val="black"/>
                  </a:outerShdw>
                </a:effectLst>
              </a:rPr>
              <a:t>IEEE TPAMI 2001</a:t>
            </a:r>
            <a:endParaRPr lang="en-GB" sz="1600" i="1" dirty="0">
              <a:solidFill>
                <a:schemeClr val="bg1"/>
              </a:solidFill>
              <a:effectLst>
                <a:outerShdw blurRad="101600" dir="2700000" algn="tl" rotWithShape="0">
                  <a:prstClr val="black"/>
                </a:outerShdw>
              </a:effectLst>
            </a:endParaRPr>
          </a:p>
        </p:txBody>
      </p:sp>
    </p:spTree>
    <p:extLst>
      <p:ext uri="{BB962C8B-B14F-4D97-AF65-F5344CB8AC3E}">
        <p14:creationId xmlns:p14="http://schemas.microsoft.com/office/powerpoint/2010/main" val="53230017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277"/>
                                        </p:tgtEl>
                                      </p:cBhvr>
                                    </p:animEffect>
                                    <p:set>
                                      <p:cBhvr>
                                        <p:cTn id="11" dur="1" fill="hold">
                                          <p:stCondLst>
                                            <p:cond delay="499"/>
                                          </p:stCondLst>
                                        </p:cTn>
                                        <p:tgtEl>
                                          <p:spTgt spid="27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8" presetClass="emph" presetSubtype="0" accel="50000" decel="50000" fill="hold" grpId="1" nodeType="clickEffect">
                                  <p:stCondLst>
                                    <p:cond delay="0"/>
                                  </p:stCondLst>
                                  <p:childTnLst>
                                    <p:animRot by="2640000">
                                      <p:cBhvr>
                                        <p:cTn id="15" dur="1000" fill="hold"/>
                                        <p:tgtEl>
                                          <p:spTgt spid="283"/>
                                        </p:tgtEl>
                                        <p:attrNameLst>
                                          <p:attrName>r</p:attrName>
                                        </p:attrNameLst>
                                      </p:cBhvr>
                                    </p:animRot>
                                  </p:childTnLst>
                                </p:cTn>
                              </p:par>
                            </p:childTnLst>
                          </p:cTn>
                        </p:par>
                        <p:par>
                          <p:cTn id="16" fill="hold">
                            <p:stCondLst>
                              <p:cond delay="1000"/>
                            </p:stCondLst>
                            <p:childTnLst>
                              <p:par>
                                <p:cTn id="17" presetID="10" presetClass="exit" presetSubtype="0" fill="hold" grpId="0" nodeType="afterEffect">
                                  <p:stCondLst>
                                    <p:cond delay="0"/>
                                  </p:stCondLst>
                                  <p:childTnLst>
                                    <p:animEffect transition="out" filter="fade">
                                      <p:cBhvr>
                                        <p:cTn id="18" dur="500"/>
                                        <p:tgtEl>
                                          <p:spTgt spid="278"/>
                                        </p:tgtEl>
                                      </p:cBhvr>
                                    </p:animEffect>
                                    <p:set>
                                      <p:cBhvr>
                                        <p:cTn id="19" dur="1" fill="hold">
                                          <p:stCondLst>
                                            <p:cond delay="499"/>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advAuto="0"/>
      <p:bldP spid="278" grpId="0" animBg="1" advAuto="0"/>
      <p:bldP spid="283" grpId="0" animBg="1" advAuto="0"/>
      <p:bldP spid="283"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Capturing 3D panoramas</a:t>
            </a:r>
            <a:endParaRPr lang="en-GB" dirty="0"/>
          </a:p>
        </p:txBody>
      </p:sp>
      <p:sp>
        <p:nvSpPr>
          <p:cNvPr id="288" name="Shape 288"/>
          <p:cNvSpPr>
            <a:spLocks noGrp="1"/>
          </p:cNvSpPr>
          <p:nvPr>
            <p:ph type="sldNum" sz="quarter" idx="4"/>
          </p:nvPr>
        </p:nvSpPr>
        <p:spPr/>
        <p:txBody>
          <a:bodyPr/>
          <a:lstStyle/>
          <a:p>
            <a:fld id="{86CB4B4D-7CA3-9044-876B-883B54F8677D}" type="slidenum">
              <a:rPr lang="en-GB" smtClean="0"/>
              <a:pPr/>
              <a:t>28</a:t>
            </a:fld>
            <a:endParaRPr lang="en-GB"/>
          </a:p>
        </p:txBody>
      </p:sp>
      <p:grpSp>
        <p:nvGrpSpPr>
          <p:cNvPr id="292" name="Group 292"/>
          <p:cNvGrpSpPr/>
          <p:nvPr/>
        </p:nvGrpSpPr>
        <p:grpSpPr>
          <a:xfrm rot="1320000">
            <a:off x="5964761" y="2893988"/>
            <a:ext cx="322208" cy="2589245"/>
            <a:chOff x="0" y="-1"/>
            <a:chExt cx="458249" cy="3682480"/>
          </a:xfrm>
        </p:grpSpPr>
        <p:sp>
          <p:nvSpPr>
            <p:cNvPr id="289" name="Shape 289"/>
            <p:cNvSpPr/>
            <p:nvPr/>
          </p:nvSpPr>
          <p:spPr>
            <a:xfrm flipH="1">
              <a:off x="228599" y="759018"/>
              <a:ext cx="0" cy="1198341"/>
            </a:xfrm>
            <a:prstGeom prst="line">
              <a:avLst/>
            </a:prstGeom>
            <a:noFill/>
            <a:ln w="50800" cap="flat">
              <a:solidFill>
                <a:srgbClr val="5FB5EC"/>
              </a:solidFill>
              <a:prstDash val="solid"/>
              <a:miter lim="400000"/>
            </a:ln>
            <a:effectLst>
              <a:outerShdw blurRad="50800" dist="38100" dir="5400000" rotWithShape="0">
                <a:srgbClr val="000000"/>
              </a:outerShdw>
            </a:effectLst>
          </p:spPr>
          <p:txBody>
            <a:bodyPr wrap="square" lIns="35719" tIns="35719" rIns="35719" bIns="35719" numCol="1" anchor="ctr">
              <a:noAutofit/>
            </a:bodyPr>
            <a:lstStyle/>
            <a:p>
              <a:pPr defTabSz="321457">
                <a:defRPr sz="1200">
                  <a:solidFill>
                    <a:srgbClr val="000000"/>
                  </a:solidFill>
                  <a:effectLst/>
                  <a:latin typeface="Helvetica"/>
                  <a:ea typeface="Helvetica"/>
                  <a:cs typeface="Helvetica"/>
                  <a:sym typeface="Helvetica"/>
                </a:defRPr>
              </a:pPr>
              <a:endParaRPr sz="844"/>
            </a:p>
          </p:txBody>
        </p:sp>
        <p:pic>
          <p:nvPicPr>
            <p:cNvPr id="290" name="camera.png"/>
            <p:cNvPicPr>
              <a:picLocks noChangeAspect="1"/>
            </p:cNvPicPr>
            <p:nvPr/>
          </p:nvPicPr>
          <p:blipFill>
            <a:blip r:embed="rId2">
              <a:extLst/>
            </a:blip>
            <a:stretch>
              <a:fillRect/>
            </a:stretch>
          </p:blipFill>
          <p:spPr>
            <a:xfrm rot="16200000">
              <a:off x="-151877" y="151876"/>
              <a:ext cx="762001" cy="458248"/>
            </a:xfrm>
            <a:prstGeom prst="rect">
              <a:avLst/>
            </a:prstGeom>
            <a:ln w="12700" cap="flat">
              <a:noFill/>
              <a:miter lim="400000"/>
            </a:ln>
            <a:effectLst>
              <a:outerShdw blurRad="50800" dist="38100" dir="5400000" rotWithShape="0">
                <a:srgbClr val="000000"/>
              </a:outerShdw>
            </a:effectLst>
          </p:spPr>
        </p:pic>
        <p:pic>
          <p:nvPicPr>
            <p:cNvPr id="291" name="camera.png"/>
            <p:cNvPicPr>
              <a:picLocks noChangeAspect="1"/>
            </p:cNvPicPr>
            <p:nvPr/>
          </p:nvPicPr>
          <p:blipFill>
            <a:blip r:embed="rId2">
              <a:alphaModFix amt="0"/>
              <a:extLst/>
            </a:blip>
            <a:stretch>
              <a:fillRect/>
            </a:stretch>
          </p:blipFill>
          <p:spPr>
            <a:xfrm rot="5400000">
              <a:off x="-151876" y="3072355"/>
              <a:ext cx="762001" cy="458248"/>
            </a:xfrm>
            <a:prstGeom prst="rect">
              <a:avLst/>
            </a:prstGeom>
            <a:ln w="12700" cap="flat">
              <a:noFill/>
              <a:miter lim="400000"/>
            </a:ln>
            <a:effectLst>
              <a:outerShdw blurRad="101600" dir="5400000" rotWithShape="0">
                <a:srgbClr val="000000">
                  <a:alpha val="50000"/>
                </a:srgbClr>
              </a:outerShdw>
            </a:effectLst>
          </p:spPr>
        </p:pic>
      </p:grpSp>
      <p:sp>
        <p:nvSpPr>
          <p:cNvPr id="293" name="Shape 293"/>
          <p:cNvSpPr/>
          <p:nvPr/>
        </p:nvSpPr>
        <p:spPr>
          <a:xfrm>
            <a:off x="6042422" y="4179094"/>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sp>
        <p:nvSpPr>
          <p:cNvPr id="294" name="Shape 294"/>
          <p:cNvSpPr/>
          <p:nvPr/>
        </p:nvSpPr>
        <p:spPr>
          <a:xfrm>
            <a:off x="1524000" y="178594"/>
            <a:ext cx="9144000" cy="17145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80000"/>
              </a:lnSpc>
              <a:defRPr sz="6400">
                <a:effectLst>
                  <a:outerShdw blurRad="50800" dist="38100" dir="5400000" rotWithShape="0">
                    <a:srgbClr val="000000"/>
                  </a:outerShdw>
                </a:effectLst>
              </a:defRPr>
            </a:lvl1pPr>
          </a:lstStyle>
          <a:p>
            <a:r>
              <a:rPr sz="4500"/>
              <a:t>Capturing 3D panoramas</a:t>
            </a:r>
          </a:p>
        </p:txBody>
      </p:sp>
      <p:sp>
        <p:nvSpPr>
          <p:cNvPr id="5" name="Date Placeholder 4"/>
          <p:cNvSpPr>
            <a:spLocks noGrp="1"/>
          </p:cNvSpPr>
          <p:nvPr>
            <p:ph type="dt" sz="half" idx="2"/>
          </p:nvPr>
        </p:nvSpPr>
        <p:spPr/>
        <p:txBody>
          <a:bodyPr/>
          <a:lstStyle/>
          <a:p>
            <a:r>
              <a:rPr lang="en-GB" smtClean="0"/>
              <a:t>2017-08-03</a:t>
            </a:r>
            <a:endParaRPr lang="en-GB" dirty="0"/>
          </a:p>
        </p:txBody>
      </p:sp>
      <p:sp>
        <p:nvSpPr>
          <p:cNvPr id="6" name="Footer Placeholder 5"/>
          <p:cNvSpPr>
            <a:spLocks noGrp="1"/>
          </p:cNvSpPr>
          <p:nvPr>
            <p:ph type="ftr" sz="quarter" idx="3"/>
          </p:nvPr>
        </p:nvSpPr>
        <p:spPr/>
        <p:txBody>
          <a:bodyPr/>
          <a:lstStyle/>
          <a:p>
            <a:r>
              <a:rPr lang="en-GB" smtClean="0"/>
              <a:t>Christian Richardt – Stereoscopic 3D Videos and Panoramas</a:t>
            </a:r>
            <a:endParaRPr lang="en-GB"/>
          </a:p>
        </p:txBody>
      </p:sp>
      <p:sp>
        <p:nvSpPr>
          <p:cNvPr id="12" name="TextBox 11"/>
          <p:cNvSpPr txBox="1"/>
          <p:nvPr/>
        </p:nvSpPr>
        <p:spPr>
          <a:xfrm>
            <a:off x="624417" y="5493559"/>
            <a:ext cx="4026702" cy="584775"/>
          </a:xfrm>
          <a:prstGeom prst="rect">
            <a:avLst/>
          </a:prstGeom>
          <a:noFill/>
        </p:spPr>
        <p:txBody>
          <a:bodyPr wrap="square" rtlCol="0">
            <a:spAutoFit/>
          </a:bodyPr>
          <a:lstStyle/>
          <a:p>
            <a:r>
              <a:rPr lang="en-GB" sz="1600" dirty="0" err="1">
                <a:solidFill>
                  <a:schemeClr val="bg1"/>
                </a:solidFill>
                <a:effectLst>
                  <a:outerShdw blurRad="101600" dir="2700000" algn="tl" rotWithShape="0">
                    <a:prstClr val="black"/>
                  </a:outerShdw>
                </a:effectLst>
                <a:latin typeface="+mj-lt"/>
              </a:rPr>
              <a:t>Omnistereo</a:t>
            </a:r>
            <a:r>
              <a:rPr lang="en-GB" sz="1600" dirty="0">
                <a:solidFill>
                  <a:schemeClr val="bg1"/>
                </a:solidFill>
                <a:effectLst>
                  <a:outerShdw blurRad="101600" dir="2700000" algn="tl" rotWithShape="0">
                    <a:prstClr val="black"/>
                  </a:outerShdw>
                </a:effectLst>
                <a:latin typeface="+mj-lt"/>
              </a:rPr>
              <a:t>: Panoramic Stereo Imaging</a:t>
            </a:r>
            <a:br>
              <a:rPr lang="en-GB" sz="1600" dirty="0">
                <a:solidFill>
                  <a:schemeClr val="bg1"/>
                </a:solidFill>
                <a:effectLst>
                  <a:outerShdw blurRad="101600" dir="2700000" algn="tl" rotWithShape="0">
                    <a:prstClr val="black"/>
                  </a:outerShdw>
                </a:effectLst>
                <a:latin typeface="+mj-lt"/>
              </a:rPr>
            </a:br>
            <a:r>
              <a:rPr lang="en-GB" sz="1600" dirty="0" smtClean="0">
                <a:solidFill>
                  <a:schemeClr val="bg1"/>
                </a:solidFill>
                <a:effectLst>
                  <a:outerShdw blurRad="101600" dir="2700000" algn="tl" rotWithShape="0">
                    <a:prstClr val="black"/>
                  </a:outerShdw>
                </a:effectLst>
              </a:rPr>
              <a:t>Peleg et al., </a:t>
            </a:r>
            <a:r>
              <a:rPr lang="en-GB" sz="1600" i="1" dirty="0" smtClean="0">
                <a:solidFill>
                  <a:schemeClr val="bg1"/>
                </a:solidFill>
                <a:effectLst>
                  <a:outerShdw blurRad="101600" dir="2700000" algn="tl" rotWithShape="0">
                    <a:prstClr val="black"/>
                  </a:outerShdw>
                </a:effectLst>
              </a:rPr>
              <a:t>IEEE TPAMI 2001</a:t>
            </a:r>
            <a:endParaRPr lang="en-GB" sz="1600" i="1" dirty="0">
              <a:solidFill>
                <a:schemeClr val="bg1"/>
              </a:solidFill>
              <a:effectLst>
                <a:outerShdw blurRad="101600" dir="2700000" algn="tl" rotWithShape="0">
                  <a:prstClr val="black"/>
                </a:outerShdw>
              </a:effectLst>
            </a:endParaRPr>
          </a:p>
        </p:txBody>
      </p:sp>
    </p:spTree>
    <p:extLst>
      <p:ext uri="{BB962C8B-B14F-4D97-AF65-F5344CB8AC3E}">
        <p14:creationId xmlns:p14="http://schemas.microsoft.com/office/powerpoint/2010/main" val="313576358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8" presetClass="emph" presetSubtype="0" accel="50000" decel="50000" fill="hold" grpId="0" nodeType="clickEffect">
                                  <p:stCondLst>
                                    <p:cond delay="0"/>
                                  </p:stCondLst>
                                  <p:childTnLst>
                                    <p:animRot by="20280000">
                                      <p:cBhvr>
                                        <p:cTn id="6" dur="2000" fill="hold"/>
                                        <p:tgtEl>
                                          <p:spTgt spid="29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3.75E-6 1.85185E-6 L -0.00065 0.26389 " pathEditMode="relative" rAng="0" ptsTypes="AA">
                                      <p:cBhvr>
                                        <p:cTn id="10" dur="1000" fill="hold"/>
                                        <p:tgtEl>
                                          <p:spTgt spid="292"/>
                                        </p:tgtEl>
                                        <p:attrNameLst>
                                          <p:attrName>ppt_x</p:attrName>
                                          <p:attrName>ppt_y</p:attrName>
                                        </p:attrNameLst>
                                      </p:cBhvr>
                                      <p:rCtr x="-39" y="13194"/>
                                    </p:animMotion>
                                  </p:childTnLst>
                                </p:cTn>
                              </p:par>
                            </p:childTnLst>
                          </p:cTn>
                        </p:par>
                        <p:par>
                          <p:cTn id="11" fill="hold">
                            <p:stCondLst>
                              <p:cond delay="0"/>
                            </p:stCondLst>
                            <p:childTnLst>
                              <p:par>
                                <p:cTn id="12" presetID="-1" presetClass="path" presetSubtype="0" accel="50000" decel="50000" fill="hold" nodeType="withEffect">
                                  <p:stCondLst>
                                    <p:cond delay="0"/>
                                  </p:stCondLst>
                                  <p:childTnLst>
                                    <p:animMotion origin="layout" path="M 0.000000 0.000000 L 0.000000 0.256510" pathEditMode="relative">
                                      <p:cBhvr>
                                        <p:cTn id="13" dur="1000" fill="hold"/>
                                        <p:tgtEl>
                                          <p:spTgt spid="29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p:nvPr/>
        </p:nvSpPr>
        <p:spPr>
          <a:xfrm>
            <a:off x="2640211" y="2536031"/>
            <a:ext cx="6902648" cy="6902648"/>
          </a:xfrm>
          <a:prstGeom prst="ellipse">
            <a:avLst/>
          </a:prstGeom>
          <a:ln w="50800">
            <a:solidFill>
              <a:srgbClr val="3D7598"/>
            </a:solidFill>
            <a:miter lim="400000"/>
          </a:ln>
          <a:effectLst>
            <a:outerShdw blurRad="50800" dist="38100" dir="5400000" rotWithShape="0">
              <a:srgbClr val="000000"/>
            </a:outerShdw>
          </a:effectLst>
        </p:spPr>
        <p:txBody>
          <a:bodyPr lIns="35719" tIns="35719" rIns="35719" bIns="35719" anchor="ctr"/>
          <a:lstStyle/>
          <a:p>
            <a:endParaRPr sz="1266"/>
          </a:p>
        </p:txBody>
      </p:sp>
      <p:sp>
        <p:nvSpPr>
          <p:cNvPr id="297" name="Shape 297"/>
          <p:cNvSpPr/>
          <p:nvPr/>
        </p:nvSpPr>
        <p:spPr>
          <a:xfrm flipV="1">
            <a:off x="6756211" y="3019078"/>
            <a:ext cx="1072735" cy="1858031"/>
          </a:xfrm>
          <a:prstGeom prst="line">
            <a:avLst/>
          </a:prstGeom>
          <a:ln w="50800">
            <a:solidFill>
              <a:srgbClr val="5FB5EC"/>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98" name="Shape 298"/>
          <p:cNvSpPr/>
          <p:nvPr/>
        </p:nvSpPr>
        <p:spPr>
          <a:xfrm flipH="1" flipV="1">
            <a:off x="4363641" y="3009304"/>
            <a:ext cx="1072735" cy="1858031"/>
          </a:xfrm>
          <a:prstGeom prst="line">
            <a:avLst/>
          </a:prstGeom>
          <a:ln w="50800">
            <a:solidFill>
              <a:srgbClr val="5FB5EC"/>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299" name="Shape 299"/>
          <p:cNvSpPr/>
          <p:nvPr/>
        </p:nvSpPr>
        <p:spPr>
          <a:xfrm flipH="1">
            <a:off x="6096000" y="2562710"/>
            <a:ext cx="1" cy="2145469"/>
          </a:xfrm>
          <a:prstGeom prst="line">
            <a:avLst/>
          </a:prstGeom>
          <a:ln w="50800">
            <a:solidFill>
              <a:srgbClr val="5FB5EC"/>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00" name="Shape 300"/>
          <p:cNvSpPr/>
          <p:nvPr/>
        </p:nvSpPr>
        <p:spPr>
          <a:xfrm>
            <a:off x="5711465" y="5343308"/>
            <a:ext cx="358305" cy="620602"/>
          </a:xfrm>
          <a:prstGeom prst="line">
            <a:avLst/>
          </a:prstGeom>
          <a:ln w="50800">
            <a:solidFill>
              <a:srgbClr val="5FB5EC"/>
            </a:solidFill>
            <a:miter lim="400000"/>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01" name="Shape 301"/>
          <p:cNvSpPr/>
          <p:nvPr/>
        </p:nvSpPr>
        <p:spPr>
          <a:xfrm flipV="1">
            <a:off x="6122230" y="5343308"/>
            <a:ext cx="358305" cy="620602"/>
          </a:xfrm>
          <a:prstGeom prst="line">
            <a:avLst/>
          </a:prstGeom>
          <a:ln w="50800">
            <a:solidFill>
              <a:srgbClr val="5FB5EC"/>
            </a:solidFill>
            <a:miter lim="400000"/>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02" name="Shape 302"/>
          <p:cNvSpPr>
            <a:spLocks noGrp="1"/>
          </p:cNvSpPr>
          <p:nvPr>
            <p:ph type="title"/>
          </p:nvPr>
        </p:nvSpPr>
        <p:spPr/>
        <p:txBody>
          <a:bodyPr/>
          <a:lstStyle/>
          <a:p>
            <a:r>
              <a:rPr lang="en-GB" smtClean="0"/>
              <a:t>Capturing 3D panoramas</a:t>
            </a:r>
            <a:endParaRPr lang="en-GB"/>
          </a:p>
        </p:txBody>
      </p:sp>
      <p:sp>
        <p:nvSpPr>
          <p:cNvPr id="311" name="Shape 311"/>
          <p:cNvSpPr>
            <a:spLocks noGrp="1"/>
          </p:cNvSpPr>
          <p:nvPr>
            <p:ph type="sldNum" sz="quarter" idx="4"/>
          </p:nvPr>
        </p:nvSpPr>
        <p:spPr/>
        <p:txBody>
          <a:bodyPr/>
          <a:lstStyle/>
          <a:p>
            <a:fld id="{86CB4B4D-7CA3-9044-876B-883B54F8677D}" type="slidenum">
              <a:rPr lang="en-GB" smtClean="0"/>
              <a:pPr/>
              <a:t>29</a:t>
            </a:fld>
            <a:endParaRPr lang="en-GB"/>
          </a:p>
        </p:txBody>
      </p:sp>
      <p:sp>
        <p:nvSpPr>
          <p:cNvPr id="303" name="Shape 303"/>
          <p:cNvSpPr/>
          <p:nvPr/>
        </p:nvSpPr>
        <p:spPr>
          <a:xfrm>
            <a:off x="6096000" y="5231065"/>
            <a:ext cx="1" cy="716610"/>
          </a:xfrm>
          <a:prstGeom prst="line">
            <a:avLst/>
          </a:prstGeom>
          <a:ln w="50800">
            <a:solidFill>
              <a:srgbClr val="5FB5EC"/>
            </a:solidFill>
            <a:miter lim="400000"/>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pic>
        <p:nvPicPr>
          <p:cNvPr id="304" name="camera.png"/>
          <p:cNvPicPr>
            <a:picLocks noChangeAspect="1"/>
          </p:cNvPicPr>
          <p:nvPr/>
        </p:nvPicPr>
        <p:blipFill>
          <a:blip r:embed="rId3">
            <a:extLst/>
          </a:blip>
          <a:stretch>
            <a:fillRect/>
          </a:stretch>
        </p:blipFill>
        <p:spPr>
          <a:xfrm rot="16200000">
            <a:off x="5828477" y="4804170"/>
            <a:ext cx="535782" cy="322206"/>
          </a:xfrm>
          <a:prstGeom prst="rect">
            <a:avLst/>
          </a:prstGeom>
          <a:ln w="12700">
            <a:miter lim="400000"/>
          </a:ln>
          <a:effectLst>
            <a:outerShdw blurRad="50800" dist="38100" dir="5400000" rotWithShape="0">
              <a:srgbClr val="000000"/>
            </a:outerShdw>
          </a:effectLst>
        </p:spPr>
      </p:pic>
      <p:sp>
        <p:nvSpPr>
          <p:cNvPr id="305" name="Shape 305"/>
          <p:cNvSpPr/>
          <p:nvPr/>
        </p:nvSpPr>
        <p:spPr>
          <a:xfrm>
            <a:off x="6042422" y="5938242"/>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pic>
        <p:nvPicPr>
          <p:cNvPr id="306" name="camera.png"/>
          <p:cNvPicPr>
            <a:picLocks noChangeAspect="1"/>
          </p:cNvPicPr>
          <p:nvPr/>
        </p:nvPicPr>
        <p:blipFill>
          <a:blip r:embed="rId3">
            <a:extLst/>
          </a:blip>
          <a:stretch>
            <a:fillRect/>
          </a:stretch>
        </p:blipFill>
        <p:spPr>
          <a:xfrm rot="18000000">
            <a:off x="6355329" y="4946678"/>
            <a:ext cx="535782" cy="322206"/>
          </a:xfrm>
          <a:prstGeom prst="rect">
            <a:avLst/>
          </a:prstGeom>
          <a:ln w="12700">
            <a:miter lim="400000"/>
          </a:ln>
          <a:effectLst>
            <a:outerShdw blurRad="50800" dist="38100" dir="5400000" rotWithShape="0">
              <a:srgbClr val="000000"/>
            </a:outerShdw>
          </a:effectLst>
        </p:spPr>
      </p:pic>
      <p:pic>
        <p:nvPicPr>
          <p:cNvPr id="307" name="camera.png"/>
          <p:cNvPicPr>
            <a:picLocks noChangeAspect="1"/>
          </p:cNvPicPr>
          <p:nvPr/>
        </p:nvPicPr>
        <p:blipFill>
          <a:blip r:embed="rId3">
            <a:extLst/>
          </a:blip>
          <a:stretch>
            <a:fillRect/>
          </a:stretch>
        </p:blipFill>
        <p:spPr>
          <a:xfrm rot="14400000">
            <a:off x="5301626" y="4946679"/>
            <a:ext cx="535782" cy="322206"/>
          </a:xfrm>
          <a:prstGeom prst="rect">
            <a:avLst/>
          </a:prstGeom>
          <a:ln w="12700">
            <a:miter lim="400000"/>
          </a:ln>
          <a:effectLst>
            <a:outerShdw blurRad="50800" dist="38100" dir="5400000" rotWithShape="0">
              <a:srgbClr val="000000"/>
            </a:outerShdw>
          </a:effectLst>
        </p:spPr>
      </p:pic>
      <p:sp>
        <p:nvSpPr>
          <p:cNvPr id="308" name="Shape 308"/>
          <p:cNvSpPr/>
          <p:nvPr/>
        </p:nvSpPr>
        <p:spPr>
          <a:xfrm>
            <a:off x="5190090" y="2535612"/>
            <a:ext cx="1812727" cy="125016"/>
          </a:xfrm>
          <a:custGeom>
            <a:avLst/>
            <a:gdLst/>
            <a:ahLst/>
            <a:cxnLst>
              <a:cxn ang="0">
                <a:pos x="wd2" y="hd2"/>
              </a:cxn>
              <a:cxn ang="5400000">
                <a:pos x="wd2" y="hd2"/>
              </a:cxn>
              <a:cxn ang="10800000">
                <a:pos x="wd2" y="hd2"/>
              </a:cxn>
              <a:cxn ang="16200000">
                <a:pos x="wd2" y="hd2"/>
              </a:cxn>
            </a:cxnLst>
            <a:rect l="0" t="0" r="r" b="b"/>
            <a:pathLst>
              <a:path w="21600" h="20867" extrusionOk="0">
                <a:moveTo>
                  <a:pt x="0" y="20867"/>
                </a:moveTo>
                <a:cubicBezTo>
                  <a:pt x="4493" y="221"/>
                  <a:pt x="10901" y="3"/>
                  <a:pt x="10901" y="3"/>
                </a:cubicBezTo>
                <a:cubicBezTo>
                  <a:pt x="10901" y="3"/>
                  <a:pt x="16228" y="-733"/>
                  <a:pt x="21600" y="20077"/>
                </a:cubicBezTo>
              </a:path>
            </a:pathLst>
          </a:custGeom>
          <a:ln w="127000">
            <a:solidFill>
              <a:srgbClr val="33617F"/>
            </a:solidFill>
            <a:miter lim="400000"/>
          </a:ln>
          <a:effectLst>
            <a:outerShdw blurRad="50800" dist="38100" dir="5400000" rotWithShape="0">
              <a:srgbClr val="000000"/>
            </a:outerShdw>
          </a:effectLst>
        </p:spPr>
        <p:txBody>
          <a:bodyPr lIns="35719" tIns="35719" rIns="35719" bIns="35719" anchor="ctr"/>
          <a:lstStyle/>
          <a:p>
            <a:pPr>
              <a:defRPr sz="4200"/>
            </a:pPr>
            <a:endParaRPr sz="2953"/>
          </a:p>
        </p:txBody>
      </p:sp>
      <p:sp>
        <p:nvSpPr>
          <p:cNvPr id="309" name="Shape 309"/>
          <p:cNvSpPr/>
          <p:nvPr/>
        </p:nvSpPr>
        <p:spPr>
          <a:xfrm rot="19800000">
            <a:off x="3470672" y="3000375"/>
            <a:ext cx="1812727" cy="125016"/>
          </a:xfrm>
          <a:custGeom>
            <a:avLst/>
            <a:gdLst/>
            <a:ahLst/>
            <a:cxnLst>
              <a:cxn ang="0">
                <a:pos x="wd2" y="hd2"/>
              </a:cxn>
              <a:cxn ang="5400000">
                <a:pos x="wd2" y="hd2"/>
              </a:cxn>
              <a:cxn ang="10800000">
                <a:pos x="wd2" y="hd2"/>
              </a:cxn>
              <a:cxn ang="16200000">
                <a:pos x="wd2" y="hd2"/>
              </a:cxn>
            </a:cxnLst>
            <a:rect l="0" t="0" r="r" b="b"/>
            <a:pathLst>
              <a:path w="21600" h="20867" extrusionOk="0">
                <a:moveTo>
                  <a:pt x="0" y="20867"/>
                </a:moveTo>
                <a:cubicBezTo>
                  <a:pt x="4493" y="221"/>
                  <a:pt x="10901" y="3"/>
                  <a:pt x="10901" y="3"/>
                </a:cubicBezTo>
                <a:cubicBezTo>
                  <a:pt x="10901" y="3"/>
                  <a:pt x="16228" y="-733"/>
                  <a:pt x="21600" y="20077"/>
                </a:cubicBezTo>
              </a:path>
            </a:pathLst>
          </a:custGeom>
          <a:ln w="127000">
            <a:solidFill>
              <a:srgbClr val="80CDFF"/>
            </a:solidFill>
            <a:miter lim="400000"/>
          </a:ln>
          <a:effectLst>
            <a:outerShdw blurRad="50800" dist="38100" dir="5400000" rotWithShape="0">
              <a:srgbClr val="000000"/>
            </a:outerShdw>
          </a:effectLst>
        </p:spPr>
        <p:txBody>
          <a:bodyPr lIns="35719" tIns="35719" rIns="35719" bIns="35719" anchor="ctr"/>
          <a:lstStyle/>
          <a:p>
            <a:pPr>
              <a:defRPr sz="4200"/>
            </a:pPr>
            <a:endParaRPr sz="2953"/>
          </a:p>
        </p:txBody>
      </p:sp>
      <p:sp>
        <p:nvSpPr>
          <p:cNvPr id="310" name="Shape 310"/>
          <p:cNvSpPr/>
          <p:nvPr/>
        </p:nvSpPr>
        <p:spPr>
          <a:xfrm rot="1800000">
            <a:off x="6908601" y="3000375"/>
            <a:ext cx="1812727" cy="125016"/>
          </a:xfrm>
          <a:custGeom>
            <a:avLst/>
            <a:gdLst/>
            <a:ahLst/>
            <a:cxnLst>
              <a:cxn ang="0">
                <a:pos x="wd2" y="hd2"/>
              </a:cxn>
              <a:cxn ang="5400000">
                <a:pos x="wd2" y="hd2"/>
              </a:cxn>
              <a:cxn ang="10800000">
                <a:pos x="wd2" y="hd2"/>
              </a:cxn>
              <a:cxn ang="16200000">
                <a:pos x="wd2" y="hd2"/>
              </a:cxn>
            </a:cxnLst>
            <a:rect l="0" t="0" r="r" b="b"/>
            <a:pathLst>
              <a:path w="21600" h="20867" extrusionOk="0">
                <a:moveTo>
                  <a:pt x="0" y="20867"/>
                </a:moveTo>
                <a:cubicBezTo>
                  <a:pt x="4493" y="221"/>
                  <a:pt x="10901" y="3"/>
                  <a:pt x="10901" y="3"/>
                </a:cubicBezTo>
                <a:cubicBezTo>
                  <a:pt x="10901" y="3"/>
                  <a:pt x="16228" y="-733"/>
                  <a:pt x="21600" y="20077"/>
                </a:cubicBezTo>
              </a:path>
            </a:pathLst>
          </a:custGeom>
          <a:ln w="127000">
            <a:solidFill>
              <a:srgbClr val="80CDFF"/>
            </a:solidFill>
            <a:miter lim="400000"/>
          </a:ln>
          <a:effectLst>
            <a:outerShdw blurRad="50800" dist="38100" dir="5400000" rotWithShape="0">
              <a:srgbClr val="000000"/>
            </a:outerShdw>
          </a:effectLst>
        </p:spPr>
        <p:txBody>
          <a:bodyPr lIns="35719" tIns="35719" rIns="35719" bIns="35719" anchor="ctr"/>
          <a:lstStyle/>
          <a:p>
            <a:pPr>
              <a:defRPr sz="4200"/>
            </a:pPr>
            <a:endParaRPr sz="2953"/>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304414602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0"/>
                                        </p:tgtEl>
                                        <p:attrNameLst>
                                          <p:attrName>style.visibility</p:attrName>
                                        </p:attrNameLst>
                                      </p:cBhvr>
                                      <p:to>
                                        <p:strVal val="visible"/>
                                      </p:to>
                                    </p:set>
                                    <p:animEffect transition="in" filter="fade">
                                      <p:cBhvr>
                                        <p:cTn id="10" dur="500"/>
                                        <p:tgtEl>
                                          <p:spTgt spid="30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6"/>
                                        </p:tgtEl>
                                        <p:attrNameLst>
                                          <p:attrName>style.visibility</p:attrName>
                                        </p:attrNameLst>
                                      </p:cBhvr>
                                      <p:to>
                                        <p:strVal val="visible"/>
                                      </p:to>
                                    </p:set>
                                    <p:animEffect transition="in" filter="fade">
                                      <p:cBhvr>
                                        <p:cTn id="14" dur="500"/>
                                        <p:tgtEl>
                                          <p:spTgt spid="30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1"/>
                                        </p:tgtEl>
                                        <p:attrNameLst>
                                          <p:attrName>style.visibility</p:attrName>
                                        </p:attrNameLst>
                                      </p:cBhvr>
                                      <p:to>
                                        <p:strVal val="visible"/>
                                      </p:to>
                                    </p:set>
                                    <p:animEffect transition="in" filter="fade">
                                      <p:cBhvr>
                                        <p:cTn id="17" dur="500"/>
                                        <p:tgtEl>
                                          <p:spTgt spid="3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
                                        </p:tgtEl>
                                        <p:attrNameLst>
                                          <p:attrName>style.visibility</p:attrName>
                                        </p:attrNameLst>
                                      </p:cBhvr>
                                      <p:to>
                                        <p:strVal val="visible"/>
                                      </p:to>
                                    </p:set>
                                    <p:animEffect transition="in" filter="fade">
                                      <p:cBhvr>
                                        <p:cTn id="22" dur="500"/>
                                        <p:tgtEl>
                                          <p:spTgt spid="29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99"/>
                                        </p:tgtEl>
                                        <p:attrNameLst>
                                          <p:attrName>style.visibility</p:attrName>
                                        </p:attrNameLst>
                                      </p:cBhvr>
                                      <p:to>
                                        <p:strVal val="visible"/>
                                      </p:to>
                                    </p:set>
                                    <p:animEffect transition="in" filter="fade">
                                      <p:cBhvr>
                                        <p:cTn id="26" dur="500"/>
                                        <p:tgtEl>
                                          <p:spTgt spid="2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97"/>
                                        </p:tgtEl>
                                        <p:attrNameLst>
                                          <p:attrName>style.visibility</p:attrName>
                                        </p:attrNameLst>
                                      </p:cBhvr>
                                      <p:to>
                                        <p:strVal val="visible"/>
                                      </p:to>
                                    </p:set>
                                    <p:animEffect transition="in" filter="fade">
                                      <p:cBhvr>
                                        <p:cTn id="30" dur="500"/>
                                        <p:tgtEl>
                                          <p:spTgt spid="29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6"/>
                                        </p:tgtEl>
                                        <p:attrNameLst>
                                          <p:attrName>style.visibility</p:attrName>
                                        </p:attrNameLst>
                                      </p:cBhvr>
                                      <p:to>
                                        <p:strVal val="visible"/>
                                      </p:to>
                                    </p:set>
                                    <p:animEffect transition="in" filter="fade">
                                      <p:cBhvr>
                                        <p:cTn id="35" dur="500"/>
                                        <p:tgtEl>
                                          <p:spTgt spid="29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09"/>
                                        </p:tgtEl>
                                        <p:attrNameLst>
                                          <p:attrName>style.visibility</p:attrName>
                                        </p:attrNameLst>
                                      </p:cBhvr>
                                      <p:to>
                                        <p:strVal val="visible"/>
                                      </p:to>
                                    </p:set>
                                    <p:animEffect transition="in" filter="fade">
                                      <p:cBhvr>
                                        <p:cTn id="39" dur="500"/>
                                        <p:tgtEl>
                                          <p:spTgt spid="309"/>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08"/>
                                        </p:tgtEl>
                                        <p:attrNameLst>
                                          <p:attrName>style.visibility</p:attrName>
                                        </p:attrNameLst>
                                      </p:cBhvr>
                                      <p:to>
                                        <p:strVal val="visible"/>
                                      </p:to>
                                    </p:set>
                                    <p:animEffect transition="in" filter="fade">
                                      <p:cBhvr>
                                        <p:cTn id="43" dur="500"/>
                                        <p:tgtEl>
                                          <p:spTgt spid="308"/>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10"/>
                                        </p:tgtEl>
                                        <p:attrNameLst>
                                          <p:attrName>style.visibility</p:attrName>
                                        </p:attrNameLst>
                                      </p:cBhvr>
                                      <p:to>
                                        <p:strVal val="visible"/>
                                      </p:to>
                                    </p:set>
                                    <p:animEffect transition="in" filter="fade">
                                      <p:cBhvr>
                                        <p:cTn id="4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advAuto="0"/>
      <p:bldP spid="297" grpId="0" animBg="1" advAuto="0"/>
      <p:bldP spid="298" grpId="0" animBg="1" advAuto="0"/>
      <p:bldP spid="299" grpId="0" animBg="1" advAuto="0"/>
      <p:bldP spid="300" grpId="0" animBg="1" advAuto="0"/>
      <p:bldP spid="301" grpId="0" animBg="1" advAuto="0"/>
      <p:bldP spid="306" grpId="0" animBg="1" advAuto="0"/>
      <p:bldP spid="307" grpId="0" animBg="1" advAuto="0"/>
      <p:bldP spid="308" grpId="0" animBg="1" advAuto="0"/>
      <p:bldP spid="309" grpId="0" animBg="1" advAuto="0"/>
      <p:bldP spid="31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Isosceles Triangle 33"/>
          <p:cNvSpPr/>
          <p:nvPr/>
        </p:nvSpPr>
        <p:spPr>
          <a:xfrm rot="10800000">
            <a:off x="947691" y="2270976"/>
            <a:ext cx="3479266" cy="3408450"/>
          </a:xfrm>
          <a:prstGeom prst="triangl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1"/>
          <p:cNvSpPr>
            <a:spLocks noGrp="1"/>
          </p:cNvSpPr>
          <p:nvPr>
            <p:ph type="body" idx="1"/>
          </p:nvPr>
        </p:nvSpPr>
        <p:spPr/>
        <p:txBody>
          <a:bodyPr/>
          <a:lstStyle/>
          <a:p>
            <a:r>
              <a:rPr lang="en-GB" dirty="0" smtClean="0"/>
              <a:t>Parallel</a:t>
            </a:r>
            <a:endParaRPr lang="en-GB" dirty="0"/>
          </a:p>
        </p:txBody>
      </p:sp>
      <p:sp>
        <p:nvSpPr>
          <p:cNvPr id="13" name="Text Placeholder 12"/>
          <p:cNvSpPr>
            <a:spLocks noGrp="1"/>
          </p:cNvSpPr>
          <p:nvPr>
            <p:ph type="body" sz="quarter" idx="3"/>
          </p:nvPr>
        </p:nvSpPr>
        <p:spPr/>
        <p:txBody>
          <a:bodyPr/>
          <a:lstStyle/>
          <a:p>
            <a:r>
              <a:rPr lang="en-GB" dirty="0" smtClean="0"/>
              <a:t>Converged (‘toed-in’)</a:t>
            </a:r>
            <a:endParaRPr lang="en-GB" dirty="0"/>
          </a:p>
        </p:txBody>
      </p:sp>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11"/>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12"/>
          </p:nvPr>
        </p:nvSpPr>
        <p:spPr/>
        <p:txBody>
          <a:bodyPr/>
          <a:lstStyle/>
          <a:p>
            <a:fld id="{9B281B64-7B92-47B0-8A60-E22259C079AF}" type="slidenum">
              <a:rPr lang="en-GB" smtClean="0"/>
              <a:pPr/>
              <a:t>3</a:t>
            </a:fld>
            <a:endParaRPr lang="en-GB"/>
          </a:p>
        </p:txBody>
      </p:sp>
      <p:sp>
        <p:nvSpPr>
          <p:cNvPr id="3" name="Title 2"/>
          <p:cNvSpPr>
            <a:spLocks noGrp="1"/>
          </p:cNvSpPr>
          <p:nvPr>
            <p:ph type="title"/>
          </p:nvPr>
        </p:nvSpPr>
        <p:spPr/>
        <p:txBody>
          <a:bodyPr/>
          <a:lstStyle/>
          <a:p>
            <a:r>
              <a:rPr lang="en-GB" dirty="0" smtClean="0"/>
              <a:t>Stereo camera </a:t>
            </a:r>
            <a:r>
              <a:rPr lang="en-GB" dirty="0"/>
              <a:t>r</a:t>
            </a:r>
            <a:r>
              <a:rPr lang="en-GB" dirty="0" smtClean="0"/>
              <a:t>igs</a:t>
            </a:r>
            <a:endParaRPr lang="en-GB" dirty="0"/>
          </a:p>
        </p:txBody>
      </p:sp>
      <p:cxnSp>
        <p:nvCxnSpPr>
          <p:cNvPr id="26" name="Straight Connector 25"/>
          <p:cNvCxnSpPr/>
          <p:nvPr/>
        </p:nvCxnSpPr>
        <p:spPr>
          <a:xfrm flipV="1">
            <a:off x="2687325" y="1735194"/>
            <a:ext cx="0" cy="3944232"/>
          </a:xfrm>
          <a:prstGeom prst="line">
            <a:avLst/>
          </a:prstGeom>
          <a:ln w="22225">
            <a:solidFill>
              <a:srgbClr val="C00000"/>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4" idx="4"/>
          </p:cNvCxnSpPr>
          <p:nvPr/>
        </p:nvCxnSpPr>
        <p:spPr>
          <a:xfrm flipH="1" flipV="1">
            <a:off x="947691" y="2270976"/>
            <a:ext cx="1739634" cy="3408451"/>
          </a:xfrm>
          <a:prstGeom prst="line">
            <a:avLst/>
          </a:prstGeom>
          <a:ln w="2222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34" idx="2"/>
          </p:cNvCxnSpPr>
          <p:nvPr/>
        </p:nvCxnSpPr>
        <p:spPr>
          <a:xfrm flipV="1">
            <a:off x="2687322" y="2270976"/>
            <a:ext cx="1739635" cy="3408451"/>
          </a:xfrm>
          <a:prstGeom prst="line">
            <a:avLst/>
          </a:prstGeom>
          <a:ln w="22225">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8" name="camera.png"/>
          <p:cNvPicPr>
            <a:picLocks noChangeAspect="1"/>
          </p:cNvPicPr>
          <p:nvPr/>
        </p:nvPicPr>
        <p:blipFill>
          <a:blip r:embed="rId3">
            <a:duotone>
              <a:prstClr val="black"/>
              <a:srgbClr val="C00000">
                <a:tint val="45000"/>
                <a:satMod val="400000"/>
              </a:srgbClr>
            </a:duotone>
            <a:extLst/>
          </a:blip>
          <a:stretch>
            <a:fillRect/>
          </a:stretch>
        </p:blipFill>
        <p:spPr>
          <a:xfrm rot="16200000">
            <a:off x="2419434" y="5641655"/>
            <a:ext cx="535782" cy="322206"/>
          </a:xfrm>
          <a:prstGeom prst="rect">
            <a:avLst/>
          </a:prstGeom>
          <a:ln w="12700">
            <a:miter lim="400000"/>
          </a:ln>
          <a:effectLst/>
        </p:spPr>
      </p:pic>
      <p:sp>
        <p:nvSpPr>
          <p:cNvPr id="39" name="Isosceles Triangle 38"/>
          <p:cNvSpPr/>
          <p:nvPr/>
        </p:nvSpPr>
        <p:spPr>
          <a:xfrm rot="10800000">
            <a:off x="2183596" y="2270977"/>
            <a:ext cx="3479266" cy="3408450"/>
          </a:xfrm>
          <a:prstGeom prst="triangle">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p:nvCxnSpPr>
        <p:spPr>
          <a:xfrm flipV="1">
            <a:off x="3923230" y="1735195"/>
            <a:ext cx="0" cy="3944232"/>
          </a:xfrm>
          <a:prstGeom prst="line">
            <a:avLst/>
          </a:prstGeom>
          <a:ln w="22225">
            <a:solidFill>
              <a:schemeClr val="accent2">
                <a:lumMod val="60000"/>
                <a:lumOff val="4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9" idx="4"/>
          </p:cNvCxnSpPr>
          <p:nvPr/>
        </p:nvCxnSpPr>
        <p:spPr>
          <a:xfrm flipH="1" flipV="1">
            <a:off x="2183596" y="2270977"/>
            <a:ext cx="1739634" cy="3408451"/>
          </a:xfrm>
          <a:prstGeom prst="line">
            <a:avLst/>
          </a:prstGeom>
          <a:ln w="22225">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9" idx="2"/>
          </p:cNvCxnSpPr>
          <p:nvPr/>
        </p:nvCxnSpPr>
        <p:spPr>
          <a:xfrm flipV="1">
            <a:off x="3923227" y="2270977"/>
            <a:ext cx="1739635" cy="3408451"/>
          </a:xfrm>
          <a:prstGeom prst="line">
            <a:avLst/>
          </a:prstGeom>
          <a:ln w="22225">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9" name="camera.png"/>
          <p:cNvPicPr>
            <a:picLocks noChangeAspect="1"/>
          </p:cNvPicPr>
          <p:nvPr/>
        </p:nvPicPr>
        <p:blipFill>
          <a:blip r:embed="rId3">
            <a:extLst/>
          </a:blip>
          <a:stretch>
            <a:fillRect/>
          </a:stretch>
        </p:blipFill>
        <p:spPr>
          <a:xfrm rot="16200000">
            <a:off x="3655335" y="5641654"/>
            <a:ext cx="535782" cy="322206"/>
          </a:xfrm>
          <a:prstGeom prst="rect">
            <a:avLst/>
          </a:prstGeom>
          <a:ln w="12700">
            <a:miter lim="400000"/>
          </a:ln>
          <a:effectLst/>
        </p:spPr>
      </p:pic>
      <p:grpSp>
        <p:nvGrpSpPr>
          <p:cNvPr id="56" name="Group 55"/>
          <p:cNvGrpSpPr/>
          <p:nvPr/>
        </p:nvGrpSpPr>
        <p:grpSpPr>
          <a:xfrm>
            <a:off x="6762503" y="1747713"/>
            <a:ext cx="3479266" cy="4335455"/>
            <a:chOff x="6508974" y="1743031"/>
            <a:chExt cx="3479266" cy="4335455"/>
          </a:xfrm>
        </p:grpSpPr>
        <p:sp>
          <p:nvSpPr>
            <p:cNvPr id="45" name="Isosceles Triangle 44"/>
            <p:cNvSpPr/>
            <p:nvPr/>
          </p:nvSpPr>
          <p:spPr>
            <a:xfrm rot="10800000">
              <a:off x="6508974" y="2278813"/>
              <a:ext cx="3479266" cy="3408450"/>
            </a:xfrm>
            <a:prstGeom prst="triangl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flipV="1">
              <a:off x="8248608" y="1743031"/>
              <a:ext cx="0" cy="3944232"/>
            </a:xfrm>
            <a:prstGeom prst="line">
              <a:avLst/>
            </a:prstGeom>
            <a:ln w="22225">
              <a:solidFill>
                <a:srgbClr val="C00000"/>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5" idx="4"/>
            </p:cNvCxnSpPr>
            <p:nvPr/>
          </p:nvCxnSpPr>
          <p:spPr>
            <a:xfrm flipH="1" flipV="1">
              <a:off x="6508974" y="2278813"/>
              <a:ext cx="1739634" cy="3408451"/>
            </a:xfrm>
            <a:prstGeom prst="line">
              <a:avLst/>
            </a:prstGeom>
            <a:ln w="2222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5" idx="2"/>
            </p:cNvCxnSpPr>
            <p:nvPr/>
          </p:nvCxnSpPr>
          <p:spPr>
            <a:xfrm flipV="1">
              <a:off x="8248605" y="2278813"/>
              <a:ext cx="1739635" cy="3408451"/>
            </a:xfrm>
            <a:prstGeom prst="line">
              <a:avLst/>
            </a:prstGeom>
            <a:ln w="22225">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49" name="camera.png"/>
            <p:cNvPicPr>
              <a:picLocks noChangeAspect="1"/>
            </p:cNvPicPr>
            <p:nvPr/>
          </p:nvPicPr>
          <p:blipFill>
            <a:blip r:embed="rId3">
              <a:duotone>
                <a:prstClr val="black"/>
                <a:srgbClr val="C00000">
                  <a:tint val="45000"/>
                  <a:satMod val="400000"/>
                </a:srgbClr>
              </a:duotone>
              <a:extLst/>
            </a:blip>
            <a:stretch>
              <a:fillRect/>
            </a:stretch>
          </p:blipFill>
          <p:spPr>
            <a:xfrm rot="16200000">
              <a:off x="7980717" y="5649492"/>
              <a:ext cx="535782" cy="322206"/>
            </a:xfrm>
            <a:prstGeom prst="rect">
              <a:avLst/>
            </a:prstGeom>
            <a:ln w="12700">
              <a:miter lim="400000"/>
            </a:ln>
            <a:effectLst/>
          </p:spPr>
        </p:pic>
      </p:grpSp>
      <p:grpSp>
        <p:nvGrpSpPr>
          <p:cNvPr id="55" name="Group 54"/>
          <p:cNvGrpSpPr/>
          <p:nvPr/>
        </p:nvGrpSpPr>
        <p:grpSpPr>
          <a:xfrm>
            <a:off x="7562560" y="1751746"/>
            <a:ext cx="3479266" cy="4335453"/>
            <a:chOff x="7744879" y="1743032"/>
            <a:chExt cx="3479266" cy="4335453"/>
          </a:xfrm>
        </p:grpSpPr>
        <p:sp>
          <p:nvSpPr>
            <p:cNvPr id="50" name="Isosceles Triangle 49"/>
            <p:cNvSpPr/>
            <p:nvPr/>
          </p:nvSpPr>
          <p:spPr>
            <a:xfrm rot="10800000">
              <a:off x="7744879" y="2278814"/>
              <a:ext cx="3479266" cy="3408450"/>
            </a:xfrm>
            <a:prstGeom prst="triangle">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flipV="1">
              <a:off x="9484513" y="1743032"/>
              <a:ext cx="0" cy="3944232"/>
            </a:xfrm>
            <a:prstGeom prst="line">
              <a:avLst/>
            </a:prstGeom>
            <a:ln w="22225">
              <a:solidFill>
                <a:schemeClr val="accent2">
                  <a:lumMod val="60000"/>
                  <a:lumOff val="4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50" idx="4"/>
            </p:cNvCxnSpPr>
            <p:nvPr/>
          </p:nvCxnSpPr>
          <p:spPr>
            <a:xfrm flipH="1" flipV="1">
              <a:off x="7744879" y="2278814"/>
              <a:ext cx="1739634" cy="3408451"/>
            </a:xfrm>
            <a:prstGeom prst="line">
              <a:avLst/>
            </a:prstGeom>
            <a:ln w="22225">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50" idx="2"/>
            </p:cNvCxnSpPr>
            <p:nvPr/>
          </p:nvCxnSpPr>
          <p:spPr>
            <a:xfrm flipV="1">
              <a:off x="9484510" y="2278814"/>
              <a:ext cx="1739635" cy="3408451"/>
            </a:xfrm>
            <a:prstGeom prst="line">
              <a:avLst/>
            </a:prstGeom>
            <a:ln w="22225">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54" name="camera.png"/>
            <p:cNvPicPr>
              <a:picLocks noChangeAspect="1"/>
            </p:cNvPicPr>
            <p:nvPr/>
          </p:nvPicPr>
          <p:blipFill>
            <a:blip r:embed="rId3">
              <a:extLst/>
            </a:blip>
            <a:stretch>
              <a:fillRect/>
            </a:stretch>
          </p:blipFill>
          <p:spPr>
            <a:xfrm rot="16200000">
              <a:off x="9216618" y="5649491"/>
              <a:ext cx="535782" cy="322206"/>
            </a:xfrm>
            <a:prstGeom prst="rect">
              <a:avLst/>
            </a:prstGeom>
            <a:ln w="12700">
              <a:miter lim="400000"/>
            </a:ln>
            <a:effectLst/>
          </p:spPr>
        </p:pic>
      </p:grpSp>
    </p:spTree>
    <p:extLst>
      <p:ext uri="{BB962C8B-B14F-4D97-AF65-F5344CB8AC3E}">
        <p14:creationId xmlns:p14="http://schemas.microsoft.com/office/powerpoint/2010/main" val="774045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10"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600000">
                                      <p:cBhvr>
                                        <p:cTn id="59" dur="500" fill="hold"/>
                                        <p:tgtEl>
                                          <p:spTgt spid="56"/>
                                        </p:tgtEl>
                                        <p:attrNameLst>
                                          <p:attrName>r</p:attrName>
                                        </p:attrNameLst>
                                      </p:cBhvr>
                                    </p:animRot>
                                  </p:childTnLst>
                                </p:cTn>
                              </p:par>
                              <p:par>
                                <p:cTn id="60" presetID="8" presetClass="emph" presetSubtype="0" fill="hold" nodeType="withEffect">
                                  <p:stCondLst>
                                    <p:cond delay="0"/>
                                  </p:stCondLst>
                                  <p:childTnLst>
                                    <p:animRot by="-600000">
                                      <p:cBhvr>
                                        <p:cTn id="61" dur="500" fill="hold"/>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2" grpId="0" build="p"/>
      <p:bldP spid="13" grpId="0" build="p"/>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p:nvPr/>
        </p:nvSpPr>
        <p:spPr>
          <a:xfrm>
            <a:off x="2640211" y="2536031"/>
            <a:ext cx="6902648" cy="6902648"/>
          </a:xfrm>
          <a:prstGeom prst="ellipse">
            <a:avLst/>
          </a:prstGeom>
          <a:ln w="50800">
            <a:solidFill>
              <a:srgbClr val="3D7598"/>
            </a:solidFill>
            <a:miter lim="400000"/>
          </a:ln>
          <a:effectLst>
            <a:outerShdw blurRad="50800" dist="38100" dir="5400000" rotWithShape="0">
              <a:srgbClr val="000000"/>
            </a:outerShdw>
          </a:effectLst>
        </p:spPr>
        <p:txBody>
          <a:bodyPr lIns="35719" tIns="35719" rIns="35719" bIns="35719" anchor="ctr"/>
          <a:lstStyle/>
          <a:p>
            <a:endParaRPr sz="1266"/>
          </a:p>
        </p:txBody>
      </p:sp>
      <p:sp>
        <p:nvSpPr>
          <p:cNvPr id="316" name="Shape 316"/>
          <p:cNvSpPr/>
          <p:nvPr/>
        </p:nvSpPr>
        <p:spPr>
          <a:xfrm flipV="1">
            <a:off x="6756211" y="2739181"/>
            <a:ext cx="377447" cy="2137928"/>
          </a:xfrm>
          <a:prstGeom prst="line">
            <a:avLst/>
          </a:prstGeom>
          <a:ln w="50800">
            <a:solidFill>
              <a:srgbClr val="5FB5EC"/>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17" name="Shape 317"/>
          <p:cNvSpPr/>
          <p:nvPr/>
        </p:nvSpPr>
        <p:spPr>
          <a:xfrm flipH="1" flipV="1">
            <a:off x="3757189" y="3463253"/>
            <a:ext cx="1679186" cy="1404082"/>
          </a:xfrm>
          <a:prstGeom prst="line">
            <a:avLst/>
          </a:prstGeom>
          <a:ln w="50800">
            <a:solidFill>
              <a:srgbClr val="5FB5EC"/>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18" name="Shape 318"/>
          <p:cNvSpPr/>
          <p:nvPr/>
        </p:nvSpPr>
        <p:spPr>
          <a:xfrm>
            <a:off x="5355987" y="2649885"/>
            <a:ext cx="740013" cy="2049365"/>
          </a:xfrm>
          <a:prstGeom prst="line">
            <a:avLst/>
          </a:prstGeom>
          <a:ln w="50800">
            <a:solidFill>
              <a:srgbClr val="5FB5EC"/>
            </a:solidFill>
            <a:miter lim="400000"/>
            <a:head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19" name="Shape 319"/>
          <p:cNvSpPr/>
          <p:nvPr/>
        </p:nvSpPr>
        <p:spPr>
          <a:xfrm>
            <a:off x="5711465" y="5343308"/>
            <a:ext cx="358305" cy="620602"/>
          </a:xfrm>
          <a:prstGeom prst="line">
            <a:avLst/>
          </a:prstGeom>
          <a:ln w="50800">
            <a:solidFill>
              <a:srgbClr val="5FB5EC"/>
            </a:solidFill>
            <a:miter lim="400000"/>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20" name="Shape 320"/>
          <p:cNvSpPr/>
          <p:nvPr/>
        </p:nvSpPr>
        <p:spPr>
          <a:xfrm flipV="1">
            <a:off x="6122230" y="5343308"/>
            <a:ext cx="358305" cy="620602"/>
          </a:xfrm>
          <a:prstGeom prst="line">
            <a:avLst/>
          </a:prstGeom>
          <a:ln w="50800">
            <a:solidFill>
              <a:srgbClr val="5FB5EC"/>
            </a:solidFill>
            <a:miter lim="400000"/>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21" name="Shape 321"/>
          <p:cNvSpPr>
            <a:spLocks noGrp="1"/>
          </p:cNvSpPr>
          <p:nvPr>
            <p:ph type="title"/>
          </p:nvPr>
        </p:nvSpPr>
        <p:spPr/>
        <p:txBody>
          <a:bodyPr/>
          <a:lstStyle/>
          <a:p>
            <a:r>
              <a:rPr lang="en-GB" smtClean="0"/>
              <a:t>Capturing 3D panoramas</a:t>
            </a:r>
            <a:endParaRPr lang="en-GB"/>
          </a:p>
        </p:txBody>
      </p:sp>
      <p:sp>
        <p:nvSpPr>
          <p:cNvPr id="330" name="Shape 330"/>
          <p:cNvSpPr>
            <a:spLocks noGrp="1"/>
          </p:cNvSpPr>
          <p:nvPr>
            <p:ph type="sldNum" sz="quarter" idx="4"/>
          </p:nvPr>
        </p:nvSpPr>
        <p:spPr/>
        <p:txBody>
          <a:bodyPr/>
          <a:lstStyle/>
          <a:p>
            <a:fld id="{86CB4B4D-7CA3-9044-876B-883B54F8677D}" type="slidenum">
              <a:rPr lang="en-GB" smtClean="0"/>
              <a:pPr/>
              <a:t>30</a:t>
            </a:fld>
            <a:endParaRPr lang="en-GB"/>
          </a:p>
        </p:txBody>
      </p:sp>
      <p:sp>
        <p:nvSpPr>
          <p:cNvPr id="322" name="Shape 322"/>
          <p:cNvSpPr/>
          <p:nvPr/>
        </p:nvSpPr>
        <p:spPr>
          <a:xfrm>
            <a:off x="6096000" y="5231065"/>
            <a:ext cx="1" cy="716610"/>
          </a:xfrm>
          <a:prstGeom prst="line">
            <a:avLst/>
          </a:prstGeom>
          <a:ln w="50800">
            <a:solidFill>
              <a:srgbClr val="5FB5EC"/>
            </a:solidFill>
            <a:miter lim="400000"/>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pic>
        <p:nvPicPr>
          <p:cNvPr id="323" name="camera.png"/>
          <p:cNvPicPr>
            <a:picLocks noChangeAspect="1"/>
          </p:cNvPicPr>
          <p:nvPr/>
        </p:nvPicPr>
        <p:blipFill>
          <a:blip r:embed="rId3">
            <a:extLst/>
          </a:blip>
          <a:stretch>
            <a:fillRect/>
          </a:stretch>
        </p:blipFill>
        <p:spPr>
          <a:xfrm rot="16200000">
            <a:off x="5828477" y="4804170"/>
            <a:ext cx="535782" cy="322206"/>
          </a:xfrm>
          <a:prstGeom prst="rect">
            <a:avLst/>
          </a:prstGeom>
          <a:ln w="12700">
            <a:miter lim="400000"/>
          </a:ln>
          <a:effectLst>
            <a:outerShdw blurRad="50800" dist="38100" dir="5400000" rotWithShape="0">
              <a:srgbClr val="000000"/>
            </a:outerShdw>
          </a:effectLst>
        </p:spPr>
      </p:pic>
      <p:sp>
        <p:nvSpPr>
          <p:cNvPr id="324" name="Shape 324"/>
          <p:cNvSpPr/>
          <p:nvPr/>
        </p:nvSpPr>
        <p:spPr>
          <a:xfrm>
            <a:off x="6042422" y="5938242"/>
            <a:ext cx="107156" cy="107156"/>
          </a:xfrm>
          <a:prstGeom prst="ellipse">
            <a:avLst/>
          </a:prstGeom>
          <a:solidFill>
            <a:srgbClr val="5FB5EC"/>
          </a:solidFill>
          <a:ln w="12700">
            <a:miter lim="400000"/>
          </a:ln>
          <a:effectLst>
            <a:outerShdw blurRad="50800" dist="38100" dir="5400000" rotWithShape="0">
              <a:srgbClr val="000000"/>
            </a:outerShdw>
          </a:effectLst>
        </p:spPr>
        <p:txBody>
          <a:bodyPr lIns="35719" tIns="35719" rIns="35719" bIns="35719" anchor="ctr"/>
          <a:lstStyle/>
          <a:p>
            <a:endParaRPr sz="1266"/>
          </a:p>
        </p:txBody>
      </p:sp>
      <p:pic>
        <p:nvPicPr>
          <p:cNvPr id="325" name="camera.png"/>
          <p:cNvPicPr>
            <a:picLocks noChangeAspect="1"/>
          </p:cNvPicPr>
          <p:nvPr/>
        </p:nvPicPr>
        <p:blipFill>
          <a:blip r:embed="rId3">
            <a:extLst/>
          </a:blip>
          <a:stretch>
            <a:fillRect/>
          </a:stretch>
        </p:blipFill>
        <p:spPr>
          <a:xfrm rot="18000000">
            <a:off x="6355329" y="4946678"/>
            <a:ext cx="535782" cy="322206"/>
          </a:xfrm>
          <a:prstGeom prst="rect">
            <a:avLst/>
          </a:prstGeom>
          <a:ln w="12700">
            <a:miter lim="400000"/>
          </a:ln>
          <a:effectLst>
            <a:outerShdw blurRad="50800" dist="38100" dir="5400000" rotWithShape="0">
              <a:srgbClr val="000000"/>
            </a:outerShdw>
          </a:effectLst>
        </p:spPr>
      </p:pic>
      <p:pic>
        <p:nvPicPr>
          <p:cNvPr id="326" name="camera.png"/>
          <p:cNvPicPr>
            <a:picLocks noChangeAspect="1"/>
          </p:cNvPicPr>
          <p:nvPr/>
        </p:nvPicPr>
        <p:blipFill>
          <a:blip r:embed="rId3">
            <a:extLst/>
          </a:blip>
          <a:stretch>
            <a:fillRect/>
          </a:stretch>
        </p:blipFill>
        <p:spPr>
          <a:xfrm rot="14400000">
            <a:off x="5301626" y="4946679"/>
            <a:ext cx="535782" cy="322206"/>
          </a:xfrm>
          <a:prstGeom prst="rect">
            <a:avLst/>
          </a:prstGeom>
          <a:ln w="12700">
            <a:miter lim="400000"/>
          </a:ln>
          <a:effectLst>
            <a:outerShdw blurRad="50800" dist="38100" dir="5400000" rotWithShape="0">
              <a:srgbClr val="000000"/>
            </a:outerShdw>
          </a:effectLst>
        </p:spPr>
      </p:pic>
      <p:sp>
        <p:nvSpPr>
          <p:cNvPr id="327" name="Shape 327"/>
          <p:cNvSpPr/>
          <p:nvPr/>
        </p:nvSpPr>
        <p:spPr>
          <a:xfrm rot="20940000">
            <a:off x="4511434" y="2607050"/>
            <a:ext cx="1812727" cy="125016"/>
          </a:xfrm>
          <a:custGeom>
            <a:avLst/>
            <a:gdLst/>
            <a:ahLst/>
            <a:cxnLst>
              <a:cxn ang="0">
                <a:pos x="wd2" y="hd2"/>
              </a:cxn>
              <a:cxn ang="5400000">
                <a:pos x="wd2" y="hd2"/>
              </a:cxn>
              <a:cxn ang="10800000">
                <a:pos x="wd2" y="hd2"/>
              </a:cxn>
              <a:cxn ang="16200000">
                <a:pos x="wd2" y="hd2"/>
              </a:cxn>
            </a:cxnLst>
            <a:rect l="0" t="0" r="r" b="b"/>
            <a:pathLst>
              <a:path w="21600" h="20867" extrusionOk="0">
                <a:moveTo>
                  <a:pt x="0" y="20867"/>
                </a:moveTo>
                <a:cubicBezTo>
                  <a:pt x="4493" y="221"/>
                  <a:pt x="10901" y="3"/>
                  <a:pt x="10901" y="3"/>
                </a:cubicBezTo>
                <a:cubicBezTo>
                  <a:pt x="10901" y="3"/>
                  <a:pt x="16228" y="-733"/>
                  <a:pt x="21600" y="20077"/>
                </a:cubicBezTo>
              </a:path>
            </a:pathLst>
          </a:custGeom>
          <a:ln w="127000">
            <a:solidFill>
              <a:srgbClr val="33617F"/>
            </a:solidFill>
            <a:miter lim="400000"/>
          </a:ln>
          <a:effectLst>
            <a:outerShdw blurRad="50800" dist="38100" dir="5400000" rotWithShape="0">
              <a:srgbClr val="000000"/>
            </a:outerShdw>
          </a:effectLst>
        </p:spPr>
        <p:txBody>
          <a:bodyPr lIns="35719" tIns="35719" rIns="35719" bIns="35719" anchor="ctr"/>
          <a:lstStyle/>
          <a:p>
            <a:pPr>
              <a:defRPr sz="4200"/>
            </a:pPr>
            <a:endParaRPr sz="2953"/>
          </a:p>
        </p:txBody>
      </p:sp>
      <p:sp>
        <p:nvSpPr>
          <p:cNvPr id="328" name="Shape 328"/>
          <p:cNvSpPr/>
          <p:nvPr/>
        </p:nvSpPr>
        <p:spPr>
          <a:xfrm rot="19140000">
            <a:off x="2917031" y="3393281"/>
            <a:ext cx="1812727" cy="125016"/>
          </a:xfrm>
          <a:custGeom>
            <a:avLst/>
            <a:gdLst/>
            <a:ahLst/>
            <a:cxnLst>
              <a:cxn ang="0">
                <a:pos x="wd2" y="hd2"/>
              </a:cxn>
              <a:cxn ang="5400000">
                <a:pos x="wd2" y="hd2"/>
              </a:cxn>
              <a:cxn ang="10800000">
                <a:pos x="wd2" y="hd2"/>
              </a:cxn>
              <a:cxn ang="16200000">
                <a:pos x="wd2" y="hd2"/>
              </a:cxn>
            </a:cxnLst>
            <a:rect l="0" t="0" r="r" b="b"/>
            <a:pathLst>
              <a:path w="21600" h="20867" extrusionOk="0">
                <a:moveTo>
                  <a:pt x="0" y="20867"/>
                </a:moveTo>
                <a:cubicBezTo>
                  <a:pt x="4493" y="221"/>
                  <a:pt x="10901" y="3"/>
                  <a:pt x="10901" y="3"/>
                </a:cubicBezTo>
                <a:cubicBezTo>
                  <a:pt x="10901" y="3"/>
                  <a:pt x="16228" y="-733"/>
                  <a:pt x="21600" y="20077"/>
                </a:cubicBezTo>
              </a:path>
            </a:pathLst>
          </a:custGeom>
          <a:ln w="127000">
            <a:solidFill>
              <a:srgbClr val="80CDFF"/>
            </a:solidFill>
            <a:miter lim="400000"/>
          </a:ln>
          <a:effectLst>
            <a:outerShdw blurRad="50800" dist="38100" dir="5400000" rotWithShape="0">
              <a:srgbClr val="000000"/>
            </a:outerShdw>
          </a:effectLst>
        </p:spPr>
        <p:txBody>
          <a:bodyPr lIns="35719" tIns="35719" rIns="35719" bIns="35719" anchor="ctr"/>
          <a:lstStyle/>
          <a:p>
            <a:pPr>
              <a:defRPr sz="4200"/>
            </a:pPr>
            <a:endParaRPr sz="2953"/>
          </a:p>
        </p:txBody>
      </p:sp>
      <p:sp>
        <p:nvSpPr>
          <p:cNvPr id="329" name="Shape 329"/>
          <p:cNvSpPr/>
          <p:nvPr/>
        </p:nvSpPr>
        <p:spPr>
          <a:xfrm rot="1140000">
            <a:off x="6256735" y="2714624"/>
            <a:ext cx="1812727" cy="125017"/>
          </a:xfrm>
          <a:custGeom>
            <a:avLst/>
            <a:gdLst/>
            <a:ahLst/>
            <a:cxnLst>
              <a:cxn ang="0">
                <a:pos x="wd2" y="hd2"/>
              </a:cxn>
              <a:cxn ang="5400000">
                <a:pos x="wd2" y="hd2"/>
              </a:cxn>
              <a:cxn ang="10800000">
                <a:pos x="wd2" y="hd2"/>
              </a:cxn>
              <a:cxn ang="16200000">
                <a:pos x="wd2" y="hd2"/>
              </a:cxn>
            </a:cxnLst>
            <a:rect l="0" t="0" r="r" b="b"/>
            <a:pathLst>
              <a:path w="21600" h="20867" extrusionOk="0">
                <a:moveTo>
                  <a:pt x="0" y="20867"/>
                </a:moveTo>
                <a:cubicBezTo>
                  <a:pt x="4493" y="221"/>
                  <a:pt x="10901" y="3"/>
                  <a:pt x="10901" y="3"/>
                </a:cubicBezTo>
                <a:cubicBezTo>
                  <a:pt x="10901" y="3"/>
                  <a:pt x="16228" y="-733"/>
                  <a:pt x="21600" y="20077"/>
                </a:cubicBezTo>
              </a:path>
            </a:pathLst>
          </a:custGeom>
          <a:ln w="127000">
            <a:solidFill>
              <a:srgbClr val="80CDFF"/>
            </a:solidFill>
            <a:miter lim="400000"/>
          </a:ln>
          <a:effectLst>
            <a:outerShdw blurRad="50800" dist="38100" dir="5400000" rotWithShape="0">
              <a:srgbClr val="000000"/>
            </a:outerShdw>
          </a:effectLst>
        </p:spPr>
        <p:txBody>
          <a:bodyPr lIns="35719" tIns="35719" rIns="35719" bIns="35719" anchor="ctr"/>
          <a:lstStyle/>
          <a:p>
            <a:pPr>
              <a:defRPr sz="4200"/>
            </a:pPr>
            <a:endParaRPr sz="2953"/>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207377754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mountain-input.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5583381" y="794786"/>
            <a:ext cx="3128379" cy="5561563"/>
          </a:xfrm>
          <a:prstGeom prst="rect">
            <a:avLst/>
          </a:prstGeom>
          <a:ln w="12700">
            <a:miter lim="400000"/>
          </a:ln>
          <a:effectLst/>
        </p:spPr>
      </p:pic>
      <p:sp>
        <p:nvSpPr>
          <p:cNvPr id="339" name="Shape 339"/>
          <p:cNvSpPr/>
          <p:nvPr/>
        </p:nvSpPr>
        <p:spPr>
          <a:xfrm>
            <a:off x="3096492" y="2110016"/>
            <a:ext cx="2223366" cy="564578"/>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6400"/>
            </a:lvl1pPr>
          </a:lstStyle>
          <a:p>
            <a:r>
              <a:rPr sz="3200" dirty="0">
                <a:solidFill>
                  <a:schemeClr val="bg1"/>
                </a:solidFill>
              </a:rPr>
              <a:t>Input </a:t>
            </a:r>
            <a:r>
              <a:rPr sz="3200" dirty="0" smtClean="0">
                <a:solidFill>
                  <a:schemeClr val="bg1"/>
                </a:solidFill>
              </a:rPr>
              <a:t>video</a:t>
            </a:r>
            <a:r>
              <a:rPr lang="en-GB" sz="3200" dirty="0" smtClean="0">
                <a:solidFill>
                  <a:schemeClr val="bg1"/>
                </a:solidFill>
              </a:rPr>
              <a:t>:</a:t>
            </a:r>
            <a:endParaRPr sz="3200" dirty="0">
              <a:solidFill>
                <a:schemeClr val="bg1"/>
              </a:solidFill>
            </a:endParaRPr>
          </a:p>
        </p:txBody>
      </p:sp>
      <p:sp>
        <p:nvSpPr>
          <p:cNvPr id="2" name="Title 1"/>
          <p:cNvSpPr>
            <a:spLocks noGrp="1"/>
          </p:cNvSpPr>
          <p:nvPr>
            <p:ph type="title"/>
          </p:nvPr>
        </p:nvSpPr>
        <p:spPr/>
        <p:txBody>
          <a:bodyPr/>
          <a:lstStyle/>
          <a:p>
            <a:r>
              <a:rPr lang="en-GB" dirty="0" smtClean="0"/>
              <a:t>Capturing 3D panoramas</a:t>
            </a:r>
            <a:endParaRPr lang="en-GB" dirty="0"/>
          </a:p>
        </p:txBody>
      </p:sp>
      <p:sp>
        <p:nvSpPr>
          <p:cNvPr id="340" name="Shape 340"/>
          <p:cNvSpPr>
            <a:spLocks noGrp="1"/>
          </p:cNvSpPr>
          <p:nvPr>
            <p:ph type="sldNum" sz="quarter" idx="4"/>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5" name="TextBox 4"/>
          <p:cNvSpPr txBox="1"/>
          <p:nvPr/>
        </p:nvSpPr>
        <p:spPr>
          <a:xfrm>
            <a:off x="8737248" y="4879397"/>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Richardt et al.</a:t>
            </a:r>
            <a:endParaRPr lang="en-GB" sz="1200" dirty="0">
              <a:solidFill>
                <a:schemeClr val="accent2">
                  <a:lumMod val="20000"/>
                  <a:lumOff val="80000"/>
                </a:schemeClr>
              </a:solidFill>
            </a:endParaRPr>
          </a:p>
        </p:txBody>
      </p:sp>
      <p:sp>
        <p:nvSpPr>
          <p:cNvPr id="3" name="Date Placeholder 2"/>
          <p:cNvSpPr>
            <a:spLocks noGrp="1"/>
          </p:cNvSpPr>
          <p:nvPr>
            <p:ph type="dt" sz="half" idx="2"/>
          </p:nvPr>
        </p:nvSpPr>
        <p:spPr/>
        <p:txBody>
          <a:bodyPr/>
          <a:lstStyle/>
          <a:p>
            <a:r>
              <a:rPr lang="en-GB" smtClean="0"/>
              <a:t>2017-08-03</a:t>
            </a:r>
            <a:endParaRPr lang="en-GB" dirty="0"/>
          </a:p>
        </p:txBody>
      </p:sp>
      <p:sp>
        <p:nvSpPr>
          <p:cNvPr id="4" name="Footer Placeholder 3"/>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3034018214"/>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p:cNvSpPr>
          <p:nvPr>
            <p:ph type="title"/>
          </p:nvPr>
        </p:nvSpPr>
        <p:spPr/>
        <p:txBody>
          <a:bodyPr/>
          <a:lstStyle/>
          <a:p>
            <a:r>
              <a:rPr lang="en-GB" smtClean="0"/>
              <a:t>Capturing 3D panoramas</a:t>
            </a:r>
            <a:endParaRPr lang="en-GB"/>
          </a:p>
        </p:txBody>
      </p:sp>
      <p:sp>
        <p:nvSpPr>
          <p:cNvPr id="336" name="Shape 336"/>
          <p:cNvSpPr>
            <a:spLocks noGrp="1"/>
          </p:cNvSpPr>
          <p:nvPr>
            <p:ph type="sldNum" sz="quarter" idx="4"/>
          </p:nvPr>
        </p:nvSpPr>
        <p:spPr/>
        <p:txBody>
          <a:bodyPr/>
          <a:lstStyle/>
          <a:p>
            <a:fld id="{86CB4B4D-7CA3-9044-876B-883B54F8677D}" type="slidenum">
              <a:rPr lang="en-GB" smtClean="0"/>
              <a:pPr/>
              <a:t>32</a:t>
            </a:fld>
            <a:endParaRPr lang="en-GB"/>
          </a:p>
        </p:txBody>
      </p:sp>
      <p:pic>
        <p:nvPicPr>
          <p:cNvPr id="335" name="mountain-viewpoints-crop.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423169" y="895439"/>
            <a:ext cx="9345662" cy="5256934"/>
          </a:xfrm>
          <a:prstGeom prst="rect">
            <a:avLst/>
          </a:prstGeom>
          <a:noFill/>
          <a:ln>
            <a:noFill/>
          </a:ln>
        </p:spPr>
      </p:pic>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7" name="TextBox 6"/>
          <p:cNvSpPr txBox="1"/>
          <p:nvPr/>
        </p:nvSpPr>
        <p:spPr>
          <a:xfrm>
            <a:off x="10788134" y="4716467"/>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Richardt et al.</a:t>
            </a:r>
            <a:endParaRPr lang="en-GB" sz="1200" dirty="0">
              <a:solidFill>
                <a:schemeClr val="accent2">
                  <a:lumMod val="20000"/>
                  <a:lumOff val="80000"/>
                </a:schemeClr>
              </a:solidFill>
            </a:endParaRPr>
          </a:p>
        </p:txBody>
      </p:sp>
      <p:sp>
        <p:nvSpPr>
          <p:cNvPr id="8" name="TextBox 7"/>
          <p:cNvSpPr txBox="1"/>
          <p:nvPr/>
        </p:nvSpPr>
        <p:spPr>
          <a:xfrm>
            <a:off x="1423169" y="5567598"/>
            <a:ext cx="6068156" cy="584775"/>
          </a:xfrm>
          <a:prstGeom prst="rect">
            <a:avLst/>
          </a:prstGeom>
          <a:noFill/>
        </p:spPr>
        <p:txBody>
          <a:bodyPr wrap="square" rtlCol="0">
            <a:spAutoFit/>
          </a:bodyPr>
          <a:lstStyle/>
          <a:p>
            <a:r>
              <a:rPr lang="en-GB" sz="1600" dirty="0" err="1">
                <a:solidFill>
                  <a:schemeClr val="bg1"/>
                </a:solidFill>
                <a:effectLst>
                  <a:outerShdw blurRad="101600" dir="2700000" algn="tl" rotWithShape="0">
                    <a:prstClr val="black"/>
                  </a:outerShdw>
                </a:effectLst>
                <a:latin typeface="+mj-lt"/>
              </a:rPr>
              <a:t>Megastereo</a:t>
            </a:r>
            <a:r>
              <a:rPr lang="en-GB" sz="1600" dirty="0">
                <a:solidFill>
                  <a:schemeClr val="bg1"/>
                </a:solidFill>
                <a:effectLst>
                  <a:outerShdw blurRad="101600" dir="2700000" algn="tl" rotWithShape="0">
                    <a:prstClr val="black"/>
                  </a:outerShdw>
                </a:effectLst>
                <a:latin typeface="+mj-lt"/>
              </a:rPr>
              <a:t>: Constructing High-Resolution Stereo </a:t>
            </a:r>
            <a:r>
              <a:rPr lang="en-GB" sz="1600" dirty="0" smtClean="0">
                <a:solidFill>
                  <a:schemeClr val="bg1"/>
                </a:solidFill>
                <a:effectLst>
                  <a:outerShdw blurRad="101600" dir="2700000" algn="tl" rotWithShape="0">
                    <a:prstClr val="black"/>
                  </a:outerShdw>
                </a:effectLst>
                <a:latin typeface="+mj-lt"/>
              </a:rPr>
              <a:t>Panoramas</a:t>
            </a:r>
            <a:endParaRPr lang="en-GB" sz="1600" dirty="0">
              <a:solidFill>
                <a:schemeClr val="bg1"/>
              </a:solidFill>
              <a:effectLst>
                <a:outerShdw blurRad="101600" dir="2700000" algn="tl" rotWithShape="0">
                  <a:prstClr val="black"/>
                </a:outerShdw>
              </a:effectLst>
              <a:latin typeface="+mj-lt"/>
            </a:endParaRPr>
          </a:p>
          <a:p>
            <a:r>
              <a:rPr lang="en-GB" sz="1600" dirty="0" smtClean="0">
                <a:solidFill>
                  <a:schemeClr val="bg1"/>
                </a:solidFill>
                <a:effectLst>
                  <a:outerShdw blurRad="101600" dir="2700000" algn="tl" rotWithShape="0">
                    <a:prstClr val="black"/>
                  </a:outerShdw>
                </a:effectLst>
              </a:rPr>
              <a:t>Richardt et al., </a:t>
            </a:r>
            <a:r>
              <a:rPr lang="en-GB" sz="1600" i="1" dirty="0" smtClean="0">
                <a:solidFill>
                  <a:schemeClr val="bg1"/>
                </a:solidFill>
                <a:effectLst>
                  <a:outerShdw blurRad="101600" dir="2700000" algn="tl" rotWithShape="0">
                    <a:prstClr val="black"/>
                  </a:outerShdw>
                </a:effectLst>
              </a:rPr>
              <a:t>CVPR 2013</a:t>
            </a:r>
            <a:endParaRPr lang="en-GB" sz="1600" i="1" dirty="0">
              <a:solidFill>
                <a:schemeClr val="bg1"/>
              </a:solidFill>
              <a:effectLst>
                <a:outerShdw blurRad="101600" dir="2700000" algn="tl" rotWithShape="0">
                  <a:prstClr val="black"/>
                </a:outerShdw>
              </a:effectLst>
            </a:endParaRPr>
          </a:p>
        </p:txBody>
      </p:sp>
    </p:spTree>
    <p:extLst>
      <p:ext uri="{BB962C8B-B14F-4D97-AF65-F5344CB8AC3E}">
        <p14:creationId xmlns:p14="http://schemas.microsoft.com/office/powerpoint/2010/main" val="263071697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67" fill="hold"/>
                                        <p:tgtEl>
                                          <p:spTgt spid="3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3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title"/>
          </p:nvPr>
        </p:nvSpPr>
        <p:spPr/>
        <p:txBody>
          <a:bodyPr/>
          <a:lstStyle/>
          <a:p>
            <a:r>
              <a:rPr lang="en-GB" smtClean="0"/>
              <a:t>Image alignment</a:t>
            </a:r>
            <a:endParaRPr lang="en-GB"/>
          </a:p>
        </p:txBody>
      </p:sp>
      <p:sp>
        <p:nvSpPr>
          <p:cNvPr id="349" name="Shape 349"/>
          <p:cNvSpPr>
            <a:spLocks noGrp="1"/>
          </p:cNvSpPr>
          <p:nvPr>
            <p:ph type="sldNum" sz="quarter" idx="4"/>
          </p:nvPr>
        </p:nvSpPr>
        <p:spPr/>
        <p:txBody>
          <a:bodyPr/>
          <a:lstStyle/>
          <a:p>
            <a:fld id="{86CB4B4D-7CA3-9044-876B-883B54F8677D}" type="slidenum">
              <a:rPr lang="en-GB" smtClean="0"/>
              <a:pPr/>
              <a:t>33</a:t>
            </a:fld>
            <a:endParaRPr lang="en-GB"/>
          </a:p>
        </p:txBody>
      </p:sp>
      <p:pic>
        <p:nvPicPr>
          <p:cNvPr id="345" name="mountain-IB-01-NearestNeighbour.jpg"/>
          <p:cNvPicPr>
            <a:picLocks noChangeAspect="1"/>
          </p:cNvPicPr>
          <p:nvPr/>
        </p:nvPicPr>
        <p:blipFill>
          <a:blip r:embed="rId2">
            <a:extLst/>
          </a:blip>
          <a:srcRect t="262" b="288"/>
          <a:stretch>
            <a:fillRect/>
          </a:stretch>
        </p:blipFill>
        <p:spPr>
          <a:xfrm>
            <a:off x="1889768" y="1255877"/>
            <a:ext cx="8572500" cy="1903978"/>
          </a:xfrm>
          <a:custGeom>
            <a:avLst/>
            <a:gdLst/>
            <a:ahLst/>
            <a:cxnLst>
              <a:cxn ang="0">
                <a:pos x="wd2" y="hd2"/>
              </a:cxn>
              <a:cxn ang="5400000">
                <a:pos x="wd2" y="hd2"/>
              </a:cxn>
              <a:cxn ang="10800000">
                <a:pos x="wd2" y="hd2"/>
              </a:cxn>
              <a:cxn ang="16200000">
                <a:pos x="wd2" y="hd2"/>
              </a:cxn>
            </a:cxnLst>
            <a:rect l="0" t="0" r="r" b="b"/>
            <a:pathLst>
              <a:path w="21600" h="21600" extrusionOk="0">
                <a:moveTo>
                  <a:pt x="2347" y="0"/>
                </a:moveTo>
                <a:cubicBezTo>
                  <a:pt x="2116" y="11"/>
                  <a:pt x="1934" y="24"/>
                  <a:pt x="1931" y="38"/>
                </a:cubicBezTo>
                <a:cubicBezTo>
                  <a:pt x="1902" y="168"/>
                  <a:pt x="1195" y="168"/>
                  <a:pt x="1166" y="38"/>
                </a:cubicBezTo>
                <a:cubicBezTo>
                  <a:pt x="1163" y="27"/>
                  <a:pt x="1149" y="15"/>
                  <a:pt x="1138" y="6"/>
                </a:cubicBezTo>
                <a:cubicBezTo>
                  <a:pt x="1003" y="13"/>
                  <a:pt x="406" y="18"/>
                  <a:pt x="405" y="25"/>
                </a:cubicBezTo>
                <a:cubicBezTo>
                  <a:pt x="399" y="70"/>
                  <a:pt x="356" y="104"/>
                  <a:pt x="309" y="104"/>
                </a:cubicBezTo>
                <a:cubicBezTo>
                  <a:pt x="263" y="105"/>
                  <a:pt x="183" y="130"/>
                  <a:pt x="131" y="158"/>
                </a:cubicBezTo>
                <a:cubicBezTo>
                  <a:pt x="47" y="203"/>
                  <a:pt x="36" y="231"/>
                  <a:pt x="36" y="396"/>
                </a:cubicBezTo>
                <a:cubicBezTo>
                  <a:pt x="36" y="498"/>
                  <a:pt x="28" y="606"/>
                  <a:pt x="18" y="633"/>
                </a:cubicBezTo>
                <a:cubicBezTo>
                  <a:pt x="7" y="665"/>
                  <a:pt x="0" y="4210"/>
                  <a:pt x="0" y="10802"/>
                </a:cubicBezTo>
                <a:cubicBezTo>
                  <a:pt x="0" y="10961"/>
                  <a:pt x="0" y="11009"/>
                  <a:pt x="0" y="11172"/>
                </a:cubicBezTo>
                <a:lnTo>
                  <a:pt x="0" y="18137"/>
                </a:lnTo>
                <a:lnTo>
                  <a:pt x="203" y="18070"/>
                </a:lnTo>
                <a:cubicBezTo>
                  <a:pt x="464" y="17983"/>
                  <a:pt x="1105" y="17965"/>
                  <a:pt x="1449" y="18032"/>
                </a:cubicBezTo>
                <a:cubicBezTo>
                  <a:pt x="1598" y="18061"/>
                  <a:pt x="1788" y="18047"/>
                  <a:pt x="1872" y="18004"/>
                </a:cubicBezTo>
                <a:cubicBezTo>
                  <a:pt x="1978" y="17949"/>
                  <a:pt x="2097" y="17955"/>
                  <a:pt x="2259" y="18020"/>
                </a:cubicBezTo>
                <a:cubicBezTo>
                  <a:pt x="2388" y="18071"/>
                  <a:pt x="2598" y="18141"/>
                  <a:pt x="2727" y="18178"/>
                </a:cubicBezTo>
                <a:cubicBezTo>
                  <a:pt x="2855" y="18215"/>
                  <a:pt x="3038" y="18291"/>
                  <a:pt x="3132" y="18346"/>
                </a:cubicBezTo>
                <a:cubicBezTo>
                  <a:pt x="3344" y="18468"/>
                  <a:pt x="4224" y="18491"/>
                  <a:pt x="4563" y="18384"/>
                </a:cubicBezTo>
                <a:cubicBezTo>
                  <a:pt x="4950" y="18261"/>
                  <a:pt x="5310" y="18283"/>
                  <a:pt x="6003" y="18472"/>
                </a:cubicBezTo>
                <a:cubicBezTo>
                  <a:pt x="6073" y="18491"/>
                  <a:pt x="6299" y="18522"/>
                  <a:pt x="6507" y="18539"/>
                </a:cubicBezTo>
                <a:cubicBezTo>
                  <a:pt x="6715" y="18556"/>
                  <a:pt x="6950" y="18606"/>
                  <a:pt x="7029" y="18656"/>
                </a:cubicBezTo>
                <a:cubicBezTo>
                  <a:pt x="7108" y="18706"/>
                  <a:pt x="7302" y="18746"/>
                  <a:pt x="7461" y="18744"/>
                </a:cubicBezTo>
                <a:cubicBezTo>
                  <a:pt x="7619" y="18743"/>
                  <a:pt x="7862" y="18779"/>
                  <a:pt x="8001" y="18824"/>
                </a:cubicBezTo>
                <a:cubicBezTo>
                  <a:pt x="8139" y="18868"/>
                  <a:pt x="8362" y="18941"/>
                  <a:pt x="8496" y="18985"/>
                </a:cubicBezTo>
                <a:cubicBezTo>
                  <a:pt x="8630" y="19029"/>
                  <a:pt x="8787" y="19102"/>
                  <a:pt x="8847" y="19150"/>
                </a:cubicBezTo>
                <a:cubicBezTo>
                  <a:pt x="8906" y="19197"/>
                  <a:pt x="9024" y="19271"/>
                  <a:pt x="9108" y="19314"/>
                </a:cubicBezTo>
                <a:cubicBezTo>
                  <a:pt x="9192" y="19357"/>
                  <a:pt x="9294" y="19427"/>
                  <a:pt x="9333" y="19469"/>
                </a:cubicBezTo>
                <a:cubicBezTo>
                  <a:pt x="9373" y="19512"/>
                  <a:pt x="9462" y="19591"/>
                  <a:pt x="9531" y="19644"/>
                </a:cubicBezTo>
                <a:cubicBezTo>
                  <a:pt x="9600" y="19697"/>
                  <a:pt x="9717" y="19810"/>
                  <a:pt x="9792" y="19897"/>
                </a:cubicBezTo>
                <a:cubicBezTo>
                  <a:pt x="9866" y="19984"/>
                  <a:pt x="9976" y="20090"/>
                  <a:pt x="10035" y="20131"/>
                </a:cubicBezTo>
                <a:cubicBezTo>
                  <a:pt x="10094" y="20172"/>
                  <a:pt x="10187" y="20243"/>
                  <a:pt x="10242" y="20286"/>
                </a:cubicBezTo>
                <a:cubicBezTo>
                  <a:pt x="10340" y="20364"/>
                  <a:pt x="10607" y="20500"/>
                  <a:pt x="10766" y="20555"/>
                </a:cubicBezTo>
                <a:cubicBezTo>
                  <a:pt x="10811" y="20571"/>
                  <a:pt x="10858" y="20611"/>
                  <a:pt x="10870" y="20644"/>
                </a:cubicBezTo>
                <a:cubicBezTo>
                  <a:pt x="10881" y="20677"/>
                  <a:pt x="10986" y="20735"/>
                  <a:pt x="11102" y="20774"/>
                </a:cubicBezTo>
                <a:cubicBezTo>
                  <a:pt x="11341" y="20853"/>
                  <a:pt x="11710" y="21049"/>
                  <a:pt x="11871" y="21182"/>
                </a:cubicBezTo>
                <a:cubicBezTo>
                  <a:pt x="12012" y="21299"/>
                  <a:pt x="12308" y="21405"/>
                  <a:pt x="12654" y="21467"/>
                </a:cubicBezTo>
                <a:cubicBezTo>
                  <a:pt x="12808" y="21495"/>
                  <a:pt x="12941" y="21551"/>
                  <a:pt x="12950" y="21591"/>
                </a:cubicBezTo>
                <a:cubicBezTo>
                  <a:pt x="12951" y="21593"/>
                  <a:pt x="13104" y="21597"/>
                  <a:pt x="13122" y="21600"/>
                </a:cubicBezTo>
                <a:cubicBezTo>
                  <a:pt x="13250" y="21582"/>
                  <a:pt x="13289" y="21559"/>
                  <a:pt x="13291" y="21530"/>
                </a:cubicBezTo>
                <a:cubicBezTo>
                  <a:pt x="13300" y="21427"/>
                  <a:pt x="13318" y="21412"/>
                  <a:pt x="13372" y="21451"/>
                </a:cubicBezTo>
                <a:cubicBezTo>
                  <a:pt x="13410" y="21479"/>
                  <a:pt x="13445" y="21478"/>
                  <a:pt x="13450" y="21454"/>
                </a:cubicBezTo>
                <a:cubicBezTo>
                  <a:pt x="13455" y="21431"/>
                  <a:pt x="13515" y="21397"/>
                  <a:pt x="13583" y="21378"/>
                </a:cubicBezTo>
                <a:cubicBezTo>
                  <a:pt x="13651" y="21360"/>
                  <a:pt x="13812" y="21303"/>
                  <a:pt x="13941" y="21255"/>
                </a:cubicBezTo>
                <a:cubicBezTo>
                  <a:pt x="14070" y="21206"/>
                  <a:pt x="14264" y="21152"/>
                  <a:pt x="14373" y="21131"/>
                </a:cubicBezTo>
                <a:cubicBezTo>
                  <a:pt x="14482" y="21111"/>
                  <a:pt x="14595" y="21079"/>
                  <a:pt x="14625" y="21059"/>
                </a:cubicBezTo>
                <a:cubicBezTo>
                  <a:pt x="14655" y="21038"/>
                  <a:pt x="14857" y="21002"/>
                  <a:pt x="15075" y="20983"/>
                </a:cubicBezTo>
                <a:cubicBezTo>
                  <a:pt x="15293" y="20963"/>
                  <a:pt x="15495" y="20911"/>
                  <a:pt x="15525" y="20866"/>
                </a:cubicBezTo>
                <a:cubicBezTo>
                  <a:pt x="15604" y="20745"/>
                  <a:pt x="15919" y="20548"/>
                  <a:pt x="16209" y="20438"/>
                </a:cubicBezTo>
                <a:cubicBezTo>
                  <a:pt x="16348" y="20385"/>
                  <a:pt x="16469" y="20312"/>
                  <a:pt x="16479" y="20280"/>
                </a:cubicBezTo>
                <a:cubicBezTo>
                  <a:pt x="16516" y="20158"/>
                  <a:pt x="16935" y="20090"/>
                  <a:pt x="17685" y="20084"/>
                </a:cubicBezTo>
                <a:cubicBezTo>
                  <a:pt x="18192" y="20080"/>
                  <a:pt x="18512" y="20044"/>
                  <a:pt x="18612" y="19979"/>
                </a:cubicBezTo>
                <a:cubicBezTo>
                  <a:pt x="18696" y="19925"/>
                  <a:pt x="18875" y="19861"/>
                  <a:pt x="19008" y="19837"/>
                </a:cubicBezTo>
                <a:cubicBezTo>
                  <a:pt x="19388" y="19767"/>
                  <a:pt x="20400" y="19368"/>
                  <a:pt x="20529" y="19235"/>
                </a:cubicBezTo>
                <a:cubicBezTo>
                  <a:pt x="20631" y="19131"/>
                  <a:pt x="20896" y="19004"/>
                  <a:pt x="21231" y="18903"/>
                </a:cubicBezTo>
                <a:cubicBezTo>
                  <a:pt x="21389" y="18855"/>
                  <a:pt x="21537" y="18794"/>
                  <a:pt x="21559" y="18770"/>
                </a:cubicBezTo>
                <a:lnTo>
                  <a:pt x="21600" y="18729"/>
                </a:lnTo>
                <a:lnTo>
                  <a:pt x="21600" y="11207"/>
                </a:lnTo>
                <a:cubicBezTo>
                  <a:pt x="21600" y="10982"/>
                  <a:pt x="21600" y="11017"/>
                  <a:pt x="21600" y="10802"/>
                </a:cubicBezTo>
                <a:cubicBezTo>
                  <a:pt x="21600" y="1533"/>
                  <a:pt x="21598" y="753"/>
                  <a:pt x="21568" y="753"/>
                </a:cubicBezTo>
                <a:cubicBezTo>
                  <a:pt x="21551" y="754"/>
                  <a:pt x="21489" y="792"/>
                  <a:pt x="21429" y="836"/>
                </a:cubicBezTo>
                <a:cubicBezTo>
                  <a:pt x="21370" y="880"/>
                  <a:pt x="21220" y="937"/>
                  <a:pt x="21096" y="962"/>
                </a:cubicBezTo>
                <a:cubicBezTo>
                  <a:pt x="20972" y="988"/>
                  <a:pt x="20786" y="1062"/>
                  <a:pt x="20682" y="1127"/>
                </a:cubicBezTo>
                <a:cubicBezTo>
                  <a:pt x="20053" y="1520"/>
                  <a:pt x="19220" y="1878"/>
                  <a:pt x="18924" y="1884"/>
                </a:cubicBezTo>
                <a:cubicBezTo>
                  <a:pt x="18813" y="1886"/>
                  <a:pt x="18718" y="1918"/>
                  <a:pt x="18713" y="1956"/>
                </a:cubicBezTo>
                <a:cubicBezTo>
                  <a:pt x="18691" y="2118"/>
                  <a:pt x="18132" y="2228"/>
                  <a:pt x="17467" y="2200"/>
                </a:cubicBezTo>
                <a:cubicBezTo>
                  <a:pt x="16783" y="2172"/>
                  <a:pt x="16752" y="2179"/>
                  <a:pt x="16155" y="2498"/>
                </a:cubicBezTo>
                <a:cubicBezTo>
                  <a:pt x="16125" y="2514"/>
                  <a:pt x="16020" y="2570"/>
                  <a:pt x="15921" y="2621"/>
                </a:cubicBezTo>
                <a:cubicBezTo>
                  <a:pt x="15822" y="2673"/>
                  <a:pt x="15725" y="2744"/>
                  <a:pt x="15705" y="2780"/>
                </a:cubicBezTo>
                <a:cubicBezTo>
                  <a:pt x="15637" y="2902"/>
                  <a:pt x="15039" y="3105"/>
                  <a:pt x="14652" y="3137"/>
                </a:cubicBezTo>
                <a:cubicBezTo>
                  <a:pt x="14438" y="3155"/>
                  <a:pt x="14179" y="3226"/>
                  <a:pt x="14072" y="3296"/>
                </a:cubicBezTo>
                <a:cubicBezTo>
                  <a:pt x="13890" y="3414"/>
                  <a:pt x="13432" y="3541"/>
                  <a:pt x="13212" y="3533"/>
                </a:cubicBezTo>
                <a:cubicBezTo>
                  <a:pt x="12870" y="3520"/>
                  <a:pt x="12072" y="3291"/>
                  <a:pt x="11997" y="3185"/>
                </a:cubicBezTo>
                <a:cubicBezTo>
                  <a:pt x="11967" y="3143"/>
                  <a:pt x="11663" y="2965"/>
                  <a:pt x="11322" y="2786"/>
                </a:cubicBezTo>
                <a:cubicBezTo>
                  <a:pt x="10980" y="2607"/>
                  <a:pt x="10656" y="2434"/>
                  <a:pt x="10602" y="2403"/>
                </a:cubicBezTo>
                <a:cubicBezTo>
                  <a:pt x="10547" y="2372"/>
                  <a:pt x="10497" y="2354"/>
                  <a:pt x="10489" y="2362"/>
                </a:cubicBezTo>
                <a:cubicBezTo>
                  <a:pt x="10482" y="2370"/>
                  <a:pt x="10441" y="2337"/>
                  <a:pt x="10399" y="2292"/>
                </a:cubicBezTo>
                <a:cubicBezTo>
                  <a:pt x="10357" y="2247"/>
                  <a:pt x="10243" y="2179"/>
                  <a:pt x="10146" y="2137"/>
                </a:cubicBezTo>
                <a:cubicBezTo>
                  <a:pt x="10049" y="2095"/>
                  <a:pt x="9959" y="2027"/>
                  <a:pt x="9948" y="1985"/>
                </a:cubicBezTo>
                <a:cubicBezTo>
                  <a:pt x="9936" y="1943"/>
                  <a:pt x="9899" y="1890"/>
                  <a:pt x="9864" y="1868"/>
                </a:cubicBezTo>
                <a:cubicBezTo>
                  <a:pt x="9829" y="1846"/>
                  <a:pt x="9663" y="1712"/>
                  <a:pt x="9495" y="1573"/>
                </a:cubicBezTo>
                <a:cubicBezTo>
                  <a:pt x="9327" y="1435"/>
                  <a:pt x="9157" y="1321"/>
                  <a:pt x="9118" y="1320"/>
                </a:cubicBezTo>
                <a:cubicBezTo>
                  <a:pt x="9051" y="1319"/>
                  <a:pt x="8935" y="1244"/>
                  <a:pt x="8748" y="1076"/>
                </a:cubicBezTo>
                <a:cubicBezTo>
                  <a:pt x="8704" y="1036"/>
                  <a:pt x="8542" y="981"/>
                  <a:pt x="8388" y="956"/>
                </a:cubicBezTo>
                <a:cubicBezTo>
                  <a:pt x="8235" y="931"/>
                  <a:pt x="8038" y="877"/>
                  <a:pt x="7951" y="833"/>
                </a:cubicBezTo>
                <a:cubicBezTo>
                  <a:pt x="7864" y="789"/>
                  <a:pt x="7665" y="773"/>
                  <a:pt x="7509" y="798"/>
                </a:cubicBezTo>
                <a:cubicBezTo>
                  <a:pt x="7325" y="827"/>
                  <a:pt x="7193" y="807"/>
                  <a:pt x="7135" y="747"/>
                </a:cubicBezTo>
                <a:cubicBezTo>
                  <a:pt x="7086" y="696"/>
                  <a:pt x="6831" y="644"/>
                  <a:pt x="6561" y="627"/>
                </a:cubicBezTo>
                <a:cubicBezTo>
                  <a:pt x="6294" y="609"/>
                  <a:pt x="5962" y="551"/>
                  <a:pt x="5823" y="497"/>
                </a:cubicBezTo>
                <a:cubicBezTo>
                  <a:pt x="5528" y="383"/>
                  <a:pt x="4344" y="388"/>
                  <a:pt x="4313" y="503"/>
                </a:cubicBezTo>
                <a:cubicBezTo>
                  <a:pt x="4251" y="735"/>
                  <a:pt x="2448" y="308"/>
                  <a:pt x="2400" y="51"/>
                </a:cubicBezTo>
                <a:cubicBezTo>
                  <a:pt x="2397" y="31"/>
                  <a:pt x="2378" y="14"/>
                  <a:pt x="2347" y="0"/>
                </a:cubicBezTo>
                <a:close/>
              </a:path>
            </a:pathLst>
          </a:custGeom>
          <a:ln w="12700">
            <a:miter lim="400000"/>
          </a:ln>
          <a:effectLst>
            <a:outerShdw blurRad="127000" dist="76200" dir="2700000" rotWithShape="0">
              <a:srgbClr val="000000">
                <a:alpha val="75000"/>
              </a:srgbClr>
            </a:outerShdw>
          </a:effectLst>
        </p:spPr>
      </p:pic>
      <p:pic>
        <p:nvPicPr>
          <p:cNvPr id="346" name="mountain-SfM-01-FlowBlending.jpg"/>
          <p:cNvPicPr>
            <a:picLocks noChangeAspect="1"/>
          </p:cNvPicPr>
          <p:nvPr/>
        </p:nvPicPr>
        <p:blipFill>
          <a:blip r:embed="rId3">
            <a:extLst/>
          </a:blip>
          <a:srcRect l="6" t="6034" b="6721"/>
          <a:stretch>
            <a:fillRect/>
          </a:stretch>
        </p:blipFill>
        <p:spPr>
          <a:xfrm>
            <a:off x="1890437" y="3828494"/>
            <a:ext cx="8572389" cy="1670406"/>
          </a:xfrm>
          <a:custGeom>
            <a:avLst/>
            <a:gdLst/>
            <a:ahLst/>
            <a:cxnLst>
              <a:cxn ang="0">
                <a:pos x="wd2" y="hd2"/>
              </a:cxn>
              <a:cxn ang="5400000">
                <a:pos x="wd2" y="hd2"/>
              </a:cxn>
              <a:cxn ang="10800000">
                <a:pos x="wd2" y="hd2"/>
              </a:cxn>
              <a:cxn ang="16200000">
                <a:pos x="wd2" y="hd2"/>
              </a:cxn>
            </a:cxnLst>
            <a:rect l="0" t="0" r="r" b="b"/>
            <a:pathLst>
              <a:path w="21600" h="21597" extrusionOk="0">
                <a:moveTo>
                  <a:pt x="17113" y="7"/>
                </a:moveTo>
                <a:cubicBezTo>
                  <a:pt x="17035" y="-3"/>
                  <a:pt x="16959" y="-2"/>
                  <a:pt x="16902" y="11"/>
                </a:cubicBezTo>
                <a:cubicBezTo>
                  <a:pt x="16788" y="38"/>
                  <a:pt x="16480" y="115"/>
                  <a:pt x="16218" y="181"/>
                </a:cubicBezTo>
                <a:cubicBezTo>
                  <a:pt x="15633" y="327"/>
                  <a:pt x="15224" y="334"/>
                  <a:pt x="14741" y="202"/>
                </a:cubicBezTo>
                <a:cubicBezTo>
                  <a:pt x="14513" y="140"/>
                  <a:pt x="14217" y="129"/>
                  <a:pt x="13968" y="173"/>
                </a:cubicBezTo>
                <a:cubicBezTo>
                  <a:pt x="13745" y="212"/>
                  <a:pt x="13275" y="294"/>
                  <a:pt x="12923" y="357"/>
                </a:cubicBezTo>
                <a:cubicBezTo>
                  <a:pt x="12493" y="434"/>
                  <a:pt x="12158" y="445"/>
                  <a:pt x="11897" y="390"/>
                </a:cubicBezTo>
                <a:cubicBezTo>
                  <a:pt x="11684" y="345"/>
                  <a:pt x="11247" y="339"/>
                  <a:pt x="10925" y="379"/>
                </a:cubicBezTo>
                <a:cubicBezTo>
                  <a:pt x="10291" y="458"/>
                  <a:pt x="9898" y="420"/>
                  <a:pt x="9728" y="263"/>
                </a:cubicBezTo>
                <a:cubicBezTo>
                  <a:pt x="9627" y="170"/>
                  <a:pt x="8955" y="38"/>
                  <a:pt x="8594" y="40"/>
                </a:cubicBezTo>
                <a:cubicBezTo>
                  <a:pt x="8342" y="41"/>
                  <a:pt x="7515" y="246"/>
                  <a:pt x="7331" y="354"/>
                </a:cubicBezTo>
                <a:cubicBezTo>
                  <a:pt x="7228" y="414"/>
                  <a:pt x="7096" y="420"/>
                  <a:pt x="6980" y="372"/>
                </a:cubicBezTo>
                <a:cubicBezTo>
                  <a:pt x="6870" y="326"/>
                  <a:pt x="6663" y="335"/>
                  <a:pt x="6473" y="390"/>
                </a:cubicBezTo>
                <a:cubicBezTo>
                  <a:pt x="6252" y="454"/>
                  <a:pt x="5975" y="451"/>
                  <a:pt x="5591" y="383"/>
                </a:cubicBezTo>
                <a:cubicBezTo>
                  <a:pt x="5033" y="284"/>
                  <a:pt x="4547" y="333"/>
                  <a:pt x="4170" y="534"/>
                </a:cubicBezTo>
                <a:cubicBezTo>
                  <a:pt x="3838" y="710"/>
                  <a:pt x="3071" y="599"/>
                  <a:pt x="2384" y="271"/>
                </a:cubicBezTo>
                <a:cubicBezTo>
                  <a:pt x="2181" y="174"/>
                  <a:pt x="351" y="224"/>
                  <a:pt x="143" y="332"/>
                </a:cubicBezTo>
                <a:lnTo>
                  <a:pt x="8" y="401"/>
                </a:lnTo>
                <a:lnTo>
                  <a:pt x="3" y="11830"/>
                </a:lnTo>
                <a:lnTo>
                  <a:pt x="0" y="20911"/>
                </a:lnTo>
                <a:lnTo>
                  <a:pt x="195" y="20800"/>
                </a:lnTo>
                <a:cubicBezTo>
                  <a:pt x="337" y="20718"/>
                  <a:pt x="501" y="20704"/>
                  <a:pt x="785" y="20760"/>
                </a:cubicBezTo>
                <a:cubicBezTo>
                  <a:pt x="1108" y="20824"/>
                  <a:pt x="1434" y="20820"/>
                  <a:pt x="2006" y="20738"/>
                </a:cubicBezTo>
                <a:cubicBezTo>
                  <a:pt x="2057" y="20731"/>
                  <a:pt x="2469" y="20862"/>
                  <a:pt x="2987" y="21049"/>
                </a:cubicBezTo>
                <a:cubicBezTo>
                  <a:pt x="3268" y="21150"/>
                  <a:pt x="4004" y="21085"/>
                  <a:pt x="4220" y="20940"/>
                </a:cubicBezTo>
                <a:cubicBezTo>
                  <a:pt x="4321" y="20873"/>
                  <a:pt x="4679" y="20827"/>
                  <a:pt x="5168" y="20821"/>
                </a:cubicBezTo>
                <a:cubicBezTo>
                  <a:pt x="5600" y="20817"/>
                  <a:pt x="5959" y="20783"/>
                  <a:pt x="5967" y="20746"/>
                </a:cubicBezTo>
                <a:cubicBezTo>
                  <a:pt x="5974" y="20708"/>
                  <a:pt x="5992" y="20724"/>
                  <a:pt x="6005" y="20782"/>
                </a:cubicBezTo>
                <a:cubicBezTo>
                  <a:pt x="6030" y="20885"/>
                  <a:pt x="6254" y="20897"/>
                  <a:pt x="6668" y="20818"/>
                </a:cubicBezTo>
                <a:cubicBezTo>
                  <a:pt x="6767" y="20799"/>
                  <a:pt x="6934" y="20814"/>
                  <a:pt x="7040" y="20850"/>
                </a:cubicBezTo>
                <a:cubicBezTo>
                  <a:pt x="7145" y="20886"/>
                  <a:pt x="7295" y="20879"/>
                  <a:pt x="7373" y="20836"/>
                </a:cubicBezTo>
                <a:cubicBezTo>
                  <a:pt x="7482" y="20775"/>
                  <a:pt x="8124" y="20689"/>
                  <a:pt x="8585" y="20670"/>
                </a:cubicBezTo>
                <a:cubicBezTo>
                  <a:pt x="8920" y="20656"/>
                  <a:pt x="9869" y="20803"/>
                  <a:pt x="9914" y="20875"/>
                </a:cubicBezTo>
                <a:cubicBezTo>
                  <a:pt x="9964" y="20956"/>
                  <a:pt x="9979" y="20945"/>
                  <a:pt x="10010" y="20803"/>
                </a:cubicBezTo>
                <a:cubicBezTo>
                  <a:pt x="10044" y="20643"/>
                  <a:pt x="10047" y="20637"/>
                  <a:pt x="10069" y="20789"/>
                </a:cubicBezTo>
                <a:cubicBezTo>
                  <a:pt x="10090" y="20936"/>
                  <a:pt x="10132" y="20947"/>
                  <a:pt x="10576" y="20908"/>
                </a:cubicBezTo>
                <a:cubicBezTo>
                  <a:pt x="10843" y="20884"/>
                  <a:pt x="11243" y="20865"/>
                  <a:pt x="11467" y="20865"/>
                </a:cubicBezTo>
                <a:cubicBezTo>
                  <a:pt x="11811" y="20864"/>
                  <a:pt x="11877" y="20845"/>
                  <a:pt x="11897" y="20724"/>
                </a:cubicBezTo>
                <a:cubicBezTo>
                  <a:pt x="11916" y="20608"/>
                  <a:pt x="11925" y="20604"/>
                  <a:pt x="11948" y="20699"/>
                </a:cubicBezTo>
                <a:cubicBezTo>
                  <a:pt x="11968" y="20784"/>
                  <a:pt x="12055" y="20808"/>
                  <a:pt x="12274" y="20792"/>
                </a:cubicBezTo>
                <a:cubicBezTo>
                  <a:pt x="12641" y="20766"/>
                  <a:pt x="13388" y="20611"/>
                  <a:pt x="13715" y="20493"/>
                </a:cubicBezTo>
                <a:cubicBezTo>
                  <a:pt x="14184" y="20324"/>
                  <a:pt x="14614" y="20358"/>
                  <a:pt x="15048" y="20598"/>
                </a:cubicBezTo>
                <a:cubicBezTo>
                  <a:pt x="15222" y="20694"/>
                  <a:pt x="15926" y="20653"/>
                  <a:pt x="16269" y="20529"/>
                </a:cubicBezTo>
                <a:cubicBezTo>
                  <a:pt x="16607" y="20406"/>
                  <a:pt x="17282" y="20451"/>
                  <a:pt x="17603" y="20616"/>
                </a:cubicBezTo>
                <a:cubicBezTo>
                  <a:pt x="17804" y="20719"/>
                  <a:pt x="18183" y="20811"/>
                  <a:pt x="18558" y="20850"/>
                </a:cubicBezTo>
                <a:cubicBezTo>
                  <a:pt x="18900" y="20886"/>
                  <a:pt x="19189" y="20943"/>
                  <a:pt x="19200" y="20976"/>
                </a:cubicBezTo>
                <a:cubicBezTo>
                  <a:pt x="19210" y="21010"/>
                  <a:pt x="19371" y="21062"/>
                  <a:pt x="19558" y="21092"/>
                </a:cubicBezTo>
                <a:cubicBezTo>
                  <a:pt x="19745" y="21122"/>
                  <a:pt x="20000" y="21185"/>
                  <a:pt x="20123" y="21229"/>
                </a:cubicBezTo>
                <a:cubicBezTo>
                  <a:pt x="20247" y="21273"/>
                  <a:pt x="20462" y="21315"/>
                  <a:pt x="20601" y="21323"/>
                </a:cubicBezTo>
                <a:cubicBezTo>
                  <a:pt x="20739" y="21331"/>
                  <a:pt x="20942" y="21388"/>
                  <a:pt x="21051" y="21453"/>
                </a:cubicBezTo>
                <a:cubicBezTo>
                  <a:pt x="21160" y="21518"/>
                  <a:pt x="21328" y="21579"/>
                  <a:pt x="21424" y="21586"/>
                </a:cubicBezTo>
                <a:lnTo>
                  <a:pt x="21600" y="21597"/>
                </a:lnTo>
                <a:lnTo>
                  <a:pt x="21600" y="12177"/>
                </a:lnTo>
                <a:lnTo>
                  <a:pt x="21600" y="10052"/>
                </a:lnTo>
                <a:lnTo>
                  <a:pt x="21600" y="1093"/>
                </a:lnTo>
                <a:lnTo>
                  <a:pt x="21496" y="1090"/>
                </a:lnTo>
                <a:cubicBezTo>
                  <a:pt x="21439" y="1089"/>
                  <a:pt x="21320" y="1046"/>
                  <a:pt x="21231" y="996"/>
                </a:cubicBezTo>
                <a:cubicBezTo>
                  <a:pt x="21142" y="945"/>
                  <a:pt x="20850" y="861"/>
                  <a:pt x="20583" y="808"/>
                </a:cubicBezTo>
                <a:cubicBezTo>
                  <a:pt x="20315" y="756"/>
                  <a:pt x="19906" y="674"/>
                  <a:pt x="19673" y="624"/>
                </a:cubicBezTo>
                <a:cubicBezTo>
                  <a:pt x="19441" y="574"/>
                  <a:pt x="18963" y="495"/>
                  <a:pt x="18612" y="451"/>
                </a:cubicBezTo>
                <a:cubicBezTo>
                  <a:pt x="18260" y="407"/>
                  <a:pt x="17880" y="329"/>
                  <a:pt x="17766" y="274"/>
                </a:cubicBezTo>
                <a:cubicBezTo>
                  <a:pt x="17652" y="220"/>
                  <a:pt x="17457" y="127"/>
                  <a:pt x="17333" y="69"/>
                </a:cubicBezTo>
                <a:cubicBezTo>
                  <a:pt x="17272" y="40"/>
                  <a:pt x="17192" y="18"/>
                  <a:pt x="17113" y="7"/>
                </a:cubicBezTo>
                <a:close/>
              </a:path>
            </a:pathLst>
          </a:custGeom>
          <a:ln w="12700">
            <a:miter lim="400000"/>
          </a:ln>
          <a:effectLst>
            <a:outerShdw blurRad="127000" dist="76200" dir="2700000" rotWithShape="0">
              <a:srgbClr val="000000">
                <a:alpha val="75000"/>
              </a:srgbClr>
            </a:outerShdw>
          </a:effectLst>
        </p:spPr>
      </p:pic>
      <p:sp>
        <p:nvSpPr>
          <p:cNvPr id="347" name="Shape 347"/>
          <p:cNvSpPr/>
          <p:nvPr/>
        </p:nvSpPr>
        <p:spPr>
          <a:xfrm>
            <a:off x="1879682" y="2929094"/>
            <a:ext cx="2483245" cy="349135"/>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r>
              <a:rPr>
                <a:solidFill>
                  <a:schemeClr val="bg1"/>
                </a:solidFill>
              </a:rPr>
              <a:t>image-based alignment</a:t>
            </a:r>
          </a:p>
        </p:txBody>
      </p:sp>
      <p:sp>
        <p:nvSpPr>
          <p:cNvPr id="348" name="Shape 348"/>
          <p:cNvSpPr/>
          <p:nvPr/>
        </p:nvSpPr>
        <p:spPr>
          <a:xfrm>
            <a:off x="1869929" y="5442801"/>
            <a:ext cx="4089798" cy="349135"/>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lIns="35719" tIns="35719" rIns="35719" bIns="35719" anchor="ctr">
            <a:spAutoFit/>
          </a:bodyPr>
          <a:lstStyle>
            <a:lvl1pPr algn="l"/>
          </a:lstStyle>
          <a:p>
            <a:r>
              <a:rPr lang="en-GB" dirty="0" err="1" smtClean="0">
                <a:solidFill>
                  <a:schemeClr val="bg1"/>
                </a:solidFill>
              </a:rPr>
              <a:t>SfM</a:t>
            </a:r>
            <a:r>
              <a:rPr lang="en-GB" dirty="0" smtClean="0">
                <a:solidFill>
                  <a:schemeClr val="bg1"/>
                </a:solidFill>
              </a:rPr>
              <a:t>-based </a:t>
            </a:r>
            <a:r>
              <a:rPr dirty="0" smtClean="0">
                <a:solidFill>
                  <a:schemeClr val="bg1"/>
                </a:solidFill>
              </a:rPr>
              <a:t>alignment</a:t>
            </a:r>
            <a:endParaRPr dirty="0">
              <a:solidFill>
                <a:schemeClr val="bg1"/>
              </a:solidFill>
            </a:endParaRPr>
          </a:p>
        </p:txBody>
      </p:sp>
      <p:pic>
        <p:nvPicPr>
          <p:cNvPr id="350" name="mountain-IB-01-NearestNeighbour.jpg"/>
          <p:cNvPicPr>
            <a:picLocks noChangeAspect="1"/>
          </p:cNvPicPr>
          <p:nvPr/>
        </p:nvPicPr>
        <p:blipFill>
          <a:blip r:embed="rId2">
            <a:extLst/>
          </a:blip>
          <a:srcRect l="85664" t="10207" r="9335" b="52479"/>
          <a:stretch>
            <a:fillRect/>
          </a:stretch>
        </p:blipFill>
        <p:spPr>
          <a:xfrm>
            <a:off x="8899572" y="1317723"/>
            <a:ext cx="1071563" cy="1785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path>
            </a:pathLst>
          </a:custGeom>
          <a:ln w="12700">
            <a:miter lim="400000"/>
          </a:ln>
          <a:effectLst>
            <a:outerShdw blurRad="127000" dist="76200" dir="2700000" rotWithShape="0">
              <a:srgbClr val="000000">
                <a:alpha val="75000"/>
              </a:srgbClr>
            </a:outerShdw>
          </a:effectLst>
        </p:spPr>
      </p:pic>
      <p:pic>
        <p:nvPicPr>
          <p:cNvPr id="351" name="mountain-SfM-01-FlowBlending.jpg"/>
          <p:cNvPicPr>
            <a:picLocks noChangeAspect="1"/>
          </p:cNvPicPr>
          <p:nvPr/>
        </p:nvPicPr>
        <p:blipFill>
          <a:blip r:embed="rId3">
            <a:extLst/>
          </a:blip>
          <a:srcRect l="86229" t="8780" r="8770" b="53908"/>
          <a:stretch>
            <a:fillRect/>
          </a:stretch>
        </p:blipFill>
        <p:spPr>
          <a:xfrm>
            <a:off x="8899572" y="3773387"/>
            <a:ext cx="1071563" cy="1785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path>
            </a:pathLst>
          </a:custGeom>
          <a:ln w="12700">
            <a:miter lim="400000"/>
          </a:ln>
          <a:effectLst>
            <a:outerShdw blurRad="127000" dist="76200" dir="2700000" rotWithShape="0">
              <a:srgbClr val="000000">
                <a:alpha val="75000"/>
              </a:srgbClr>
            </a:outerShdw>
          </a:effectLst>
        </p:spPr>
      </p:pic>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12" name="TextBox 11"/>
          <p:cNvSpPr txBox="1"/>
          <p:nvPr/>
        </p:nvSpPr>
        <p:spPr>
          <a:xfrm>
            <a:off x="10483334" y="4047996"/>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Richardt et al.</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261660644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500"/>
                                        <p:tgtEl>
                                          <p:spTgt spid="3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500"/>
                                        <p:tgtEl>
                                          <p:spTgt spid="3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
                                        </p:tgtEl>
                                        <p:attrNameLst>
                                          <p:attrName>style.visibility</p:attrName>
                                        </p:attrNameLst>
                                      </p:cBhvr>
                                      <p:to>
                                        <p:strVal val="visible"/>
                                      </p:to>
                                    </p:set>
                                    <p:animEffect transition="in" filter="fade">
                                      <p:cBhvr>
                                        <p:cTn id="18" dur="500"/>
                                        <p:tgtEl>
                                          <p:spTgt spid="3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iterate>
                                    <p:tmAbs val="0"/>
                                  </p:iterate>
                                  <p:childTnLst>
                                    <p:set>
                                      <p:cBhvr>
                                        <p:cTn id="25" fill="hold"/>
                                        <p:tgtEl>
                                          <p:spTgt spid="350"/>
                                        </p:tgtEl>
                                        <p:attrNameLst>
                                          <p:attrName>style.visibility</p:attrName>
                                        </p:attrNameLst>
                                      </p:cBhvr>
                                      <p:to>
                                        <p:strVal val="visible"/>
                                      </p:to>
                                    </p:set>
                                    <p:anim calcmode="lin" valueType="num">
                                      <p:cBhvr>
                                        <p:cTn id="26" dur="500" fill="hold"/>
                                        <p:tgtEl>
                                          <p:spTgt spid="350"/>
                                        </p:tgtEl>
                                        <p:attrNameLst>
                                          <p:attrName>ppt_w</p:attrName>
                                        </p:attrNameLst>
                                      </p:cBhvr>
                                      <p:tavLst>
                                        <p:tav tm="0">
                                          <p:val>
                                            <p:fltVal val="0"/>
                                          </p:val>
                                        </p:tav>
                                        <p:tav tm="100000">
                                          <p:val>
                                            <p:strVal val="#ppt_w"/>
                                          </p:val>
                                        </p:tav>
                                      </p:tavLst>
                                    </p:anim>
                                    <p:anim calcmode="lin" valueType="num">
                                      <p:cBhvr>
                                        <p:cTn id="27" dur="500" fill="hold"/>
                                        <p:tgtEl>
                                          <p:spTgt spid="350"/>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0" nodeType="afterEffect">
                                  <p:stCondLst>
                                    <p:cond delay="0"/>
                                  </p:stCondLst>
                                  <p:iterate>
                                    <p:tmAbs val="0"/>
                                  </p:iterate>
                                  <p:childTnLst>
                                    <p:set>
                                      <p:cBhvr>
                                        <p:cTn id="30" fill="hold"/>
                                        <p:tgtEl>
                                          <p:spTgt spid="351"/>
                                        </p:tgtEl>
                                        <p:attrNameLst>
                                          <p:attrName>style.visibility</p:attrName>
                                        </p:attrNameLst>
                                      </p:cBhvr>
                                      <p:to>
                                        <p:strVal val="visible"/>
                                      </p:to>
                                    </p:set>
                                    <p:anim calcmode="lin" valueType="num">
                                      <p:cBhvr>
                                        <p:cTn id="31" dur="500" fill="hold"/>
                                        <p:tgtEl>
                                          <p:spTgt spid="351"/>
                                        </p:tgtEl>
                                        <p:attrNameLst>
                                          <p:attrName>ppt_w</p:attrName>
                                        </p:attrNameLst>
                                      </p:cBhvr>
                                      <p:tavLst>
                                        <p:tav tm="0">
                                          <p:val>
                                            <p:fltVal val="0"/>
                                          </p:val>
                                        </p:tav>
                                        <p:tav tm="100000">
                                          <p:val>
                                            <p:strVal val="#ppt_w"/>
                                          </p:val>
                                        </p:tav>
                                      </p:tavLst>
                                    </p:anim>
                                    <p:anim calcmode="lin" valueType="num">
                                      <p:cBhvr>
                                        <p:cTn id="32" dur="500" fill="hold"/>
                                        <p:tgtEl>
                                          <p:spTgt spid="3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P spid="348" grpId="0" animBg="1"/>
      <p:bldP spid="350" grpId="0" animBg="1" advAuto="0"/>
      <p:bldP spid="351" grpId="0" animBg="1" advAuto="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 name="Picture 376"/>
          <p:cNvPicPr>
            <a:picLocks noChangeAspect="1"/>
          </p:cNvPicPr>
          <p:nvPr/>
        </p:nvPicPr>
        <p:blipFill>
          <a:blip r:embed="rId2">
            <a:extLst/>
          </a:blip>
          <a:stretch>
            <a:fillRect/>
          </a:stretch>
        </p:blipFill>
        <p:spPr>
          <a:xfrm>
            <a:off x="7162799" y="3579324"/>
            <a:ext cx="3209553" cy="2520000"/>
          </a:xfrm>
          <a:prstGeom prst="rect">
            <a:avLst/>
          </a:prstGeom>
          <a:noFill/>
          <a:ln>
            <a:noFill/>
          </a:ln>
        </p:spPr>
      </p:pic>
      <p:pic>
        <p:nvPicPr>
          <p:cNvPr id="378" name="Picture 377"/>
          <p:cNvPicPr>
            <a:picLocks noChangeAspect="1"/>
          </p:cNvPicPr>
          <p:nvPr/>
        </p:nvPicPr>
        <p:blipFill>
          <a:blip r:embed="rId3">
            <a:extLst/>
          </a:blip>
          <a:stretch>
            <a:fillRect/>
          </a:stretch>
        </p:blipFill>
        <p:spPr>
          <a:xfrm>
            <a:off x="7162799" y="1059324"/>
            <a:ext cx="3209551" cy="2520000"/>
          </a:xfrm>
          <a:prstGeom prst="rect">
            <a:avLst/>
          </a:prstGeom>
          <a:noFill/>
          <a:ln>
            <a:noFill/>
          </a:ln>
        </p:spPr>
      </p:pic>
      <p:sp>
        <p:nvSpPr>
          <p:cNvPr id="379" name="Shape 379"/>
          <p:cNvSpPr>
            <a:spLocks noGrp="1"/>
          </p:cNvSpPr>
          <p:nvPr>
            <p:ph type="title"/>
          </p:nvPr>
        </p:nvSpPr>
        <p:spPr/>
        <p:txBody>
          <a:bodyPr/>
          <a:lstStyle/>
          <a:p>
            <a:r>
              <a:rPr lang="en-GB" dirty="0" smtClean="0"/>
              <a:t>Strip blending artefacts</a:t>
            </a:r>
            <a:endParaRPr lang="en-GB" dirty="0"/>
          </a:p>
        </p:txBody>
      </p:sp>
      <p:sp>
        <p:nvSpPr>
          <p:cNvPr id="384" name="Shape 384"/>
          <p:cNvSpPr>
            <a:spLocks noGrp="1"/>
          </p:cNvSpPr>
          <p:nvPr>
            <p:ph type="sldNum" sz="quarter" idx="4"/>
          </p:nvPr>
        </p:nvSpPr>
        <p:spPr/>
        <p:txBody>
          <a:bodyPr/>
          <a:lstStyle/>
          <a:p>
            <a:fld id="{86CB4B4D-7CA3-9044-876B-883B54F8677D}" type="slidenum">
              <a:rPr lang="en-GB" smtClean="0"/>
              <a:pPr/>
              <a:t>34</a:t>
            </a:fld>
            <a:endParaRPr lang="en-GB"/>
          </a:p>
        </p:txBody>
      </p:sp>
      <p:pic>
        <p:nvPicPr>
          <p:cNvPr id="380" name="Picture 379"/>
          <p:cNvPicPr>
            <a:picLocks noChangeAspect="1"/>
          </p:cNvPicPr>
          <p:nvPr/>
        </p:nvPicPr>
        <p:blipFill>
          <a:blip r:embed="rId4">
            <a:extLst/>
          </a:blip>
          <a:stretch>
            <a:fillRect/>
          </a:stretch>
        </p:blipFill>
        <p:spPr>
          <a:xfrm>
            <a:off x="2125154" y="1059324"/>
            <a:ext cx="4986496" cy="5040000"/>
          </a:xfrm>
          <a:prstGeom prst="rect">
            <a:avLst/>
          </a:prstGeom>
          <a:noFill/>
          <a:ln>
            <a:noFill/>
          </a:ln>
        </p:spPr>
      </p:pic>
      <p:sp>
        <p:nvSpPr>
          <p:cNvPr id="382" name="Shape 382"/>
          <p:cNvSpPr/>
          <p:nvPr/>
        </p:nvSpPr>
        <p:spPr>
          <a:xfrm>
            <a:off x="7967065" y="1197199"/>
            <a:ext cx="1601016"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dirty="0">
                <a:solidFill>
                  <a:schemeClr val="bg1"/>
                </a:solidFill>
                <a:effectLst>
                  <a:outerShdw blurRad="101600" dir="2700000" algn="tl" rotWithShape="0">
                    <a:prstClr val="black">
                      <a:alpha val="40000"/>
                    </a:prstClr>
                  </a:outerShdw>
                </a:effectLst>
              </a:rPr>
              <a:t>far: duplication</a:t>
            </a:r>
          </a:p>
        </p:txBody>
      </p:sp>
      <p:sp>
        <p:nvSpPr>
          <p:cNvPr id="383" name="Shape 383"/>
          <p:cNvSpPr/>
          <p:nvPr/>
        </p:nvSpPr>
        <p:spPr>
          <a:xfrm>
            <a:off x="7926189" y="3717199"/>
            <a:ext cx="1682769"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dirty="0">
                <a:solidFill>
                  <a:schemeClr val="bg1"/>
                </a:solidFill>
                <a:effectLst>
                  <a:outerShdw blurRad="101600" dir="2700000" algn="tl" rotWithShape="0">
                    <a:prstClr val="black">
                      <a:alpha val="40000"/>
                    </a:prstClr>
                  </a:outerShdw>
                </a:effectLst>
              </a:rPr>
              <a:t>near: truncation</a:t>
            </a:r>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dirty="0" smtClean="0"/>
              <a:t>Christian Richardt – Stereoscopic 3D Videos and Panoramas</a:t>
            </a:r>
            <a:endParaRPr lang="en-GB" dirty="0"/>
          </a:p>
        </p:txBody>
      </p:sp>
      <p:sp>
        <p:nvSpPr>
          <p:cNvPr id="12" name="TextBox 11"/>
          <p:cNvSpPr txBox="1"/>
          <p:nvPr/>
        </p:nvSpPr>
        <p:spPr>
          <a:xfrm>
            <a:off x="10386351" y="2664604"/>
            <a:ext cx="184666" cy="3207225"/>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 dataset ‘</a:t>
            </a:r>
            <a:r>
              <a:rPr lang="en-GB" sz="1200" dirty="0" err="1" smtClean="0">
                <a:solidFill>
                  <a:schemeClr val="accent2">
                    <a:lumMod val="20000"/>
                    <a:lumOff val="80000"/>
                  </a:schemeClr>
                </a:solidFill>
              </a:rPr>
              <a:t>refaim</a:t>
            </a:r>
            <a:r>
              <a:rPr lang="en-GB" sz="1200" dirty="0" smtClean="0">
                <a:solidFill>
                  <a:schemeClr val="accent2">
                    <a:lumMod val="20000"/>
                    <a:lumOff val="80000"/>
                  </a:schemeClr>
                </a:solidFill>
              </a:rPr>
              <a:t>’ by </a:t>
            </a:r>
            <a:r>
              <a:rPr lang="en-GB" sz="1200" dirty="0" err="1" smtClean="0">
                <a:solidFill>
                  <a:schemeClr val="accent2">
                    <a:lumMod val="20000"/>
                    <a:lumOff val="80000"/>
                  </a:schemeClr>
                </a:solidFill>
              </a:rPr>
              <a:t>Rav-Acha</a:t>
            </a:r>
            <a:r>
              <a:rPr lang="en-GB" sz="1200" dirty="0" smtClean="0">
                <a:solidFill>
                  <a:schemeClr val="accent2">
                    <a:lumMod val="20000"/>
                    <a:lumOff val="80000"/>
                  </a:schemeClr>
                </a:solidFill>
              </a:rPr>
              <a:t> et al., IJCV 2008</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46025734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p:nvPr/>
        </p:nvSpPr>
        <p:spPr>
          <a:xfrm flipH="1" flipV="1">
            <a:off x="8515945" y="4420195"/>
            <a:ext cx="571501" cy="1"/>
          </a:xfrm>
          <a:prstGeom prst="line">
            <a:avLst/>
          </a:prstGeom>
          <a:ln w="127000">
            <a:solidFill>
              <a:srgbClr val="F5EC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87" name="Shape 387"/>
          <p:cNvSpPr/>
          <p:nvPr/>
        </p:nvSpPr>
        <p:spPr>
          <a:xfrm flipH="1" flipV="1">
            <a:off x="7366233" y="3687960"/>
            <a:ext cx="2857530" cy="1"/>
          </a:xfrm>
          <a:prstGeom prst="line">
            <a:avLst/>
          </a:prstGeom>
          <a:ln w="25400">
            <a:solidFill>
              <a:srgbClr val="FFFFFF"/>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88" name="Shape 388"/>
          <p:cNvSpPr/>
          <p:nvPr/>
        </p:nvSpPr>
        <p:spPr>
          <a:xfrm flipH="1" flipV="1">
            <a:off x="7908727" y="3687960"/>
            <a:ext cx="891015" cy="1"/>
          </a:xfrm>
          <a:prstGeom prst="line">
            <a:avLst/>
          </a:prstGeom>
          <a:ln w="127000">
            <a:solidFill>
              <a:srgbClr val="80CDFF"/>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89" name="Shape 389"/>
          <p:cNvSpPr/>
          <p:nvPr/>
        </p:nvSpPr>
        <p:spPr>
          <a:xfrm flipH="1" flipV="1">
            <a:off x="8801696" y="3687960"/>
            <a:ext cx="891015" cy="1"/>
          </a:xfrm>
          <a:prstGeom prst="line">
            <a:avLst/>
          </a:prstGeom>
          <a:ln w="127000">
            <a:solidFill>
              <a:srgbClr val="3D7598"/>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91" name="Shape 391"/>
          <p:cNvSpPr/>
          <p:nvPr/>
        </p:nvSpPr>
        <p:spPr>
          <a:xfrm flipH="1">
            <a:off x="1973672" y="3689002"/>
            <a:ext cx="2857589" cy="1"/>
          </a:xfrm>
          <a:prstGeom prst="line">
            <a:avLst/>
          </a:prstGeom>
          <a:ln w="25400">
            <a:solidFill>
              <a:srgbClr val="FFFFFF"/>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92" name="Shape 392"/>
          <p:cNvSpPr>
            <a:spLocks noGrp="1"/>
          </p:cNvSpPr>
          <p:nvPr>
            <p:ph type="title"/>
          </p:nvPr>
        </p:nvSpPr>
        <p:spPr/>
        <p:txBody>
          <a:bodyPr/>
          <a:lstStyle/>
          <a:p>
            <a:r>
              <a:rPr lang="en-GB" smtClean="0"/>
              <a:t>Duplication + truncation</a:t>
            </a:r>
            <a:endParaRPr lang="en-GB"/>
          </a:p>
        </p:txBody>
      </p:sp>
      <p:sp>
        <p:nvSpPr>
          <p:cNvPr id="411" name="Shape 411"/>
          <p:cNvSpPr>
            <a:spLocks noGrp="1"/>
          </p:cNvSpPr>
          <p:nvPr>
            <p:ph type="sldNum" sz="quarter" idx="4"/>
          </p:nvPr>
        </p:nvSpPr>
        <p:spPr/>
        <p:txBody>
          <a:bodyPr/>
          <a:lstStyle/>
          <a:p>
            <a:fld id="{86CB4B4D-7CA3-9044-876B-883B54F8677D}" type="slidenum">
              <a:rPr lang="en-GB" smtClean="0"/>
              <a:pPr/>
              <a:t>35</a:t>
            </a:fld>
            <a:endParaRPr lang="en-GB"/>
          </a:p>
        </p:txBody>
      </p:sp>
      <p:sp>
        <p:nvSpPr>
          <p:cNvPr id="393" name="Shape 393"/>
          <p:cNvSpPr/>
          <p:nvPr/>
        </p:nvSpPr>
        <p:spPr>
          <a:xfrm flipH="1" flipV="1">
            <a:off x="2506266" y="3685336"/>
            <a:ext cx="891015" cy="2590"/>
          </a:xfrm>
          <a:prstGeom prst="line">
            <a:avLst/>
          </a:prstGeom>
          <a:ln w="127000">
            <a:solidFill>
              <a:srgbClr val="80CDFF"/>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94" name="Shape 394"/>
          <p:cNvSpPr/>
          <p:nvPr/>
        </p:nvSpPr>
        <p:spPr>
          <a:xfrm flipH="1" flipV="1">
            <a:off x="3399235" y="3689158"/>
            <a:ext cx="891015" cy="2590"/>
          </a:xfrm>
          <a:prstGeom prst="line">
            <a:avLst/>
          </a:prstGeom>
          <a:ln w="127000">
            <a:solidFill>
              <a:srgbClr val="3D7598"/>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95" name="Shape 395"/>
          <p:cNvSpPr/>
          <p:nvPr/>
        </p:nvSpPr>
        <p:spPr>
          <a:xfrm>
            <a:off x="2952750" y="1982391"/>
            <a:ext cx="732234" cy="32850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741" y="0"/>
                </a:lnTo>
                <a:lnTo>
                  <a:pt x="21600" y="0"/>
                </a:lnTo>
                <a:lnTo>
                  <a:pt x="0" y="21600"/>
                </a:lnTo>
                <a:close/>
              </a:path>
            </a:pathLst>
          </a:custGeom>
          <a:solidFill>
            <a:srgbClr val="80CDFF">
              <a:alpha val="70000"/>
            </a:srgbClr>
          </a:solidFill>
          <a:ln w="12700">
            <a:miter lim="400000"/>
          </a:ln>
          <a:effectLst/>
        </p:spPr>
        <p:txBody>
          <a:bodyPr lIns="35719" tIns="35719" rIns="35719" bIns="35719" anchor="ctr"/>
          <a:lstStyle/>
          <a:p>
            <a:pPr>
              <a:defRPr sz="4200"/>
            </a:pPr>
            <a:endParaRPr sz="2953"/>
          </a:p>
        </p:txBody>
      </p:sp>
      <p:sp>
        <p:nvSpPr>
          <p:cNvPr id="396" name="Shape 396"/>
          <p:cNvSpPr/>
          <p:nvPr/>
        </p:nvSpPr>
        <p:spPr>
          <a:xfrm>
            <a:off x="3113484" y="1982391"/>
            <a:ext cx="741164" cy="32861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6655" y="0"/>
                </a:lnTo>
                <a:lnTo>
                  <a:pt x="21600" y="21600"/>
                </a:lnTo>
                <a:close/>
              </a:path>
            </a:pathLst>
          </a:custGeom>
          <a:solidFill>
            <a:srgbClr val="3D7598">
              <a:alpha val="70000"/>
            </a:srgbClr>
          </a:solidFill>
          <a:ln w="12700">
            <a:miter lim="400000"/>
          </a:ln>
          <a:effectLst/>
        </p:spPr>
        <p:txBody>
          <a:bodyPr lIns="35719" tIns="35719" rIns="35719" bIns="35719" anchor="ctr"/>
          <a:lstStyle/>
          <a:p>
            <a:pPr>
              <a:defRPr sz="4200"/>
            </a:pPr>
            <a:endParaRPr sz="2953"/>
          </a:p>
        </p:txBody>
      </p:sp>
      <p:sp>
        <p:nvSpPr>
          <p:cNvPr id="397" name="Shape 397"/>
          <p:cNvSpPr/>
          <p:nvPr/>
        </p:nvSpPr>
        <p:spPr>
          <a:xfrm flipH="1" flipV="1">
            <a:off x="3033117" y="3685336"/>
            <a:ext cx="271827" cy="1"/>
          </a:xfrm>
          <a:prstGeom prst="line">
            <a:avLst/>
          </a:prstGeom>
          <a:ln w="127000">
            <a:solidFill>
              <a:srgbClr val="FFFB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398" name="Shape 398"/>
          <p:cNvSpPr/>
          <p:nvPr/>
        </p:nvSpPr>
        <p:spPr>
          <a:xfrm flipH="1" flipV="1">
            <a:off x="3497461" y="3689579"/>
            <a:ext cx="271827" cy="1"/>
          </a:xfrm>
          <a:prstGeom prst="line">
            <a:avLst/>
          </a:prstGeom>
          <a:ln w="127000">
            <a:solidFill>
              <a:srgbClr val="FFFB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pic>
        <p:nvPicPr>
          <p:cNvPr id="399" name="camera.png"/>
          <p:cNvPicPr>
            <a:picLocks noChangeAspect="1"/>
          </p:cNvPicPr>
          <p:nvPr/>
        </p:nvPicPr>
        <p:blipFill>
          <a:blip r:embed="rId2">
            <a:extLst/>
          </a:blip>
          <a:stretch>
            <a:fillRect/>
          </a:stretch>
        </p:blipFill>
        <p:spPr>
          <a:xfrm rot="16200000">
            <a:off x="3587126" y="5205639"/>
            <a:ext cx="535782" cy="322206"/>
          </a:xfrm>
          <a:prstGeom prst="rect">
            <a:avLst/>
          </a:prstGeom>
          <a:ln w="12700">
            <a:miter lim="400000"/>
          </a:ln>
          <a:effectLst/>
        </p:spPr>
      </p:pic>
      <p:pic>
        <p:nvPicPr>
          <p:cNvPr id="400" name="camera.png"/>
          <p:cNvPicPr>
            <a:picLocks noChangeAspect="1"/>
          </p:cNvPicPr>
          <p:nvPr/>
        </p:nvPicPr>
        <p:blipFill>
          <a:blip r:embed="rId2">
            <a:extLst/>
          </a:blip>
          <a:stretch>
            <a:fillRect/>
          </a:stretch>
        </p:blipFill>
        <p:spPr>
          <a:xfrm rot="16200000">
            <a:off x="2685227" y="5205638"/>
            <a:ext cx="535782" cy="322206"/>
          </a:xfrm>
          <a:prstGeom prst="rect">
            <a:avLst/>
          </a:prstGeom>
          <a:ln w="12700">
            <a:miter lim="400000"/>
          </a:ln>
          <a:effectLst/>
        </p:spPr>
      </p:pic>
      <p:sp>
        <p:nvSpPr>
          <p:cNvPr id="401" name="Shape 401"/>
          <p:cNvSpPr/>
          <p:nvPr/>
        </p:nvSpPr>
        <p:spPr>
          <a:xfrm>
            <a:off x="8355211" y="3732609"/>
            <a:ext cx="446484" cy="15348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36" y="0"/>
                </a:lnTo>
                <a:lnTo>
                  <a:pt x="21600" y="0"/>
                </a:lnTo>
                <a:lnTo>
                  <a:pt x="0" y="21600"/>
                </a:lnTo>
                <a:close/>
              </a:path>
            </a:pathLst>
          </a:custGeom>
          <a:solidFill>
            <a:srgbClr val="80CDFF">
              <a:alpha val="70000"/>
            </a:srgbClr>
          </a:solidFill>
          <a:ln w="12700">
            <a:miter lim="400000"/>
          </a:ln>
          <a:effectLst/>
        </p:spPr>
        <p:txBody>
          <a:bodyPr lIns="35719" tIns="35719" rIns="35719" bIns="35719" anchor="ctr"/>
          <a:lstStyle/>
          <a:p>
            <a:pPr>
              <a:defRPr sz="4200"/>
            </a:pPr>
            <a:endParaRPr sz="2953"/>
          </a:p>
        </p:txBody>
      </p:sp>
      <p:sp>
        <p:nvSpPr>
          <p:cNvPr id="402" name="Shape 402"/>
          <p:cNvSpPr/>
          <p:nvPr/>
        </p:nvSpPr>
        <p:spPr>
          <a:xfrm>
            <a:off x="8801695" y="3732610"/>
            <a:ext cx="455414" cy="15359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7506" y="0"/>
                </a:lnTo>
                <a:lnTo>
                  <a:pt x="21600" y="21600"/>
                </a:lnTo>
                <a:close/>
              </a:path>
            </a:pathLst>
          </a:custGeom>
          <a:solidFill>
            <a:srgbClr val="3D7598">
              <a:alpha val="70000"/>
            </a:srgbClr>
          </a:solidFill>
          <a:ln w="12700">
            <a:miter lim="400000"/>
          </a:ln>
          <a:effectLst/>
        </p:spPr>
        <p:txBody>
          <a:bodyPr lIns="35719" tIns="35719" rIns="35719" bIns="35719" anchor="ctr"/>
          <a:lstStyle/>
          <a:p>
            <a:pPr>
              <a:defRPr sz="4200"/>
            </a:pPr>
            <a:endParaRPr sz="2953"/>
          </a:p>
        </p:txBody>
      </p:sp>
      <p:pic>
        <p:nvPicPr>
          <p:cNvPr id="403" name="camera.png"/>
          <p:cNvPicPr>
            <a:picLocks noChangeAspect="1"/>
          </p:cNvPicPr>
          <p:nvPr/>
        </p:nvPicPr>
        <p:blipFill>
          <a:blip r:embed="rId2">
            <a:extLst/>
          </a:blip>
          <a:stretch>
            <a:fillRect/>
          </a:stretch>
        </p:blipFill>
        <p:spPr>
          <a:xfrm rot="16200000">
            <a:off x="8989587" y="5205639"/>
            <a:ext cx="535782" cy="322206"/>
          </a:xfrm>
          <a:prstGeom prst="rect">
            <a:avLst/>
          </a:prstGeom>
          <a:ln w="12700">
            <a:miter lim="400000"/>
          </a:ln>
          <a:effectLst/>
        </p:spPr>
      </p:pic>
      <p:pic>
        <p:nvPicPr>
          <p:cNvPr id="404" name="camera.png"/>
          <p:cNvPicPr>
            <a:picLocks noChangeAspect="1"/>
          </p:cNvPicPr>
          <p:nvPr/>
        </p:nvPicPr>
        <p:blipFill>
          <a:blip r:embed="rId2">
            <a:extLst/>
          </a:blip>
          <a:stretch>
            <a:fillRect/>
          </a:stretch>
        </p:blipFill>
        <p:spPr>
          <a:xfrm rot="16200000">
            <a:off x="8087688" y="5205639"/>
            <a:ext cx="535782" cy="322206"/>
          </a:xfrm>
          <a:prstGeom prst="rect">
            <a:avLst/>
          </a:prstGeom>
          <a:ln w="12700">
            <a:miter lim="400000"/>
          </a:ln>
          <a:effectLst/>
        </p:spPr>
      </p:pic>
      <p:sp>
        <p:nvSpPr>
          <p:cNvPr id="405" name="Shape 405"/>
          <p:cNvSpPr/>
          <p:nvPr/>
        </p:nvSpPr>
        <p:spPr>
          <a:xfrm>
            <a:off x="7910493" y="6117315"/>
            <a:ext cx="923331" cy="266933"/>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a:t>near objects</a:t>
            </a:r>
          </a:p>
        </p:txBody>
      </p:sp>
      <p:sp>
        <p:nvSpPr>
          <p:cNvPr id="406" name="Shape 406"/>
          <p:cNvSpPr/>
          <p:nvPr/>
        </p:nvSpPr>
        <p:spPr>
          <a:xfrm>
            <a:off x="2633233" y="6117315"/>
            <a:ext cx="798296" cy="266933"/>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a:t>far objects</a:t>
            </a:r>
          </a:p>
        </p:txBody>
      </p:sp>
      <p:sp>
        <p:nvSpPr>
          <p:cNvPr id="408" name="Shape 408"/>
          <p:cNvSpPr/>
          <p:nvPr/>
        </p:nvSpPr>
        <p:spPr>
          <a:xfrm>
            <a:off x="4972629" y="3448167"/>
            <a:ext cx="1184491" cy="461729"/>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a:t>panoramic</a:t>
            </a:r>
          </a:p>
          <a:p>
            <a:r>
              <a:rPr sz="1266"/>
              <a:t>imaging surface</a:t>
            </a:r>
          </a:p>
        </p:txBody>
      </p:sp>
      <p:sp>
        <p:nvSpPr>
          <p:cNvPr id="409" name="Shape 409"/>
          <p:cNvSpPr/>
          <p:nvPr/>
        </p:nvSpPr>
        <p:spPr>
          <a:xfrm flipH="1">
            <a:off x="8640959" y="3687961"/>
            <a:ext cx="160736" cy="1"/>
          </a:xfrm>
          <a:prstGeom prst="line">
            <a:avLst/>
          </a:prstGeom>
          <a:ln w="127000">
            <a:solidFill>
              <a:srgbClr val="8EFA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10" name="Shape 410"/>
          <p:cNvSpPr/>
          <p:nvPr/>
        </p:nvSpPr>
        <p:spPr>
          <a:xfrm flipH="1">
            <a:off x="8801694" y="3687961"/>
            <a:ext cx="160736" cy="1"/>
          </a:xfrm>
          <a:prstGeom prst="line">
            <a:avLst/>
          </a:prstGeom>
          <a:ln w="127000">
            <a:solidFill>
              <a:srgbClr val="008F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390" name="Shape 390"/>
          <p:cNvSpPr/>
          <p:nvPr/>
        </p:nvSpPr>
        <p:spPr>
          <a:xfrm flipH="1" flipV="1">
            <a:off x="3113484" y="1935995"/>
            <a:ext cx="571361" cy="1"/>
          </a:xfrm>
          <a:prstGeom prst="line">
            <a:avLst/>
          </a:prstGeom>
          <a:ln w="127000">
            <a:solidFill>
              <a:srgbClr val="F5EC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07" name="Shape 407"/>
          <p:cNvSpPr/>
          <p:nvPr/>
        </p:nvSpPr>
        <p:spPr>
          <a:xfrm flipH="1" flipV="1">
            <a:off x="8605241" y="4420195"/>
            <a:ext cx="392908" cy="1"/>
          </a:xfrm>
          <a:prstGeom prst="line">
            <a:avLst/>
          </a:prstGeom>
          <a:ln w="127000">
            <a:solidFill>
              <a:srgbClr val="FF26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Tree>
    <p:extLst>
      <p:ext uri="{BB962C8B-B14F-4D97-AF65-F5344CB8AC3E}">
        <p14:creationId xmlns:p14="http://schemas.microsoft.com/office/powerpoint/2010/main" val="374898424"/>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9"/>
                                        </p:tgtEl>
                                        <p:attrNameLst>
                                          <p:attrName>style.visibility</p:attrName>
                                        </p:attrNameLst>
                                      </p:cBhvr>
                                      <p:to>
                                        <p:strVal val="visible"/>
                                      </p:to>
                                    </p:set>
                                    <p:animEffect transition="in" filter="fade">
                                      <p:cBhvr>
                                        <p:cTn id="11" dur="500"/>
                                        <p:tgtEl>
                                          <p:spTgt spid="39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0"/>
                                        </p:tgtEl>
                                        <p:attrNameLst>
                                          <p:attrName>style.visibility</p:attrName>
                                        </p:attrNameLst>
                                      </p:cBhvr>
                                      <p:to>
                                        <p:strVal val="visible"/>
                                      </p:to>
                                    </p:set>
                                    <p:animEffect transition="in" filter="fade">
                                      <p:cBhvr>
                                        <p:cTn id="15" dur="500"/>
                                        <p:tgtEl>
                                          <p:spTgt spid="39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91"/>
                                        </p:tgtEl>
                                        <p:attrNameLst>
                                          <p:attrName>style.visibility</p:attrName>
                                        </p:attrNameLst>
                                      </p:cBhvr>
                                      <p:to>
                                        <p:strVal val="visible"/>
                                      </p:to>
                                    </p:set>
                                    <p:animEffect transition="in" filter="fade">
                                      <p:cBhvr>
                                        <p:cTn id="19" dur="500"/>
                                        <p:tgtEl>
                                          <p:spTgt spid="39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8"/>
                                        </p:tgtEl>
                                        <p:attrNameLst>
                                          <p:attrName>style.visibility</p:attrName>
                                        </p:attrNameLst>
                                      </p:cBhvr>
                                      <p:to>
                                        <p:strVal val="visible"/>
                                      </p:to>
                                    </p:set>
                                    <p:animEffect transition="in" filter="fade">
                                      <p:cBhvr>
                                        <p:cTn id="23" dur="500"/>
                                        <p:tgtEl>
                                          <p:spTgt spid="40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6"/>
                                        </p:tgtEl>
                                        <p:attrNameLst>
                                          <p:attrName>style.visibility</p:attrName>
                                        </p:attrNameLst>
                                      </p:cBhvr>
                                      <p:to>
                                        <p:strVal val="visible"/>
                                      </p:to>
                                    </p:set>
                                    <p:animEffect transition="in" filter="fade">
                                      <p:cBhvr>
                                        <p:cTn id="27" dur="500"/>
                                        <p:tgtEl>
                                          <p:spTgt spid="4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3"/>
                                        </p:tgtEl>
                                        <p:attrNameLst>
                                          <p:attrName>style.visibility</p:attrName>
                                        </p:attrNameLst>
                                      </p:cBhvr>
                                      <p:to>
                                        <p:strVal val="visible"/>
                                      </p:to>
                                    </p:set>
                                    <p:animEffect transition="in" filter="fade">
                                      <p:cBhvr>
                                        <p:cTn id="32" dur="500"/>
                                        <p:tgtEl>
                                          <p:spTgt spid="393"/>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94"/>
                                        </p:tgtEl>
                                        <p:attrNameLst>
                                          <p:attrName>style.visibility</p:attrName>
                                        </p:attrNameLst>
                                      </p:cBhvr>
                                      <p:to>
                                        <p:strVal val="visible"/>
                                      </p:to>
                                    </p:set>
                                    <p:animEffect transition="in" filter="fade">
                                      <p:cBhvr>
                                        <p:cTn id="36" dur="500"/>
                                        <p:tgtEl>
                                          <p:spTgt spid="39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p:tmAbs val="0"/>
                                  </p:iterate>
                                  <p:childTnLst>
                                    <p:set>
                                      <p:cBhvr>
                                        <p:cTn id="40" fill="hold"/>
                                        <p:tgtEl>
                                          <p:spTgt spid="395"/>
                                        </p:tgtEl>
                                        <p:attrNameLst>
                                          <p:attrName>style.visibility</p:attrName>
                                        </p:attrNameLst>
                                      </p:cBhvr>
                                      <p:to>
                                        <p:strVal val="visible"/>
                                      </p:to>
                                    </p:set>
                                    <p:animEffect transition="in" filter="wipe(up)">
                                      <p:cBhvr>
                                        <p:cTn id="41" dur="500"/>
                                        <p:tgtEl>
                                          <p:spTgt spid="395"/>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97"/>
                                        </p:tgtEl>
                                        <p:attrNameLst>
                                          <p:attrName>style.visibility</p:attrName>
                                        </p:attrNameLst>
                                      </p:cBhvr>
                                      <p:to>
                                        <p:strVal val="visible"/>
                                      </p:to>
                                    </p:set>
                                    <p:animEffect transition="in" filter="fade">
                                      <p:cBhvr>
                                        <p:cTn id="45" dur="500"/>
                                        <p:tgtEl>
                                          <p:spTgt spid="397"/>
                                        </p:tgtEl>
                                      </p:cBhvr>
                                    </p:animEffect>
                                  </p:childTnLst>
                                </p:cTn>
                              </p:par>
                            </p:childTnLst>
                          </p:cTn>
                        </p:par>
                        <p:par>
                          <p:cTn id="46" fill="hold">
                            <p:stCondLst>
                              <p:cond delay="1000"/>
                            </p:stCondLst>
                            <p:childTnLst>
                              <p:par>
                                <p:cTn id="47" presetID="22" presetClass="entr" presetSubtype="1" fill="hold" grpId="0" nodeType="afterEffect">
                                  <p:stCondLst>
                                    <p:cond delay="0"/>
                                  </p:stCondLst>
                                  <p:iterate>
                                    <p:tmAbs val="0"/>
                                  </p:iterate>
                                  <p:childTnLst>
                                    <p:set>
                                      <p:cBhvr>
                                        <p:cTn id="48" fill="hold"/>
                                        <p:tgtEl>
                                          <p:spTgt spid="396"/>
                                        </p:tgtEl>
                                        <p:attrNameLst>
                                          <p:attrName>style.visibility</p:attrName>
                                        </p:attrNameLst>
                                      </p:cBhvr>
                                      <p:to>
                                        <p:strVal val="visible"/>
                                      </p:to>
                                    </p:set>
                                    <p:animEffect transition="in" filter="wipe(up)">
                                      <p:cBhvr>
                                        <p:cTn id="49" dur="500"/>
                                        <p:tgtEl>
                                          <p:spTgt spid="39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98"/>
                                        </p:tgtEl>
                                        <p:attrNameLst>
                                          <p:attrName>style.visibility</p:attrName>
                                        </p:attrNameLst>
                                      </p:cBhvr>
                                      <p:to>
                                        <p:strVal val="visible"/>
                                      </p:to>
                                    </p:set>
                                    <p:animEffect transition="in" filter="fade">
                                      <p:cBhvr>
                                        <p:cTn id="53" dur="500"/>
                                        <p:tgtEl>
                                          <p:spTgt spid="3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04"/>
                                        </p:tgtEl>
                                        <p:attrNameLst>
                                          <p:attrName>style.visibility</p:attrName>
                                        </p:attrNameLst>
                                      </p:cBhvr>
                                      <p:to>
                                        <p:strVal val="visible"/>
                                      </p:to>
                                    </p:set>
                                    <p:animEffect transition="in" filter="fade">
                                      <p:cBhvr>
                                        <p:cTn id="58" dur="500"/>
                                        <p:tgtEl>
                                          <p:spTgt spid="404"/>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403"/>
                                        </p:tgtEl>
                                        <p:attrNameLst>
                                          <p:attrName>style.visibility</p:attrName>
                                        </p:attrNameLst>
                                      </p:cBhvr>
                                      <p:to>
                                        <p:strVal val="visible"/>
                                      </p:to>
                                    </p:set>
                                    <p:animEffect transition="in" filter="fade">
                                      <p:cBhvr>
                                        <p:cTn id="62" dur="500"/>
                                        <p:tgtEl>
                                          <p:spTgt spid="403"/>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387"/>
                                        </p:tgtEl>
                                        <p:attrNameLst>
                                          <p:attrName>style.visibility</p:attrName>
                                        </p:attrNameLst>
                                      </p:cBhvr>
                                      <p:to>
                                        <p:strVal val="visible"/>
                                      </p:to>
                                    </p:set>
                                    <p:animEffect transition="in" filter="fade">
                                      <p:cBhvr>
                                        <p:cTn id="66" dur="500"/>
                                        <p:tgtEl>
                                          <p:spTgt spid="387"/>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386"/>
                                        </p:tgtEl>
                                        <p:attrNameLst>
                                          <p:attrName>style.visibility</p:attrName>
                                        </p:attrNameLst>
                                      </p:cBhvr>
                                      <p:to>
                                        <p:strVal val="visible"/>
                                      </p:to>
                                    </p:set>
                                    <p:animEffect transition="in" filter="fade">
                                      <p:cBhvr>
                                        <p:cTn id="70" dur="500"/>
                                        <p:tgtEl>
                                          <p:spTgt spid="386"/>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405"/>
                                        </p:tgtEl>
                                        <p:attrNameLst>
                                          <p:attrName>style.visibility</p:attrName>
                                        </p:attrNameLst>
                                      </p:cBhvr>
                                      <p:to>
                                        <p:strVal val="visible"/>
                                      </p:to>
                                    </p:set>
                                    <p:animEffect transition="in" filter="fade">
                                      <p:cBhvr>
                                        <p:cTn id="74" dur="500"/>
                                        <p:tgtEl>
                                          <p:spTgt spid="40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8"/>
                                        </p:tgtEl>
                                        <p:attrNameLst>
                                          <p:attrName>style.visibility</p:attrName>
                                        </p:attrNameLst>
                                      </p:cBhvr>
                                      <p:to>
                                        <p:strVal val="visible"/>
                                      </p:to>
                                    </p:set>
                                    <p:animEffect transition="in" filter="fade">
                                      <p:cBhvr>
                                        <p:cTn id="79" dur="500"/>
                                        <p:tgtEl>
                                          <p:spTgt spid="388"/>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389"/>
                                        </p:tgtEl>
                                        <p:attrNameLst>
                                          <p:attrName>style.visibility</p:attrName>
                                        </p:attrNameLst>
                                      </p:cBhvr>
                                      <p:to>
                                        <p:strVal val="visible"/>
                                      </p:to>
                                    </p:set>
                                    <p:animEffect transition="in" filter="fade">
                                      <p:cBhvr>
                                        <p:cTn id="83" dur="500"/>
                                        <p:tgtEl>
                                          <p:spTgt spid="38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401"/>
                                        </p:tgtEl>
                                        <p:attrNameLst>
                                          <p:attrName>style.visibility</p:attrName>
                                        </p:attrNameLst>
                                      </p:cBhvr>
                                      <p:to>
                                        <p:strVal val="visible"/>
                                      </p:to>
                                    </p:set>
                                    <p:animEffect transition="in" filter="wipe(down)">
                                      <p:cBhvr>
                                        <p:cTn id="88" dur="500"/>
                                        <p:tgtEl>
                                          <p:spTgt spid="401"/>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09"/>
                                        </p:tgtEl>
                                        <p:attrNameLst>
                                          <p:attrName>style.visibility</p:attrName>
                                        </p:attrNameLst>
                                      </p:cBhvr>
                                      <p:to>
                                        <p:strVal val="visible"/>
                                      </p:to>
                                    </p:set>
                                    <p:animEffect transition="in" filter="fade">
                                      <p:cBhvr>
                                        <p:cTn id="92" dur="500"/>
                                        <p:tgtEl>
                                          <p:spTgt spid="40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02"/>
                                        </p:tgtEl>
                                        <p:attrNameLst>
                                          <p:attrName>style.visibility</p:attrName>
                                        </p:attrNameLst>
                                      </p:cBhvr>
                                      <p:to>
                                        <p:strVal val="visible"/>
                                      </p:to>
                                    </p:set>
                                    <p:animEffect transition="in" filter="wipe(down)">
                                      <p:cBhvr>
                                        <p:cTn id="97" dur="500"/>
                                        <p:tgtEl>
                                          <p:spTgt spid="402"/>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410"/>
                                        </p:tgtEl>
                                        <p:attrNameLst>
                                          <p:attrName>style.visibility</p:attrName>
                                        </p:attrNameLst>
                                      </p:cBhvr>
                                      <p:to>
                                        <p:strVal val="visible"/>
                                      </p:to>
                                    </p:set>
                                    <p:animEffect transition="in" filter="fade">
                                      <p:cBhvr>
                                        <p:cTn id="101" dur="500"/>
                                        <p:tgtEl>
                                          <p:spTgt spid="410"/>
                                        </p:tgtEl>
                                      </p:cBhvr>
                                    </p:animEffect>
                                  </p:childTnLst>
                                </p:cTn>
                              </p:par>
                            </p:childTnLst>
                          </p:cTn>
                        </p:par>
                        <p:par>
                          <p:cTn id="102" fill="hold">
                            <p:stCondLst>
                              <p:cond delay="1000"/>
                            </p:stCondLst>
                            <p:childTnLst>
                              <p:par>
                                <p:cTn id="103" presetID="10" presetClass="entr" presetSubtype="0" fill="hold" grpId="0" nodeType="afterEffect">
                                  <p:stCondLst>
                                    <p:cond delay="500"/>
                                  </p:stCondLst>
                                  <p:childTnLst>
                                    <p:set>
                                      <p:cBhvr>
                                        <p:cTn id="104" dur="1" fill="hold">
                                          <p:stCondLst>
                                            <p:cond delay="0"/>
                                          </p:stCondLst>
                                        </p:cTn>
                                        <p:tgtEl>
                                          <p:spTgt spid="407"/>
                                        </p:tgtEl>
                                        <p:attrNameLst>
                                          <p:attrName>style.visibility</p:attrName>
                                        </p:attrNameLst>
                                      </p:cBhvr>
                                      <p:to>
                                        <p:strVal val="visible"/>
                                      </p:to>
                                    </p:set>
                                    <p:animEffect transition="in" filter="fade">
                                      <p:cBhvr>
                                        <p:cTn id="105"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advAuto="0"/>
      <p:bldP spid="387" grpId="0" animBg="1" advAuto="0"/>
      <p:bldP spid="388" grpId="0" animBg="1" advAuto="0"/>
      <p:bldP spid="389" grpId="0" animBg="1" advAuto="0"/>
      <p:bldP spid="391" grpId="0" animBg="1" advAuto="0"/>
      <p:bldP spid="393" grpId="0" animBg="1" advAuto="0"/>
      <p:bldP spid="394" grpId="0" animBg="1" advAuto="0"/>
      <p:bldP spid="395" grpId="0" animBg="1" advAuto="0"/>
      <p:bldP spid="396" grpId="0" animBg="1" advAuto="0"/>
      <p:bldP spid="397" grpId="0" animBg="1" advAuto="0"/>
      <p:bldP spid="398" grpId="0" animBg="1" advAuto="0"/>
      <p:bldP spid="399" grpId="0" animBg="1" advAuto="0"/>
      <p:bldP spid="400" grpId="0" animBg="1" advAuto="0"/>
      <p:bldP spid="401" grpId="0" animBg="1"/>
      <p:bldP spid="402" grpId="0" animBg="1"/>
      <p:bldP spid="403" grpId="0" animBg="1" advAuto="0"/>
      <p:bldP spid="404" grpId="0" animBg="1" advAuto="0"/>
      <p:bldP spid="405" grpId="0" animBg="1" advAuto="0"/>
      <p:bldP spid="406" grpId="0" animBg="1" advAuto="0"/>
      <p:bldP spid="408" grpId="0" animBg="1" advAuto="0"/>
      <p:bldP spid="409" grpId="0" animBg="1" advAuto="0"/>
      <p:bldP spid="410" grpId="0" animBg="1" advAuto="0"/>
      <p:bldP spid="390" grpId="0" animBg="1" advAuto="0"/>
      <p:bldP spid="407"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p:nvPr/>
        </p:nvSpPr>
        <p:spPr>
          <a:xfrm flipH="1">
            <a:off x="1973672" y="3689002"/>
            <a:ext cx="2857589" cy="1"/>
          </a:xfrm>
          <a:prstGeom prst="line">
            <a:avLst/>
          </a:prstGeom>
          <a:ln w="25400">
            <a:solidFill>
              <a:srgbClr val="FFFFFF"/>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14" name="Shape 414"/>
          <p:cNvSpPr/>
          <p:nvPr/>
        </p:nvSpPr>
        <p:spPr>
          <a:xfrm>
            <a:off x="3323237" y="3598664"/>
            <a:ext cx="169854" cy="161540"/>
          </a:xfrm>
          <a:prstGeom prst="star5">
            <a:avLst>
              <a:gd name="adj" fmla="val 25000"/>
              <a:gd name="hf" fmla="val 105146"/>
              <a:gd name="vf" fmla="val 110557"/>
            </a:avLst>
          </a:prstGeom>
          <a:gradFill>
            <a:gsLst>
              <a:gs pos="0">
                <a:srgbClr val="FF9300"/>
              </a:gs>
              <a:gs pos="100000">
                <a:srgbClr val="FFFB00"/>
              </a:gs>
            </a:gsLst>
            <a:lin ang="2700000"/>
          </a:gradFill>
          <a:ln w="12700">
            <a:miter lim="400000"/>
          </a:ln>
          <a:effectLst>
            <a:outerShdw blurRad="50800" dist="38100" dir="5400000" rotWithShape="0">
              <a:srgbClr val="000000"/>
            </a:outerShdw>
          </a:effectLst>
        </p:spPr>
        <p:txBody>
          <a:bodyPr lIns="35719" tIns="35719" rIns="35719" bIns="35719" anchor="ctr"/>
          <a:lstStyle/>
          <a:p>
            <a:endParaRPr sz="1266"/>
          </a:p>
        </p:txBody>
      </p:sp>
      <p:sp>
        <p:nvSpPr>
          <p:cNvPr id="415" name="Shape 415"/>
          <p:cNvSpPr/>
          <p:nvPr/>
        </p:nvSpPr>
        <p:spPr>
          <a:xfrm flipH="1" flipV="1">
            <a:off x="8515945" y="4420195"/>
            <a:ext cx="571501" cy="1"/>
          </a:xfrm>
          <a:prstGeom prst="line">
            <a:avLst/>
          </a:prstGeom>
          <a:ln w="127000">
            <a:solidFill>
              <a:srgbClr val="F5EC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16" name="Shape 416"/>
          <p:cNvSpPr/>
          <p:nvPr/>
        </p:nvSpPr>
        <p:spPr>
          <a:xfrm flipH="1" flipV="1">
            <a:off x="7366233" y="3687960"/>
            <a:ext cx="2857530" cy="1"/>
          </a:xfrm>
          <a:prstGeom prst="line">
            <a:avLst/>
          </a:prstGeom>
          <a:ln w="25400">
            <a:solidFill>
              <a:srgbClr val="FFFFFF"/>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17" name="Shape 417"/>
          <p:cNvSpPr/>
          <p:nvPr/>
        </p:nvSpPr>
        <p:spPr>
          <a:xfrm flipH="1" flipV="1">
            <a:off x="3113484" y="1935995"/>
            <a:ext cx="571361" cy="1"/>
          </a:xfrm>
          <a:prstGeom prst="line">
            <a:avLst/>
          </a:prstGeom>
          <a:ln w="127000">
            <a:solidFill>
              <a:srgbClr val="F5EC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18" name="Shape 418"/>
          <p:cNvSpPr>
            <a:spLocks noGrp="1"/>
          </p:cNvSpPr>
          <p:nvPr>
            <p:ph type="title"/>
          </p:nvPr>
        </p:nvSpPr>
        <p:spPr/>
        <p:txBody>
          <a:bodyPr/>
          <a:lstStyle/>
          <a:p>
            <a:r>
              <a:rPr lang="en-GB" smtClean="0"/>
              <a:t>Flow-based ray interpolation</a:t>
            </a:r>
            <a:endParaRPr lang="en-GB"/>
          </a:p>
        </p:txBody>
      </p:sp>
      <p:sp>
        <p:nvSpPr>
          <p:cNvPr id="435" name="Shape 435"/>
          <p:cNvSpPr>
            <a:spLocks noGrp="1"/>
          </p:cNvSpPr>
          <p:nvPr>
            <p:ph type="sldNum" sz="quarter" idx="4"/>
          </p:nvPr>
        </p:nvSpPr>
        <p:spPr/>
        <p:txBody>
          <a:bodyPr/>
          <a:lstStyle/>
          <a:p>
            <a:fld id="{86CB4B4D-7CA3-9044-876B-883B54F8677D}" type="slidenum">
              <a:rPr lang="en-GB" smtClean="0"/>
              <a:pPr/>
              <a:t>36</a:t>
            </a:fld>
            <a:endParaRPr lang="en-GB"/>
          </a:p>
        </p:txBody>
      </p:sp>
      <p:pic>
        <p:nvPicPr>
          <p:cNvPr id="419" name="camera.png"/>
          <p:cNvPicPr>
            <a:picLocks noChangeAspect="1"/>
          </p:cNvPicPr>
          <p:nvPr/>
        </p:nvPicPr>
        <p:blipFill>
          <a:blip r:embed="rId2">
            <a:extLst/>
          </a:blip>
          <a:stretch>
            <a:fillRect/>
          </a:stretch>
        </p:blipFill>
        <p:spPr>
          <a:xfrm rot="16200000">
            <a:off x="8989587" y="5205639"/>
            <a:ext cx="535782" cy="322206"/>
          </a:xfrm>
          <a:prstGeom prst="rect">
            <a:avLst/>
          </a:prstGeom>
          <a:ln w="12700">
            <a:miter lim="400000"/>
          </a:ln>
          <a:effectLst/>
        </p:spPr>
      </p:pic>
      <p:pic>
        <p:nvPicPr>
          <p:cNvPr id="420" name="camera.png"/>
          <p:cNvPicPr>
            <a:picLocks noChangeAspect="1"/>
          </p:cNvPicPr>
          <p:nvPr/>
        </p:nvPicPr>
        <p:blipFill>
          <a:blip r:embed="rId2">
            <a:extLst/>
          </a:blip>
          <a:stretch>
            <a:fillRect/>
          </a:stretch>
        </p:blipFill>
        <p:spPr>
          <a:xfrm rot="16200000">
            <a:off x="8087688" y="5205639"/>
            <a:ext cx="535782" cy="322206"/>
          </a:xfrm>
          <a:prstGeom prst="rect">
            <a:avLst/>
          </a:prstGeom>
          <a:ln w="12700">
            <a:miter lim="400000"/>
          </a:ln>
          <a:effectLst/>
        </p:spPr>
      </p:pic>
      <p:sp>
        <p:nvSpPr>
          <p:cNvPr id="421" name="Shape 421"/>
          <p:cNvSpPr/>
          <p:nvPr/>
        </p:nvSpPr>
        <p:spPr>
          <a:xfrm>
            <a:off x="7910493" y="6117315"/>
            <a:ext cx="923331" cy="266933"/>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a:t>near objects</a:t>
            </a:r>
          </a:p>
        </p:txBody>
      </p:sp>
      <p:sp>
        <p:nvSpPr>
          <p:cNvPr id="422" name="Shape 422"/>
          <p:cNvSpPr/>
          <p:nvPr/>
        </p:nvSpPr>
        <p:spPr>
          <a:xfrm>
            <a:off x="2633233" y="6117315"/>
            <a:ext cx="798296" cy="266933"/>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a:t>far objects</a:t>
            </a:r>
          </a:p>
        </p:txBody>
      </p:sp>
      <p:sp>
        <p:nvSpPr>
          <p:cNvPr id="423" name="Shape 423"/>
          <p:cNvSpPr/>
          <p:nvPr/>
        </p:nvSpPr>
        <p:spPr>
          <a:xfrm>
            <a:off x="4972629" y="3448167"/>
            <a:ext cx="1184491" cy="461729"/>
          </a:xfrm>
          <a:prstGeom prst="rect">
            <a:avLst/>
          </a:prstGeom>
          <a:ln w="12700">
            <a:miter lim="400000"/>
          </a:ln>
          <a:effectLst>
            <a:outerShdw blurRad="50800" dist="38100" dir="5400000" rotWithShape="0">
              <a:srgbClr val="000000"/>
            </a:outerShdw>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1266"/>
              <a:t>panoramic</a:t>
            </a:r>
          </a:p>
          <a:p>
            <a:r>
              <a:rPr sz="1266"/>
              <a:t>imaging surface</a:t>
            </a:r>
          </a:p>
        </p:txBody>
      </p:sp>
      <p:sp>
        <p:nvSpPr>
          <p:cNvPr id="424" name="Shape 424"/>
          <p:cNvSpPr/>
          <p:nvPr/>
        </p:nvSpPr>
        <p:spPr>
          <a:xfrm flipH="1" flipV="1">
            <a:off x="3408165" y="1980975"/>
            <a:ext cx="1" cy="3260753"/>
          </a:xfrm>
          <a:prstGeom prst="line">
            <a:avLst/>
          </a:prstGeom>
          <a:ln w="50800">
            <a:solidFill>
              <a:srgbClr val="8CB38F"/>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25" name="Shape 425"/>
          <p:cNvSpPr/>
          <p:nvPr/>
        </p:nvSpPr>
        <p:spPr>
          <a:xfrm flipH="1" flipV="1">
            <a:off x="3408164" y="1984312"/>
            <a:ext cx="455415" cy="3257414"/>
          </a:xfrm>
          <a:prstGeom prst="line">
            <a:avLst/>
          </a:prstGeom>
          <a:ln w="50800">
            <a:solidFill>
              <a:srgbClr val="5FB5EC"/>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26" name="Shape 426"/>
          <p:cNvSpPr/>
          <p:nvPr/>
        </p:nvSpPr>
        <p:spPr>
          <a:xfrm flipV="1">
            <a:off x="2952752" y="1982392"/>
            <a:ext cx="455413" cy="3259335"/>
          </a:xfrm>
          <a:prstGeom prst="line">
            <a:avLst/>
          </a:prstGeom>
          <a:ln w="50800">
            <a:solidFill>
              <a:srgbClr val="5FB5EC"/>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pic>
        <p:nvPicPr>
          <p:cNvPr id="427" name="camera.png"/>
          <p:cNvPicPr>
            <a:picLocks noChangeAspect="1"/>
          </p:cNvPicPr>
          <p:nvPr/>
        </p:nvPicPr>
        <p:blipFill>
          <a:blip r:embed="rId2">
            <a:extLst/>
          </a:blip>
          <a:stretch>
            <a:fillRect/>
          </a:stretch>
        </p:blipFill>
        <p:spPr>
          <a:xfrm rot="16200000">
            <a:off x="3587126" y="5205639"/>
            <a:ext cx="535782" cy="322206"/>
          </a:xfrm>
          <a:prstGeom prst="rect">
            <a:avLst/>
          </a:prstGeom>
          <a:ln w="12700">
            <a:miter lim="400000"/>
          </a:ln>
          <a:effectLst/>
        </p:spPr>
      </p:pic>
      <p:pic>
        <p:nvPicPr>
          <p:cNvPr id="428" name="camera.png"/>
          <p:cNvPicPr>
            <a:picLocks noChangeAspect="1"/>
          </p:cNvPicPr>
          <p:nvPr/>
        </p:nvPicPr>
        <p:blipFill>
          <a:blip r:embed="rId2">
            <a:extLst/>
          </a:blip>
          <a:stretch>
            <a:fillRect/>
          </a:stretch>
        </p:blipFill>
        <p:spPr>
          <a:xfrm rot="16200000">
            <a:off x="2685227" y="5205638"/>
            <a:ext cx="535782" cy="322206"/>
          </a:xfrm>
          <a:prstGeom prst="rect">
            <a:avLst/>
          </a:prstGeom>
          <a:ln w="12700">
            <a:miter lim="400000"/>
          </a:ln>
          <a:effectLst/>
        </p:spPr>
      </p:pic>
      <p:pic>
        <p:nvPicPr>
          <p:cNvPr id="429" name="green camera.png"/>
          <p:cNvPicPr>
            <a:picLocks noChangeAspect="1"/>
          </p:cNvPicPr>
          <p:nvPr/>
        </p:nvPicPr>
        <p:blipFill>
          <a:blip r:embed="rId3">
            <a:extLst/>
          </a:blip>
          <a:stretch>
            <a:fillRect/>
          </a:stretch>
        </p:blipFill>
        <p:spPr>
          <a:xfrm rot="16200000">
            <a:off x="3140642" y="5206008"/>
            <a:ext cx="535782" cy="322206"/>
          </a:xfrm>
          <a:prstGeom prst="rect">
            <a:avLst/>
          </a:prstGeom>
          <a:ln w="12700">
            <a:miter lim="400000"/>
          </a:ln>
          <a:effectLst/>
        </p:spPr>
      </p:pic>
      <p:pic>
        <p:nvPicPr>
          <p:cNvPr id="430" name="camera.png"/>
          <p:cNvPicPr>
            <a:picLocks noChangeAspect="1"/>
          </p:cNvPicPr>
          <p:nvPr/>
        </p:nvPicPr>
        <p:blipFill>
          <a:blip r:embed="rId2">
            <a:extLst/>
          </a:blip>
          <a:stretch>
            <a:fillRect/>
          </a:stretch>
        </p:blipFill>
        <p:spPr>
          <a:xfrm rot="16200000">
            <a:off x="-553273" y="5205639"/>
            <a:ext cx="535782" cy="322206"/>
          </a:xfrm>
          <a:prstGeom prst="rect">
            <a:avLst/>
          </a:prstGeom>
          <a:ln w="12700">
            <a:miter lim="400000"/>
          </a:ln>
          <a:effectLst>
            <a:outerShdw blurRad="50800" dist="38100" dir="5400000" rotWithShape="0">
              <a:srgbClr val="000000"/>
            </a:outerShdw>
          </a:effectLst>
        </p:spPr>
      </p:pic>
      <p:sp>
        <p:nvSpPr>
          <p:cNvPr id="431" name="Shape 431"/>
          <p:cNvSpPr/>
          <p:nvPr/>
        </p:nvSpPr>
        <p:spPr>
          <a:xfrm flipH="1" flipV="1">
            <a:off x="3113485" y="3685336"/>
            <a:ext cx="571361" cy="1"/>
          </a:xfrm>
          <a:prstGeom prst="line">
            <a:avLst/>
          </a:prstGeom>
          <a:ln w="127000">
            <a:solidFill>
              <a:srgbClr val="F5EC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32" name="Shape 432"/>
          <p:cNvSpPr/>
          <p:nvPr/>
        </p:nvSpPr>
        <p:spPr>
          <a:xfrm flipH="1" flipV="1">
            <a:off x="8515945" y="3685336"/>
            <a:ext cx="571361" cy="1"/>
          </a:xfrm>
          <a:prstGeom prst="line">
            <a:avLst/>
          </a:prstGeom>
          <a:ln w="127000">
            <a:solidFill>
              <a:srgbClr val="F5EC00"/>
            </a:solidFill>
            <a:miter lim="400000"/>
          </a:ln>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33" name="Shape 433"/>
          <p:cNvSpPr/>
          <p:nvPr/>
        </p:nvSpPr>
        <p:spPr>
          <a:xfrm flipH="1" flipV="1">
            <a:off x="7909782" y="1982390"/>
            <a:ext cx="1" cy="3260753"/>
          </a:xfrm>
          <a:prstGeom prst="line">
            <a:avLst/>
          </a:prstGeom>
          <a:ln w="50800">
            <a:solidFill>
              <a:srgbClr val="8CB38F"/>
            </a:solidFill>
            <a:miter lim="400000"/>
            <a:tailEnd type="stealth"/>
          </a:ln>
          <a:effectLst>
            <a:outerShdw blurRad="50800" dist="38100" dir="5400000" rotWithShape="0">
              <a:srgbClr val="000000"/>
            </a:outerShdw>
          </a:effectLst>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pic>
        <p:nvPicPr>
          <p:cNvPr id="434" name="green camera.png"/>
          <p:cNvPicPr>
            <a:picLocks noChangeAspect="1"/>
          </p:cNvPicPr>
          <p:nvPr/>
        </p:nvPicPr>
        <p:blipFill>
          <a:blip r:embed="rId3">
            <a:extLst/>
          </a:blip>
          <a:stretch>
            <a:fillRect/>
          </a:stretch>
        </p:blipFill>
        <p:spPr>
          <a:xfrm rot="16200000">
            <a:off x="7641204" y="5205639"/>
            <a:ext cx="535782" cy="322206"/>
          </a:xfrm>
          <a:prstGeom prst="rect">
            <a:avLst/>
          </a:prstGeom>
          <a:ln w="12700">
            <a:miter lim="400000"/>
          </a:ln>
          <a:effectLst/>
        </p:spPr>
      </p:pic>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Tree>
    <p:extLst>
      <p:ext uri="{BB962C8B-B14F-4D97-AF65-F5344CB8AC3E}">
        <p14:creationId xmlns:p14="http://schemas.microsoft.com/office/powerpoint/2010/main" val="232159598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 calcmode="lin" valueType="num">
                                      <p:cBhvr>
                                        <p:cTn id="7" dur="500" fill="hold"/>
                                        <p:tgtEl>
                                          <p:spTgt spid="414"/>
                                        </p:tgtEl>
                                        <p:attrNameLst>
                                          <p:attrName>ppt_w</p:attrName>
                                        </p:attrNameLst>
                                      </p:cBhvr>
                                      <p:tavLst>
                                        <p:tav tm="0">
                                          <p:val>
                                            <p:fltVal val="0"/>
                                          </p:val>
                                        </p:tav>
                                        <p:tav tm="100000">
                                          <p:val>
                                            <p:strVal val="#ppt_w"/>
                                          </p:val>
                                        </p:tav>
                                      </p:tavLst>
                                    </p:anim>
                                    <p:anim calcmode="lin" valueType="num">
                                      <p:cBhvr>
                                        <p:cTn id="8" dur="500" fill="hold"/>
                                        <p:tgtEl>
                                          <p:spTgt spid="414"/>
                                        </p:tgtEl>
                                        <p:attrNameLst>
                                          <p:attrName>ppt_h</p:attrName>
                                        </p:attrNameLst>
                                      </p:cBhvr>
                                      <p:tavLst>
                                        <p:tav tm="0">
                                          <p:val>
                                            <p:fltVal val="0"/>
                                          </p:val>
                                        </p:tav>
                                        <p:tav tm="100000">
                                          <p:val>
                                            <p:strVal val="#ppt_h"/>
                                          </p:val>
                                        </p:tav>
                                      </p:tavLst>
                                    </p:anim>
                                    <p:animEffect transition="in" filter="fade">
                                      <p:cBhvr>
                                        <p:cTn id="9" dur="500"/>
                                        <p:tgtEl>
                                          <p:spTgt spid="4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29"/>
                                        </p:tgtEl>
                                        <p:attrNameLst>
                                          <p:attrName>style.visibility</p:attrName>
                                        </p:attrNameLst>
                                      </p:cBhvr>
                                      <p:to>
                                        <p:strVal val="visible"/>
                                      </p:to>
                                    </p:set>
                                    <p:animEffect transition="in" filter="fade">
                                      <p:cBhvr>
                                        <p:cTn id="14" dur="500"/>
                                        <p:tgtEl>
                                          <p:spTgt spid="429"/>
                                        </p:tgtEl>
                                      </p:cBhvr>
                                    </p:animEffect>
                                  </p:childTnLst>
                                </p:cTn>
                              </p:par>
                            </p:childTnLst>
                          </p:cTn>
                        </p:par>
                        <p:par>
                          <p:cTn id="15" fill="hold">
                            <p:stCondLst>
                              <p:cond delay="500"/>
                            </p:stCondLst>
                            <p:childTnLst>
                              <p:par>
                                <p:cTn id="16" presetID="10" presetClass="entr" presetSubtype="0" fill="hold" grpId="0" nodeType="afterEffect">
                                  <p:stCondLst>
                                    <p:cond delay="500"/>
                                  </p:stCondLst>
                                  <p:childTnLst>
                                    <p:set>
                                      <p:cBhvr>
                                        <p:cTn id="17" dur="1" fill="hold">
                                          <p:stCondLst>
                                            <p:cond delay="0"/>
                                          </p:stCondLst>
                                        </p:cTn>
                                        <p:tgtEl>
                                          <p:spTgt spid="424"/>
                                        </p:tgtEl>
                                        <p:attrNameLst>
                                          <p:attrName>style.visibility</p:attrName>
                                        </p:attrNameLst>
                                      </p:cBhvr>
                                      <p:to>
                                        <p:strVal val="visible"/>
                                      </p:to>
                                    </p:set>
                                    <p:animEffect transition="in" filter="fade">
                                      <p:cBhvr>
                                        <p:cTn id="18" dur="500"/>
                                        <p:tgtEl>
                                          <p:spTgt spid="4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6"/>
                                        </p:tgtEl>
                                        <p:attrNameLst>
                                          <p:attrName>style.visibility</p:attrName>
                                        </p:attrNameLst>
                                      </p:cBhvr>
                                      <p:to>
                                        <p:strVal val="visible"/>
                                      </p:to>
                                    </p:set>
                                    <p:animEffect transition="in" filter="fade">
                                      <p:cBhvr>
                                        <p:cTn id="23" dur="500"/>
                                        <p:tgtEl>
                                          <p:spTgt spid="42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425"/>
                                        </p:tgtEl>
                                        <p:attrNameLst>
                                          <p:attrName>style.visibility</p:attrName>
                                        </p:attrNameLst>
                                      </p:cBhvr>
                                      <p:to>
                                        <p:strVal val="visible"/>
                                      </p:to>
                                    </p:set>
                                    <p:animEffect transition="in" filter="fade">
                                      <p:cBhvr>
                                        <p:cTn id="27" dur="500"/>
                                        <p:tgtEl>
                                          <p:spTgt spid="4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25"/>
                                        </p:tgtEl>
                                      </p:cBhvr>
                                    </p:animEffect>
                                    <p:set>
                                      <p:cBhvr>
                                        <p:cTn id="32" dur="1" fill="hold">
                                          <p:stCondLst>
                                            <p:cond delay="499"/>
                                          </p:stCondLst>
                                        </p:cTn>
                                        <p:tgtEl>
                                          <p:spTgt spid="42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26"/>
                                        </p:tgtEl>
                                      </p:cBhvr>
                                    </p:animEffect>
                                    <p:set>
                                      <p:cBhvr>
                                        <p:cTn id="35" dur="1" fill="hold">
                                          <p:stCondLst>
                                            <p:cond delay="499"/>
                                          </p:stCondLst>
                                        </p:cTn>
                                        <p:tgtEl>
                                          <p:spTgt spid="42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14"/>
                                        </p:tgtEl>
                                      </p:cBhvr>
                                    </p:animEffect>
                                    <p:set>
                                      <p:cBhvr>
                                        <p:cTn id="38" dur="1" fill="hold">
                                          <p:stCondLst>
                                            <p:cond delay="499"/>
                                          </p:stCondLst>
                                        </p:cTn>
                                        <p:tgtEl>
                                          <p:spTgt spid="4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path" presetSubtype="0" accel="50000" decel="50000" fill="hold" nodeType="clickEffect">
                                  <p:stCondLst>
                                    <p:cond delay="0"/>
                                  </p:stCondLst>
                                  <p:childTnLst>
                                    <p:animMotion origin="layout" path="M 0.000000 0.000000 L -0.098673 -0.000054" pathEditMode="relative">
                                      <p:cBhvr>
                                        <p:cTn id="42" dur="500" fill="hold"/>
                                        <p:tgtEl>
                                          <p:spTgt spid="429"/>
                                        </p:tgtEl>
                                        <p:attrNameLst>
                                          <p:attrName>ppt_x</p:attrName>
                                          <p:attrName>ppt_y</p:attrName>
                                        </p:attrNameLst>
                                      </p:cBhvr>
                                    </p:animMotion>
                                  </p:childTnLst>
                                </p:cTn>
                              </p:par>
                              <p:par>
                                <p:cTn id="43" presetID="-1" presetClass="path" presetSubtype="0" accel="50000" decel="50000" fill="hold" nodeType="withEffect">
                                  <p:stCondLst>
                                    <p:cond delay="0"/>
                                  </p:stCondLst>
                                  <p:childTnLst>
                                    <p:animMotion origin="layout" path="M 0.000000 0.000000 L -0.098633 0.000754" pathEditMode="relative">
                                      <p:cBhvr>
                                        <p:cTn id="44" dur="500" fill="hold"/>
                                        <p:tgtEl>
                                          <p:spTgt spid="424"/>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path" presetSubtype="0" fill="hold" nodeType="clickEffect">
                                  <p:stCondLst>
                                    <p:cond delay="0"/>
                                  </p:stCondLst>
                                  <p:childTnLst>
                                    <p:animMotion origin="layout" path="M -0.098673 -0.000054 L 0.097616 -0.000054" pathEditMode="relative">
                                      <p:cBhvr>
                                        <p:cTn id="48" dur="2000" fill="hold"/>
                                        <p:tgtEl>
                                          <p:spTgt spid="429"/>
                                        </p:tgtEl>
                                        <p:attrNameLst>
                                          <p:attrName>ppt_x</p:attrName>
                                          <p:attrName>ppt_y</p:attrName>
                                        </p:attrNameLst>
                                      </p:cBhvr>
                                    </p:animMotion>
                                  </p:childTnLst>
                                </p:cTn>
                              </p:par>
                              <p:par>
                                <p:cTn id="49" presetID="-1" presetClass="path" presetSubtype="0" fill="hold" nodeType="withEffect">
                                  <p:stCondLst>
                                    <p:cond delay="0"/>
                                  </p:stCondLst>
                                  <p:childTnLst>
                                    <p:animMotion origin="layout" path="M -0.098633 0.000754 L 0.097656 0.000754" pathEditMode="relative">
                                      <p:cBhvr>
                                        <p:cTn id="50" dur="2000" fill="hold"/>
                                        <p:tgtEl>
                                          <p:spTgt spid="424"/>
                                        </p:tgtEl>
                                        <p:attrNameLst>
                                          <p:attrName>ppt_x</p:attrName>
                                          <p:attrName>ppt_y</p:attrName>
                                        </p:attrNameLst>
                                      </p:cBhvr>
                                    </p:animMotion>
                                  </p:childTnLst>
                                </p:cTn>
                              </p:par>
                              <p:par>
                                <p:cTn id="51" presetID="22" presetClass="entr" presetSubtype="8" fill="hold" grpId="0" nodeType="withEffect">
                                  <p:stCondLst>
                                    <p:cond delay="700"/>
                                  </p:stCondLst>
                                  <p:iterate>
                                    <p:tmAbs val="0"/>
                                  </p:iterate>
                                  <p:childTnLst>
                                    <p:set>
                                      <p:cBhvr>
                                        <p:cTn id="52" fill="hold"/>
                                        <p:tgtEl>
                                          <p:spTgt spid="431"/>
                                        </p:tgtEl>
                                        <p:attrNameLst>
                                          <p:attrName>style.visibility</p:attrName>
                                        </p:attrNameLst>
                                      </p:cBhvr>
                                      <p:to>
                                        <p:strVal val="visible"/>
                                      </p:to>
                                    </p:set>
                                    <p:animEffect transition="in" filter="wipe(left)">
                                      <p:cBhvr>
                                        <p:cTn id="53" dur="600"/>
                                        <p:tgtEl>
                                          <p:spTgt spid="4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34"/>
                                        </p:tgtEl>
                                        <p:attrNameLst>
                                          <p:attrName>style.visibility</p:attrName>
                                        </p:attrNameLst>
                                      </p:cBhvr>
                                      <p:to>
                                        <p:strVal val="visible"/>
                                      </p:to>
                                    </p:set>
                                    <p:animEffect transition="in" filter="fade">
                                      <p:cBhvr>
                                        <p:cTn id="58" dur="500"/>
                                        <p:tgtEl>
                                          <p:spTgt spid="434"/>
                                        </p:tgtEl>
                                      </p:cBhvr>
                                    </p:animEffect>
                                  </p:childTnLst>
                                </p:cTn>
                              </p:par>
                            </p:childTnLst>
                          </p:cTn>
                        </p:par>
                        <p:par>
                          <p:cTn id="59" fill="hold">
                            <p:stCondLst>
                              <p:cond delay="500"/>
                            </p:stCondLst>
                            <p:childTnLst>
                              <p:par>
                                <p:cTn id="60" presetID="10" presetClass="entr" presetSubtype="0" fill="hold" grpId="0" nodeType="afterEffect">
                                  <p:stCondLst>
                                    <p:cond delay="500"/>
                                  </p:stCondLst>
                                  <p:childTnLst>
                                    <p:set>
                                      <p:cBhvr>
                                        <p:cTn id="61" dur="1" fill="hold">
                                          <p:stCondLst>
                                            <p:cond delay="0"/>
                                          </p:stCondLst>
                                        </p:cTn>
                                        <p:tgtEl>
                                          <p:spTgt spid="433"/>
                                        </p:tgtEl>
                                        <p:attrNameLst>
                                          <p:attrName>style.visibility</p:attrName>
                                        </p:attrNameLst>
                                      </p:cBhvr>
                                      <p:to>
                                        <p:strVal val="visible"/>
                                      </p:to>
                                    </p:set>
                                    <p:animEffect transition="in" filter="fade">
                                      <p:cBhvr>
                                        <p:cTn id="62" dur="500"/>
                                        <p:tgtEl>
                                          <p:spTgt spid="43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path" presetSubtype="0" fill="hold" nodeType="clickEffect">
                                  <p:stCondLst>
                                    <p:cond delay="0"/>
                                  </p:stCondLst>
                                  <p:childTnLst>
                                    <p:animMotion origin="layout" path="M 0.000000 0.000000 L 0.196249 0.000000" pathEditMode="relative">
                                      <p:cBhvr>
                                        <p:cTn id="66" dur="2000" fill="hold"/>
                                        <p:tgtEl>
                                          <p:spTgt spid="434"/>
                                        </p:tgtEl>
                                        <p:attrNameLst>
                                          <p:attrName>ppt_x</p:attrName>
                                          <p:attrName>ppt_y</p:attrName>
                                        </p:attrNameLst>
                                      </p:cBhvr>
                                    </p:animMotion>
                                  </p:childTnLst>
                                </p:cTn>
                              </p:par>
                              <p:par>
                                <p:cTn id="67" presetID="-1" presetClass="path" presetSubtype="0" fill="hold" nodeType="withEffect">
                                  <p:stCondLst>
                                    <p:cond delay="0"/>
                                  </p:stCondLst>
                                  <p:childTnLst>
                                    <p:animMotion origin="layout" path="M 0.000000 0.000000 L 0.196196 0.000754" pathEditMode="relative">
                                      <p:cBhvr>
                                        <p:cTn id="68" dur="2000" fill="hold"/>
                                        <p:tgtEl>
                                          <p:spTgt spid="433"/>
                                        </p:tgtEl>
                                        <p:attrNameLst>
                                          <p:attrName>ppt_x</p:attrName>
                                          <p:attrName>ppt_y</p:attrName>
                                        </p:attrNameLst>
                                      </p:cBhvr>
                                    </p:animMotion>
                                  </p:childTnLst>
                                </p:cTn>
                              </p:par>
                              <p:par>
                                <p:cTn id="69" presetID="22" presetClass="entr" presetSubtype="8" fill="hold" grpId="0" nodeType="withEffect">
                                  <p:stCondLst>
                                    <p:cond delay="500"/>
                                  </p:stCondLst>
                                  <p:iterate>
                                    <p:tmAbs val="0"/>
                                  </p:iterate>
                                  <p:childTnLst>
                                    <p:set>
                                      <p:cBhvr>
                                        <p:cTn id="70" fill="hold"/>
                                        <p:tgtEl>
                                          <p:spTgt spid="432"/>
                                        </p:tgtEl>
                                        <p:attrNameLst>
                                          <p:attrName>style.visibility</p:attrName>
                                        </p:attrNameLst>
                                      </p:cBhvr>
                                      <p:to>
                                        <p:strVal val="visible"/>
                                      </p:to>
                                    </p:set>
                                    <p:animEffect transition="in" filter="wipe(left)">
                                      <p:cBhvr>
                                        <p:cTn id="71"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advAuto="0"/>
      <p:bldP spid="414" grpId="1" animBg="1" advAuto="0"/>
      <p:bldP spid="424" grpId="0" animBg="1" advAuto="0"/>
      <p:bldP spid="425" grpId="0" animBg="1" advAuto="0"/>
      <p:bldP spid="425" grpId="1" animBg="1" advAuto="0"/>
      <p:bldP spid="426" grpId="0" animBg="1" advAuto="0"/>
      <p:bldP spid="426" grpId="1" animBg="1" advAuto="0"/>
      <p:bldP spid="429" grpId="0" animBg="1" advAuto="0"/>
      <p:bldP spid="431" grpId="0" animBg="1" advAuto="0"/>
      <p:bldP spid="432" grpId="0" animBg="1" advAuto="0"/>
      <p:bldP spid="433" grpId="0" animBg="1" advAuto="0"/>
      <p:bldP spid="43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Picture 376"/>
          <p:cNvPicPr>
            <a:picLocks noChangeAspect="1"/>
          </p:cNvPicPr>
          <p:nvPr/>
        </p:nvPicPr>
        <p:blipFill>
          <a:blip r:embed="rId2">
            <a:extLst/>
          </a:blip>
          <a:stretch>
            <a:fillRect/>
          </a:stretch>
        </p:blipFill>
        <p:spPr>
          <a:xfrm>
            <a:off x="7162799" y="3579324"/>
            <a:ext cx="3209553" cy="2520000"/>
          </a:xfrm>
          <a:prstGeom prst="rect">
            <a:avLst/>
          </a:prstGeom>
          <a:noFill/>
          <a:ln>
            <a:noFill/>
          </a:ln>
        </p:spPr>
      </p:pic>
      <p:pic>
        <p:nvPicPr>
          <p:cNvPr id="378" name="Picture 377"/>
          <p:cNvPicPr>
            <a:picLocks noChangeAspect="1"/>
          </p:cNvPicPr>
          <p:nvPr/>
        </p:nvPicPr>
        <p:blipFill>
          <a:blip r:embed="rId3">
            <a:extLst/>
          </a:blip>
          <a:stretch>
            <a:fillRect/>
          </a:stretch>
        </p:blipFill>
        <p:spPr>
          <a:xfrm>
            <a:off x="7162799" y="1059324"/>
            <a:ext cx="3209551" cy="2520000"/>
          </a:xfrm>
          <a:prstGeom prst="rect">
            <a:avLst/>
          </a:prstGeom>
          <a:noFill/>
          <a:ln>
            <a:noFill/>
          </a:ln>
        </p:spPr>
      </p:pic>
      <p:sp>
        <p:nvSpPr>
          <p:cNvPr id="379" name="Shape 379"/>
          <p:cNvSpPr>
            <a:spLocks noGrp="1"/>
          </p:cNvSpPr>
          <p:nvPr>
            <p:ph type="title"/>
          </p:nvPr>
        </p:nvSpPr>
        <p:spPr/>
        <p:txBody>
          <a:bodyPr/>
          <a:lstStyle/>
          <a:p>
            <a:r>
              <a:rPr lang="en-GB" smtClean="0"/>
              <a:t>Strip blending artefacts</a:t>
            </a:r>
            <a:endParaRPr lang="en-GB"/>
          </a:p>
        </p:txBody>
      </p:sp>
      <p:sp>
        <p:nvSpPr>
          <p:cNvPr id="384" name="Shape 384"/>
          <p:cNvSpPr>
            <a:spLocks noGrp="1"/>
          </p:cNvSpPr>
          <p:nvPr>
            <p:ph type="sldNum" sz="quarter" idx="4"/>
          </p:nvPr>
        </p:nvSpPr>
        <p:spPr/>
        <p:txBody>
          <a:bodyPr/>
          <a:lstStyle/>
          <a:p>
            <a:fld id="{86CB4B4D-7CA3-9044-876B-883B54F8677D}" type="slidenum">
              <a:rPr lang="en-GB" smtClean="0"/>
              <a:pPr/>
              <a:t>37</a:t>
            </a:fld>
            <a:endParaRPr lang="en-GB"/>
          </a:p>
        </p:txBody>
      </p:sp>
      <p:pic>
        <p:nvPicPr>
          <p:cNvPr id="380" name="Picture 379"/>
          <p:cNvPicPr>
            <a:picLocks noChangeAspect="1"/>
          </p:cNvPicPr>
          <p:nvPr/>
        </p:nvPicPr>
        <p:blipFill>
          <a:blip r:embed="rId4">
            <a:extLst/>
          </a:blip>
          <a:stretch>
            <a:fillRect/>
          </a:stretch>
        </p:blipFill>
        <p:spPr>
          <a:xfrm>
            <a:off x="2125154" y="1059324"/>
            <a:ext cx="4986496" cy="5040000"/>
          </a:xfrm>
          <a:prstGeom prst="rect">
            <a:avLst/>
          </a:prstGeom>
          <a:noFill/>
          <a:ln>
            <a:noFill/>
          </a:ln>
        </p:spPr>
      </p:pic>
      <p:sp>
        <p:nvSpPr>
          <p:cNvPr id="382" name="Shape 382"/>
          <p:cNvSpPr/>
          <p:nvPr/>
        </p:nvSpPr>
        <p:spPr>
          <a:xfrm>
            <a:off x="7967065" y="1197199"/>
            <a:ext cx="1601016"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dirty="0">
                <a:solidFill>
                  <a:schemeClr val="bg1"/>
                </a:solidFill>
                <a:effectLst>
                  <a:outerShdw blurRad="101600" dir="2700000" algn="tl" rotWithShape="0">
                    <a:prstClr val="black">
                      <a:alpha val="40000"/>
                    </a:prstClr>
                  </a:outerShdw>
                </a:effectLst>
              </a:rPr>
              <a:t>far: duplication</a:t>
            </a:r>
          </a:p>
        </p:txBody>
      </p:sp>
      <p:sp>
        <p:nvSpPr>
          <p:cNvPr id="383" name="Shape 383"/>
          <p:cNvSpPr/>
          <p:nvPr/>
        </p:nvSpPr>
        <p:spPr>
          <a:xfrm>
            <a:off x="7926189" y="3717199"/>
            <a:ext cx="1682769"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dirty="0">
                <a:solidFill>
                  <a:schemeClr val="bg1"/>
                </a:solidFill>
                <a:effectLst>
                  <a:outerShdw blurRad="101600" dir="2700000" algn="tl" rotWithShape="0">
                    <a:prstClr val="black">
                      <a:alpha val="40000"/>
                    </a:prstClr>
                  </a:outerShdw>
                </a:effectLst>
              </a:rPr>
              <a:t>near: truncation</a:t>
            </a:r>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dirty="0" smtClean="0"/>
              <a:t>Christian Richardt – Stereoscopic 3D Videos and Panoramas</a:t>
            </a:r>
            <a:endParaRPr lang="en-GB" dirty="0"/>
          </a:p>
        </p:txBody>
      </p:sp>
      <p:sp>
        <p:nvSpPr>
          <p:cNvPr id="12" name="TextBox 11"/>
          <p:cNvSpPr txBox="1"/>
          <p:nvPr/>
        </p:nvSpPr>
        <p:spPr>
          <a:xfrm>
            <a:off x="10386351" y="2664604"/>
            <a:ext cx="184666" cy="3207225"/>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 dataset ‘</a:t>
            </a:r>
            <a:r>
              <a:rPr lang="en-GB" sz="1200" dirty="0" err="1" smtClean="0">
                <a:solidFill>
                  <a:schemeClr val="accent2">
                    <a:lumMod val="20000"/>
                    <a:lumOff val="80000"/>
                  </a:schemeClr>
                </a:solidFill>
              </a:rPr>
              <a:t>refaim</a:t>
            </a:r>
            <a:r>
              <a:rPr lang="en-GB" sz="1200" dirty="0" smtClean="0">
                <a:solidFill>
                  <a:schemeClr val="accent2">
                    <a:lumMod val="20000"/>
                    <a:lumOff val="80000"/>
                  </a:schemeClr>
                </a:solidFill>
              </a:rPr>
              <a:t>’ by </a:t>
            </a:r>
            <a:r>
              <a:rPr lang="en-GB" sz="1200" dirty="0" err="1" smtClean="0">
                <a:solidFill>
                  <a:schemeClr val="accent2">
                    <a:lumMod val="20000"/>
                    <a:lumOff val="80000"/>
                  </a:schemeClr>
                </a:solidFill>
              </a:rPr>
              <a:t>Rav-Acha</a:t>
            </a:r>
            <a:r>
              <a:rPr lang="en-GB" sz="1200" dirty="0" smtClean="0">
                <a:solidFill>
                  <a:schemeClr val="accent2">
                    <a:lumMod val="20000"/>
                    <a:lumOff val="80000"/>
                  </a:schemeClr>
                </a:solidFill>
              </a:rPr>
              <a:t> et al., IJCV 2008</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208600338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blip>
          <a:stretch>
            <a:fillRect/>
          </a:stretch>
        </p:blipFill>
        <p:spPr>
          <a:xfrm>
            <a:off x="7162799" y="3579324"/>
            <a:ext cx="3209552" cy="2520000"/>
          </a:xfrm>
          <a:prstGeom prst="rect">
            <a:avLst/>
          </a:prstGeom>
          <a:noFill/>
          <a:ln>
            <a:noFill/>
          </a:ln>
        </p:spPr>
      </p:pic>
      <p:pic>
        <p:nvPicPr>
          <p:cNvPr id="14" name="Picture 13"/>
          <p:cNvPicPr>
            <a:picLocks noChangeAspect="1"/>
          </p:cNvPicPr>
          <p:nvPr/>
        </p:nvPicPr>
        <p:blipFill>
          <a:blip r:embed="rId4">
            <a:extLst/>
          </a:blip>
          <a:stretch>
            <a:fillRect/>
          </a:stretch>
        </p:blipFill>
        <p:spPr>
          <a:xfrm>
            <a:off x="7163906" y="1059324"/>
            <a:ext cx="3209552" cy="2520000"/>
          </a:xfrm>
          <a:prstGeom prst="rect">
            <a:avLst/>
          </a:prstGeom>
          <a:noFill/>
          <a:ln>
            <a:noFill/>
          </a:ln>
        </p:spPr>
      </p:pic>
      <p:pic>
        <p:nvPicPr>
          <p:cNvPr id="15" name="Picture 14"/>
          <p:cNvPicPr>
            <a:picLocks noChangeAspect="1"/>
          </p:cNvPicPr>
          <p:nvPr/>
        </p:nvPicPr>
        <p:blipFill>
          <a:blip r:embed="rId5">
            <a:extLst/>
          </a:blip>
          <a:stretch>
            <a:fillRect/>
          </a:stretch>
        </p:blipFill>
        <p:spPr>
          <a:xfrm>
            <a:off x="2119294" y="1059324"/>
            <a:ext cx="4986497" cy="5040000"/>
          </a:xfrm>
          <a:prstGeom prst="rect">
            <a:avLst/>
          </a:prstGeom>
          <a:noFill/>
          <a:ln>
            <a:noFill/>
          </a:ln>
        </p:spPr>
      </p:pic>
      <p:sp>
        <p:nvSpPr>
          <p:cNvPr id="379" name="Shape 379"/>
          <p:cNvSpPr>
            <a:spLocks noGrp="1"/>
          </p:cNvSpPr>
          <p:nvPr>
            <p:ph type="title"/>
          </p:nvPr>
        </p:nvSpPr>
        <p:spPr/>
        <p:txBody>
          <a:bodyPr/>
          <a:lstStyle/>
          <a:p>
            <a:r>
              <a:rPr lang="en-GB" dirty="0"/>
              <a:t>Flow-based blending</a:t>
            </a:r>
          </a:p>
        </p:txBody>
      </p:sp>
      <p:sp>
        <p:nvSpPr>
          <p:cNvPr id="384" name="Shape 384"/>
          <p:cNvSpPr>
            <a:spLocks noGrp="1"/>
          </p:cNvSpPr>
          <p:nvPr>
            <p:ph type="sldNum" sz="quarter" idx="4"/>
          </p:nvPr>
        </p:nvSpPr>
        <p:spPr/>
        <p:txBody>
          <a:bodyPr/>
          <a:lstStyle/>
          <a:p>
            <a:fld id="{86CB4B4D-7CA3-9044-876B-883B54F8677D}" type="slidenum">
              <a:rPr lang="en-GB" smtClean="0"/>
              <a:pPr/>
              <a:t>38</a:t>
            </a:fld>
            <a:endParaRPr lang="en-GB"/>
          </a:p>
        </p:txBody>
      </p:sp>
      <p:sp>
        <p:nvSpPr>
          <p:cNvPr id="382" name="Shape 382"/>
          <p:cNvSpPr/>
          <p:nvPr/>
        </p:nvSpPr>
        <p:spPr>
          <a:xfrm>
            <a:off x="8031795" y="1197199"/>
            <a:ext cx="1471558"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dirty="0">
                <a:solidFill>
                  <a:schemeClr val="bg1"/>
                </a:solidFill>
                <a:effectLst>
                  <a:outerShdw blurRad="101600" dir="2700000" algn="tl" rotWithShape="0">
                    <a:prstClr val="black">
                      <a:alpha val="40000"/>
                    </a:prstClr>
                  </a:outerShdw>
                </a:effectLst>
              </a:rPr>
              <a:t>far: </a:t>
            </a:r>
            <a:r>
              <a:rPr lang="en-GB" dirty="0" smtClean="0">
                <a:solidFill>
                  <a:schemeClr val="bg1"/>
                </a:solidFill>
                <a:effectLst>
                  <a:outerShdw blurRad="101600" dir="2700000" algn="tl" rotWithShape="0">
                    <a:prstClr val="black">
                      <a:alpha val="40000"/>
                    </a:prstClr>
                  </a:outerShdw>
                </a:effectLst>
              </a:rPr>
              <a:t>stretching</a:t>
            </a:r>
            <a:endParaRPr dirty="0">
              <a:solidFill>
                <a:schemeClr val="bg1"/>
              </a:solidFill>
              <a:effectLst>
                <a:outerShdw blurRad="101600" dir="2700000" algn="tl" rotWithShape="0">
                  <a:prstClr val="black">
                    <a:alpha val="40000"/>
                  </a:prstClr>
                </a:outerShdw>
              </a:effectLst>
            </a:endParaRPr>
          </a:p>
        </p:txBody>
      </p:sp>
      <p:sp>
        <p:nvSpPr>
          <p:cNvPr id="383" name="Shape 383"/>
          <p:cNvSpPr/>
          <p:nvPr/>
        </p:nvSpPr>
        <p:spPr>
          <a:xfrm>
            <a:off x="7931800" y="3717199"/>
            <a:ext cx="1671549"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dirty="0">
                <a:solidFill>
                  <a:schemeClr val="bg1"/>
                </a:solidFill>
                <a:effectLst>
                  <a:outerShdw blurRad="101600" dir="2700000" algn="tl" rotWithShape="0">
                    <a:prstClr val="black">
                      <a:alpha val="40000"/>
                    </a:prstClr>
                  </a:outerShdw>
                </a:effectLst>
              </a:rPr>
              <a:t>near: </a:t>
            </a:r>
            <a:r>
              <a:rPr lang="en-GB" dirty="0" smtClean="0">
                <a:solidFill>
                  <a:schemeClr val="bg1"/>
                </a:solidFill>
                <a:effectLst>
                  <a:outerShdw blurRad="101600" dir="2700000" algn="tl" rotWithShape="0">
                    <a:prstClr val="black">
                      <a:alpha val="40000"/>
                    </a:prstClr>
                  </a:outerShdw>
                </a:effectLst>
              </a:rPr>
              <a:t>squeezing</a:t>
            </a:r>
            <a:endParaRPr dirty="0">
              <a:solidFill>
                <a:schemeClr val="bg1"/>
              </a:solidFill>
              <a:effectLst>
                <a:outerShdw blurRad="101600" dir="2700000" algn="tl" rotWithShape="0">
                  <a:prstClr val="black">
                    <a:alpha val="40000"/>
                  </a:prstClr>
                </a:outerShdw>
              </a:effectLst>
            </a:endParaRPr>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dirty="0" smtClean="0"/>
              <a:t>Christian Richardt – Stereoscopic 3D Videos and Panoramas</a:t>
            </a:r>
            <a:endParaRPr lang="en-GB" dirty="0"/>
          </a:p>
        </p:txBody>
      </p:sp>
      <p:sp>
        <p:nvSpPr>
          <p:cNvPr id="12" name="TextBox 11"/>
          <p:cNvSpPr txBox="1"/>
          <p:nvPr/>
        </p:nvSpPr>
        <p:spPr>
          <a:xfrm>
            <a:off x="10386351" y="1331291"/>
            <a:ext cx="184666" cy="4540538"/>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Richardt et al.; dataset ‘</a:t>
            </a:r>
            <a:r>
              <a:rPr lang="en-GB" sz="1200" dirty="0" err="1" smtClean="0">
                <a:solidFill>
                  <a:schemeClr val="accent2">
                    <a:lumMod val="20000"/>
                    <a:lumOff val="80000"/>
                  </a:schemeClr>
                </a:solidFill>
              </a:rPr>
              <a:t>refaim</a:t>
            </a:r>
            <a:r>
              <a:rPr lang="en-GB" sz="1200" dirty="0" smtClean="0">
                <a:solidFill>
                  <a:schemeClr val="accent2">
                    <a:lumMod val="20000"/>
                    <a:lumOff val="80000"/>
                  </a:schemeClr>
                </a:solidFill>
              </a:rPr>
              <a:t>’ by </a:t>
            </a:r>
            <a:r>
              <a:rPr lang="en-GB" sz="1200" dirty="0" err="1" smtClean="0">
                <a:solidFill>
                  <a:schemeClr val="accent2">
                    <a:lumMod val="20000"/>
                    <a:lumOff val="80000"/>
                  </a:schemeClr>
                </a:solidFill>
              </a:rPr>
              <a:t>Rav-Acha</a:t>
            </a:r>
            <a:r>
              <a:rPr lang="en-GB" sz="1200" dirty="0" smtClean="0">
                <a:solidFill>
                  <a:schemeClr val="accent2">
                    <a:lumMod val="20000"/>
                    <a:lumOff val="80000"/>
                  </a:schemeClr>
                </a:solidFill>
              </a:rPr>
              <a:t> et al., IJCV 2008</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52042778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4417" y="1158681"/>
            <a:ext cx="5386917" cy="639762"/>
          </a:xfrm>
        </p:spPr>
        <p:txBody>
          <a:bodyPr/>
          <a:lstStyle/>
          <a:p>
            <a:r>
              <a:rPr lang="en-GB" dirty="0" smtClean="0"/>
              <a:t>No blending</a:t>
            </a:r>
            <a:endParaRPr lang="en-GB" dirty="0"/>
          </a:p>
        </p:txBody>
      </p:sp>
      <p:sp>
        <p:nvSpPr>
          <p:cNvPr id="6" name="Text Placeholder 5"/>
          <p:cNvSpPr>
            <a:spLocks noGrp="1"/>
          </p:cNvSpPr>
          <p:nvPr>
            <p:ph type="body" sz="quarter" idx="3"/>
          </p:nvPr>
        </p:nvSpPr>
        <p:spPr>
          <a:xfrm>
            <a:off x="6208183" y="1158681"/>
            <a:ext cx="5389033" cy="639762"/>
          </a:xfrm>
        </p:spPr>
        <p:txBody>
          <a:bodyPr/>
          <a:lstStyle/>
          <a:p>
            <a:r>
              <a:rPr lang="en-GB" dirty="0" smtClean="0"/>
              <a:t>Flow-based blending</a:t>
            </a:r>
          </a:p>
        </p:txBody>
      </p:sp>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11"/>
          </p:nvPr>
        </p:nvSpPr>
        <p:spPr/>
        <p:txBody>
          <a:bodyPr/>
          <a:lstStyle/>
          <a:p>
            <a:r>
              <a:rPr lang="en-GB" smtClean="0"/>
              <a:t>Christian Richardt – Stereoscopic 3D Videos and Panoramas</a:t>
            </a:r>
            <a:endParaRPr lang="en-GB"/>
          </a:p>
        </p:txBody>
      </p:sp>
      <p:sp>
        <p:nvSpPr>
          <p:cNvPr id="456" name="Shape 456"/>
          <p:cNvSpPr>
            <a:spLocks noGrp="1"/>
          </p:cNvSpPr>
          <p:nvPr>
            <p:ph type="sldNum" sz="quarter" idx="12"/>
          </p:nvPr>
        </p:nvSpPr>
        <p:spPr/>
        <p:txBody>
          <a:bodyPr/>
          <a:lstStyle/>
          <a:p>
            <a:fld id="{86CB4B4D-7CA3-9044-876B-883B54F8677D}" type="slidenum">
              <a:rPr lang="en-GB" smtClean="0"/>
              <a:pPr/>
              <a:t>39</a:t>
            </a:fld>
            <a:endParaRPr lang="en-GB"/>
          </a:p>
        </p:txBody>
      </p:sp>
      <p:sp>
        <p:nvSpPr>
          <p:cNvPr id="455" name="Shape 455"/>
          <p:cNvSpPr>
            <a:spLocks noGrp="1"/>
          </p:cNvSpPr>
          <p:nvPr>
            <p:ph type="title"/>
          </p:nvPr>
        </p:nvSpPr>
        <p:spPr/>
        <p:txBody>
          <a:bodyPr/>
          <a:lstStyle/>
          <a:p>
            <a:r>
              <a:rPr lang="en-GB" smtClean="0"/>
              <a:t>Blending comparison</a:t>
            </a:r>
            <a:endParaRPr lang="en-GB"/>
          </a:p>
        </p:txBody>
      </p:sp>
      <p:sp>
        <p:nvSpPr>
          <p:cNvPr id="8" name="TextBox 7"/>
          <p:cNvSpPr txBox="1"/>
          <p:nvPr/>
        </p:nvSpPr>
        <p:spPr>
          <a:xfrm>
            <a:off x="11608872" y="4453226"/>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©2013 Richardt et al.</a:t>
            </a:r>
            <a:endParaRPr lang="en-GB" sz="1200" dirty="0">
              <a:solidFill>
                <a:schemeClr val="accent2">
                  <a:lumMod val="20000"/>
                  <a:lumOff val="80000"/>
                </a:schemeClr>
              </a:solidFill>
            </a:endParaRPr>
          </a:p>
        </p:txBody>
      </p:sp>
      <p:pic>
        <p:nvPicPr>
          <p:cNvPr id="14" name="street-mickey-NN.mp4"/>
          <p:cNvPicPr>
            <a:picLocks noGrp="1"/>
          </p:cNvPicPr>
          <p:nvPr>
            <p:ph sz="half" idx="2"/>
            <a:videoFile r:link="rId2"/>
            <p:extLst>
              <p:ext uri="{DAA4B4D4-6D71-4841-9C94-3DE7FCFB9230}">
                <p14:media xmlns:p14="http://schemas.microsoft.com/office/powerpoint/2010/main" r:embed="rId1"/>
              </p:ext>
            </p:extLst>
          </p:nvPr>
        </p:nvPicPr>
        <p:blipFill>
          <a:blip r:embed="rId7">
            <a:extLst/>
          </a:blip>
          <a:stretch>
            <a:fillRect/>
          </a:stretch>
        </p:blipFill>
        <p:spPr>
          <a:xfrm>
            <a:off x="623888" y="1848151"/>
            <a:ext cx="5387975" cy="4040981"/>
          </a:xfrm>
          <a:prstGeom prst="rect">
            <a:avLst/>
          </a:prstGeom>
          <a:effectLst/>
        </p:spPr>
      </p:pic>
      <p:pic>
        <p:nvPicPr>
          <p:cNvPr id="15" name="street-mickey-FB.mp4"/>
          <p:cNvPicPr>
            <a:picLocks noGrp="1"/>
          </p:cNvPicPr>
          <p:nvPr>
            <p:ph sz="quarter" idx="4"/>
            <a:videoFile r:link="rId4"/>
            <p:extLst>
              <p:ext uri="{DAA4B4D4-6D71-4841-9C94-3DE7FCFB9230}">
                <p14:media xmlns:p14="http://schemas.microsoft.com/office/powerpoint/2010/main" r:embed="rId3"/>
              </p:ext>
            </p:extLst>
          </p:nvPr>
        </p:nvPicPr>
        <p:blipFill>
          <a:blip r:embed="rId8">
            <a:extLst/>
          </a:blip>
          <a:stretch>
            <a:fillRect/>
          </a:stretch>
        </p:blipFill>
        <p:spPr>
          <a:xfrm>
            <a:off x="6208713" y="1848151"/>
            <a:ext cx="5387975" cy="4040981"/>
          </a:xfrm>
          <a:prstGeom prst="rect">
            <a:avLst/>
          </a:prstGeom>
          <a:effectLst/>
        </p:spPr>
      </p:pic>
    </p:spTree>
    <p:extLst>
      <p:ext uri="{BB962C8B-B14F-4D97-AF65-F5344CB8AC3E}">
        <p14:creationId xmlns:p14="http://schemas.microsoft.com/office/powerpoint/2010/main" val="297993157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14"/>
                                        </p:tgtEl>
                                      </p:cBhvr>
                                    </p:cmd>
                                  </p:childTnLst>
                                </p:cTn>
                              </p:par>
                            </p:childTnLst>
                          </p:cTn>
                        </p:par>
                        <p:par>
                          <p:cTn id="7" fill="hold">
                            <p:stCondLst>
                              <p:cond delay="16000"/>
                            </p:stCondLst>
                            <p:childTnLst>
                              <p:par>
                                <p:cTn id="8" presetID="1" presetClass="mediacall" presetSubtype="0" fill="hold" nodeType="afterEffect">
                                  <p:stCondLst>
                                    <p:cond delay="0"/>
                                  </p:stCondLst>
                                  <p:childTnLst>
                                    <p:cmd type="call" cmd="playFrom(0.0)">
                                      <p:cBhvr>
                                        <p:cTn id="9" dur="16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repeatCount="indefinite" fill="hold" display="0">
                  <p:stCondLst>
                    <p:cond delay="indefinite"/>
                  </p:stCondLst>
                </p:cTn>
                <p:tgtEl>
                  <p:spTgt spid="14"/>
                </p:tgtEl>
              </p:cMediaNode>
            </p:video>
            <p:video>
              <p:cMediaNode vol="100000">
                <p:cTn id="11" repeatCount="indefinite"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97" t="5306" r="52673" b="4180"/>
          <a:stretch/>
        </p:blipFill>
        <p:spPr>
          <a:xfrm>
            <a:off x="7035374" y="1776548"/>
            <a:ext cx="3717284" cy="4053600"/>
          </a:xfrm>
          <a:prstGeom prst="rect">
            <a:avLst/>
          </a:prstGeom>
          <a:noFill/>
          <a:ln>
            <a:noFill/>
          </a:ln>
        </p:spPr>
      </p:pic>
      <p:pic>
        <p:nvPicPr>
          <p:cNvPr id="14" name="Content Placeholder 1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2959" t="5306" r="1911" b="4180"/>
          <a:stretch/>
        </p:blipFill>
        <p:spPr>
          <a:xfrm>
            <a:off x="1458000" y="1778172"/>
            <a:ext cx="3717284" cy="4053600"/>
          </a:xfrm>
          <a:prstGeom prst="rect">
            <a:avLst/>
          </a:prstGeom>
          <a:noFill/>
          <a:ln>
            <a:noFill/>
          </a:ln>
        </p:spPr>
      </p:pic>
      <p:sp>
        <p:nvSpPr>
          <p:cNvPr id="12" name="Text Placeholder 11"/>
          <p:cNvSpPr>
            <a:spLocks noGrp="1"/>
          </p:cNvSpPr>
          <p:nvPr>
            <p:ph type="body" idx="1"/>
          </p:nvPr>
        </p:nvSpPr>
        <p:spPr/>
        <p:txBody>
          <a:bodyPr/>
          <a:lstStyle/>
          <a:p>
            <a:r>
              <a:rPr lang="en-GB" smtClean="0"/>
              <a:t>Parallel</a:t>
            </a:r>
            <a:endParaRPr lang="en-GB" dirty="0"/>
          </a:p>
        </p:txBody>
      </p:sp>
      <p:sp>
        <p:nvSpPr>
          <p:cNvPr id="13" name="Text Placeholder 12"/>
          <p:cNvSpPr>
            <a:spLocks noGrp="1"/>
          </p:cNvSpPr>
          <p:nvPr>
            <p:ph type="body" sz="quarter" idx="3"/>
          </p:nvPr>
        </p:nvSpPr>
        <p:spPr/>
        <p:txBody>
          <a:bodyPr/>
          <a:lstStyle/>
          <a:p>
            <a:r>
              <a:rPr lang="en-GB" dirty="0"/>
              <a:t>Converged (‘toed-in</a:t>
            </a:r>
            <a:r>
              <a:rPr lang="en-GB" dirty="0" smtClean="0"/>
              <a:t>’)</a:t>
            </a:r>
            <a:endParaRPr lang="en-GB" dirty="0"/>
          </a:p>
        </p:txBody>
      </p:sp>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11"/>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12"/>
          </p:nvPr>
        </p:nvSpPr>
        <p:spPr/>
        <p:txBody>
          <a:bodyPr/>
          <a:lstStyle/>
          <a:p>
            <a:fld id="{9B281B64-7B92-47B0-8A60-E22259C079AF}" type="slidenum">
              <a:rPr lang="en-GB" smtClean="0"/>
              <a:pPr/>
              <a:t>4</a:t>
            </a:fld>
            <a:endParaRPr lang="en-GB"/>
          </a:p>
        </p:txBody>
      </p:sp>
      <p:sp>
        <p:nvSpPr>
          <p:cNvPr id="3" name="Title 2"/>
          <p:cNvSpPr>
            <a:spLocks noGrp="1"/>
          </p:cNvSpPr>
          <p:nvPr>
            <p:ph type="title"/>
          </p:nvPr>
        </p:nvSpPr>
        <p:spPr/>
        <p:txBody>
          <a:bodyPr/>
          <a:lstStyle/>
          <a:p>
            <a:r>
              <a:rPr lang="en-GB" dirty="0" smtClean="0"/>
              <a:t>Stereo camera </a:t>
            </a:r>
            <a:r>
              <a:rPr lang="en-GB" dirty="0"/>
              <a:t>r</a:t>
            </a:r>
            <a:r>
              <a:rPr lang="en-GB" dirty="0" smtClean="0"/>
              <a:t>igs</a:t>
            </a:r>
            <a:endParaRPr lang="en-GB" dirty="0"/>
          </a:p>
        </p:txBody>
      </p:sp>
      <p:sp>
        <p:nvSpPr>
          <p:cNvPr id="57" name="TextBox 56"/>
          <p:cNvSpPr txBox="1"/>
          <p:nvPr/>
        </p:nvSpPr>
        <p:spPr>
          <a:xfrm>
            <a:off x="5179984" y="3227234"/>
            <a:ext cx="184666" cy="1380443"/>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©2012 Oliver </a:t>
            </a:r>
            <a:r>
              <a:rPr lang="en-GB" sz="1200" dirty="0" err="1" smtClean="0">
                <a:solidFill>
                  <a:schemeClr val="accent2">
                    <a:lumMod val="20000"/>
                    <a:lumOff val="80000"/>
                  </a:schemeClr>
                </a:solidFill>
              </a:rPr>
              <a:t>Kreylos</a:t>
            </a:r>
            <a:endParaRPr lang="en-GB" sz="1200" dirty="0">
              <a:solidFill>
                <a:schemeClr val="accent2">
                  <a:lumMod val="20000"/>
                  <a:lumOff val="80000"/>
                </a:schemeClr>
              </a:solidFill>
            </a:endParaRPr>
          </a:p>
        </p:txBody>
      </p:sp>
      <p:sp>
        <p:nvSpPr>
          <p:cNvPr id="58" name="TextBox 57"/>
          <p:cNvSpPr txBox="1"/>
          <p:nvPr/>
        </p:nvSpPr>
        <p:spPr>
          <a:xfrm>
            <a:off x="10575667" y="3227233"/>
            <a:ext cx="184666" cy="1380443"/>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©2012 Oliver </a:t>
            </a:r>
            <a:r>
              <a:rPr lang="en-GB" sz="1200" dirty="0" err="1" smtClean="0">
                <a:solidFill>
                  <a:schemeClr val="accent2">
                    <a:lumMod val="20000"/>
                    <a:lumOff val="80000"/>
                  </a:schemeClr>
                </a:solidFill>
              </a:rPr>
              <a:t>Kreylos</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3188827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wigglegram.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083553"/>
            <a:ext cx="12192000" cy="4318000"/>
          </a:xfrm>
          <a:prstGeom prst="rect">
            <a:avLst/>
          </a:prstGeom>
          <a:ln w="12700">
            <a:miter lim="400000"/>
          </a:ln>
          <a:effectLst/>
        </p:spPr>
      </p:pic>
      <p:sp>
        <p:nvSpPr>
          <p:cNvPr id="3" name="Title 2"/>
          <p:cNvSpPr>
            <a:spLocks noGrp="1"/>
          </p:cNvSpPr>
          <p:nvPr>
            <p:ph type="title"/>
          </p:nvPr>
        </p:nvSpPr>
        <p:spPr/>
        <p:txBody>
          <a:bodyPr/>
          <a:lstStyle/>
          <a:p>
            <a:r>
              <a:rPr lang="en-GB" dirty="0" smtClean="0"/>
              <a:t>Stereo 3D panorama</a:t>
            </a:r>
            <a:endParaRPr lang="en-GB" dirty="0"/>
          </a:p>
        </p:txBody>
      </p:sp>
      <p:sp>
        <p:nvSpPr>
          <p:cNvPr id="228" name="Shape 228"/>
          <p:cNvSpPr>
            <a:spLocks noGrp="1"/>
          </p:cNvSpPr>
          <p:nvPr>
            <p:ph type="sldNum" sz="quarter" idx="4"/>
          </p:nvPr>
        </p:nvSpPr>
        <p:spPr/>
        <p:txBody>
          <a:bodyPr/>
          <a:lstStyle/>
          <a:p>
            <a:fld id="{86CB4B4D-7CA3-9044-876B-883B54F8677D}" type="slidenum">
              <a:rPr lang="en-GB" smtClean="0"/>
              <a:pPr/>
              <a:t>40</a:t>
            </a:fld>
            <a:endParaRPr lang="en-GB"/>
          </a:p>
        </p:txBody>
      </p:sp>
      <p:sp>
        <p:nvSpPr>
          <p:cNvPr id="4" name="TextBox 3"/>
          <p:cNvSpPr txBox="1"/>
          <p:nvPr/>
        </p:nvSpPr>
        <p:spPr>
          <a:xfrm>
            <a:off x="11951503" y="3882519"/>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effectLst>
                  <a:outerShdw blurRad="101600" dir="2700000" algn="tl" rotWithShape="0">
                    <a:prstClr val="black">
                      <a:alpha val="40000"/>
                    </a:prstClr>
                  </a:outerShdw>
                </a:effectLst>
              </a:rPr>
              <a:t>©2013 </a:t>
            </a:r>
            <a:r>
              <a:rPr lang="en-GB" sz="1200" dirty="0" smtClean="0">
                <a:solidFill>
                  <a:schemeClr val="accent2">
                    <a:lumMod val="20000"/>
                    <a:lumOff val="80000"/>
                  </a:schemeClr>
                </a:solidFill>
                <a:effectLst>
                  <a:outerShdw blurRad="101600" dir="2700000" algn="tl" rotWithShape="0">
                    <a:prstClr val="black"/>
                  </a:outerShdw>
                </a:effectLst>
              </a:rPr>
              <a:t>Richardt</a:t>
            </a:r>
            <a:r>
              <a:rPr lang="en-GB" sz="1200" dirty="0" smtClean="0">
                <a:solidFill>
                  <a:schemeClr val="accent2">
                    <a:lumMod val="20000"/>
                    <a:lumOff val="80000"/>
                  </a:schemeClr>
                </a:solidFill>
                <a:effectLst>
                  <a:outerShdw blurRad="101600" dir="2700000" algn="tl" rotWithShape="0">
                    <a:prstClr val="black">
                      <a:alpha val="40000"/>
                    </a:prstClr>
                  </a:outerShdw>
                </a:effectLst>
              </a:rPr>
              <a:t> et al.</a:t>
            </a:r>
            <a:endParaRPr lang="en-GB" sz="1200" dirty="0">
              <a:solidFill>
                <a:schemeClr val="accent2">
                  <a:lumMod val="20000"/>
                  <a:lumOff val="80000"/>
                </a:schemeClr>
              </a:solidFill>
              <a:effectLst>
                <a:outerShdw blurRad="101600" dir="2700000" algn="tl" rotWithShape="0">
                  <a:prstClr val="black">
                    <a:alpha val="40000"/>
                  </a:prstClr>
                </a:outerShdw>
              </a:effectLst>
            </a:endParaRPr>
          </a:p>
        </p:txBody>
      </p:sp>
      <p:sp>
        <p:nvSpPr>
          <p:cNvPr id="5" name="TextBox 4"/>
          <p:cNvSpPr txBox="1"/>
          <p:nvPr/>
        </p:nvSpPr>
        <p:spPr>
          <a:xfrm>
            <a:off x="624417" y="5586564"/>
            <a:ext cx="5914861" cy="584775"/>
          </a:xfrm>
          <a:prstGeom prst="rect">
            <a:avLst/>
          </a:prstGeom>
          <a:noFill/>
        </p:spPr>
        <p:txBody>
          <a:bodyPr wrap="square" rtlCol="0">
            <a:spAutoFit/>
          </a:bodyPr>
          <a:lstStyle/>
          <a:p>
            <a:r>
              <a:rPr lang="en-GB" sz="1600" dirty="0" err="1">
                <a:solidFill>
                  <a:schemeClr val="bg1"/>
                </a:solidFill>
                <a:effectLst>
                  <a:outerShdw blurRad="101600" dir="2700000" algn="tl" rotWithShape="0">
                    <a:prstClr val="black"/>
                  </a:outerShdw>
                </a:effectLst>
                <a:latin typeface="+mj-lt"/>
              </a:rPr>
              <a:t>Megastereo</a:t>
            </a:r>
            <a:r>
              <a:rPr lang="en-GB" sz="1600" dirty="0">
                <a:solidFill>
                  <a:schemeClr val="bg1"/>
                </a:solidFill>
                <a:effectLst>
                  <a:outerShdw blurRad="101600" dir="2700000" algn="tl" rotWithShape="0">
                    <a:prstClr val="black"/>
                  </a:outerShdw>
                </a:effectLst>
                <a:latin typeface="+mj-lt"/>
              </a:rPr>
              <a:t>: Constructing High-Resolution Stereo </a:t>
            </a:r>
            <a:r>
              <a:rPr lang="en-GB" sz="1600" dirty="0" smtClean="0">
                <a:solidFill>
                  <a:schemeClr val="bg1"/>
                </a:solidFill>
                <a:effectLst>
                  <a:outerShdw blurRad="101600" dir="2700000" algn="tl" rotWithShape="0">
                    <a:prstClr val="black"/>
                  </a:outerShdw>
                </a:effectLst>
                <a:latin typeface="+mj-lt"/>
              </a:rPr>
              <a:t>Panoramas</a:t>
            </a:r>
            <a:endParaRPr lang="en-GB" sz="1600" dirty="0">
              <a:solidFill>
                <a:schemeClr val="bg1"/>
              </a:solidFill>
              <a:effectLst>
                <a:outerShdw blurRad="101600" dir="2700000" algn="tl" rotWithShape="0">
                  <a:prstClr val="black"/>
                </a:outerShdw>
              </a:effectLst>
              <a:latin typeface="+mj-lt"/>
            </a:endParaRPr>
          </a:p>
          <a:p>
            <a:r>
              <a:rPr lang="en-GB" sz="1600" dirty="0" smtClean="0">
                <a:solidFill>
                  <a:schemeClr val="bg1"/>
                </a:solidFill>
                <a:effectLst>
                  <a:outerShdw blurRad="101600" dir="2700000" algn="tl" rotWithShape="0">
                    <a:prstClr val="black"/>
                  </a:outerShdw>
                </a:effectLst>
              </a:rPr>
              <a:t>Richardt et al., </a:t>
            </a:r>
            <a:r>
              <a:rPr lang="en-GB" sz="1600" i="1" dirty="0" smtClean="0">
                <a:solidFill>
                  <a:schemeClr val="bg1"/>
                </a:solidFill>
                <a:effectLst>
                  <a:outerShdw blurRad="101600" dir="2700000" algn="tl" rotWithShape="0">
                    <a:prstClr val="black"/>
                  </a:outerShdw>
                </a:effectLst>
              </a:rPr>
              <a:t>CVPR 2013</a:t>
            </a:r>
            <a:endParaRPr lang="en-GB" sz="1600" i="1" dirty="0">
              <a:solidFill>
                <a:schemeClr val="bg1"/>
              </a:solidFill>
              <a:effectLst>
                <a:outerShdw blurRad="101600" dir="2700000" algn="tl" rotWithShape="0">
                  <a:prstClr val="black"/>
                </a:outerShdw>
              </a:effectLst>
            </a:endParaRPr>
          </a:p>
        </p:txBody>
      </p:sp>
      <p:sp>
        <p:nvSpPr>
          <p:cNvPr id="6" name="Date Placeholder 5"/>
          <p:cNvSpPr>
            <a:spLocks noGrp="1"/>
          </p:cNvSpPr>
          <p:nvPr>
            <p:ph type="dt" sz="half" idx="2"/>
          </p:nvPr>
        </p:nvSpPr>
        <p:spPr/>
        <p:txBody>
          <a:bodyPr/>
          <a:lstStyle/>
          <a:p>
            <a:r>
              <a:rPr lang="en-GB" smtClean="0"/>
              <a:t>2017-08-03</a:t>
            </a:r>
            <a:endParaRPr lang="en-GB" dirty="0"/>
          </a:p>
        </p:txBody>
      </p:sp>
      <p:sp>
        <p:nvSpPr>
          <p:cNvPr id="7" name="Footer Placeholder 6"/>
          <p:cNvSpPr>
            <a:spLocks noGrp="1"/>
          </p:cNvSpPr>
          <p:nvPr>
            <p:ph type="ftr" sz="quarter" idx="3"/>
          </p:nvPr>
        </p:nvSpPr>
        <p:spPr/>
        <p:txBody>
          <a:bodyPr/>
          <a:lstStyle/>
          <a:p>
            <a:r>
              <a:rPr lang="en-GB" dirty="0" smtClean="0"/>
              <a:t>Christian Richardt – Stereoscopic 3D Videos and Panoramas</a:t>
            </a:r>
            <a:endParaRPr lang="en-GB" dirty="0"/>
          </a:p>
        </p:txBody>
      </p:sp>
    </p:spTree>
    <p:extLst>
      <p:ext uri="{BB962C8B-B14F-4D97-AF65-F5344CB8AC3E}">
        <p14:creationId xmlns:p14="http://schemas.microsoft.com/office/powerpoint/2010/main" val="24039854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67" fill="hold"/>
                                        <p:tgtEl>
                                          <p:spTgt spid="227"/>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grpId="0" nodeType="clickEffect">
                                  <p:stCondLst>
                                    <p:cond delay="0"/>
                                  </p:stCondLst>
                                  <p:childTnLst>
                                    <p:animScale>
                                      <p:cBhvr>
                                        <p:cTn id="10" dur="2000" fill="hold"/>
                                        <p:tgtEl>
                                          <p:spTgt spid="227"/>
                                        </p:tgtEl>
                                      </p:cBhvr>
                                      <p:by x="200000" y="200000"/>
                                    </p:animScale>
                                  </p:childTnLst>
                                </p:cTn>
                              </p:par>
                            </p:childTnLst>
                          </p:cTn>
                        </p:par>
                        <p:par>
                          <p:cTn id="11" fill="hold">
                            <p:stCondLst>
                              <p:cond delay="0"/>
                            </p:stCondLst>
                            <p:childTnLst>
                              <p:par>
                                <p:cTn id="12" presetID="-1" presetClass="path" presetSubtype="0" accel="50000" decel="50000" fill="hold" nodeType="withEffect">
                                  <p:stCondLst>
                                    <p:cond delay="0"/>
                                  </p:stCondLst>
                                  <p:childTnLst>
                                    <p:animMotion origin="layout" path="M 0 3.33333E-6 L 0.25586 3.33333E-6 " pathEditMode="relative" rAng="0" ptsTypes="AA">
                                      <p:cBhvr>
                                        <p:cTn id="13" dur="2000" fill="hold"/>
                                        <p:tgtEl>
                                          <p:spTgt spid="227"/>
                                        </p:tgtEl>
                                        <p:attrNameLst>
                                          <p:attrName>ppt_x</p:attrName>
                                          <p:attrName>ppt_y</p:attrName>
                                        </p:attrNameLst>
                                      </p:cBhvr>
                                      <p:rCtr x="12786"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repeatCount="indefinite" fill="hold" display="0">
                  <p:stCondLst>
                    <p:cond delay="indefinite"/>
                  </p:stCondLst>
                </p:cTn>
                <p:tgtEl>
                  <p:spTgt spid="227"/>
                </p:tgtEl>
              </p:cMediaNode>
            </p:video>
          </p:childTnLst>
        </p:cTn>
      </p:par>
    </p:tnLst>
    <p:bldLst>
      <p:bldP spid="227"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mountain.mp4"/>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0" y="3786"/>
            <a:ext cx="12192000" cy="2286000"/>
          </a:xfrm>
          <a:prstGeom prst="rect">
            <a:avLst/>
          </a:prstGeom>
          <a:ln w="12700">
            <a:miter lim="400000"/>
          </a:ln>
          <a:effectLst/>
        </p:spPr>
      </p:pic>
      <p:pic>
        <p:nvPicPr>
          <p:cNvPr id="466" name="mountain-crop.mp4"/>
          <p:cNvPicPr>
            <a:picLocks/>
          </p:cNvPicPr>
          <p:nvPr>
            <a:videoFile r:link="rId4"/>
            <p:extLst>
              <p:ext uri="{DAA4B4D4-6D71-4841-9C94-3DE7FCFB9230}">
                <p14:media xmlns:p14="http://schemas.microsoft.com/office/powerpoint/2010/main" r:embed="rId3"/>
              </p:ext>
            </p:extLst>
          </p:nvPr>
        </p:nvPicPr>
        <p:blipFill rotWithShape="1">
          <a:blip r:embed="rId8">
            <a:extLst/>
          </a:blip>
          <a:srcRect t="25271" b="7865"/>
          <a:stretch/>
        </p:blipFill>
        <p:spPr>
          <a:xfrm>
            <a:off x="0" y="2275712"/>
            <a:ext cx="12183244" cy="4582288"/>
          </a:xfrm>
          <a:prstGeom prst="rect">
            <a:avLst/>
          </a:prstGeom>
          <a:ln w="12700">
            <a:miter lim="400000"/>
          </a:ln>
          <a:effectLst/>
        </p:spPr>
      </p:pic>
      <p:sp>
        <p:nvSpPr>
          <p:cNvPr id="467" name="Shape 467"/>
          <p:cNvSpPr/>
          <p:nvPr/>
        </p:nvSpPr>
        <p:spPr>
          <a:xfrm>
            <a:off x="27509" y="53627"/>
            <a:ext cx="593112"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effectLst>
                  <a:outerShdw blurRad="63500" dist="25400" dir="2700000" rotWithShape="0">
                    <a:srgbClr val="000000">
                      <a:alpha val="48275"/>
                    </a:srgbClr>
                  </a:outerShdw>
                </a:effectLst>
              </a:defRPr>
            </a:lvl1pPr>
          </a:lstStyle>
          <a:p>
            <a:r>
              <a:rPr sz="1800" dirty="0">
                <a:solidFill>
                  <a:schemeClr val="bg1"/>
                </a:solidFill>
                <a:effectLst>
                  <a:outerShdw blurRad="101600" dir="2700000" algn="tl" rotWithShape="0">
                    <a:prstClr val="black"/>
                  </a:outerShdw>
                </a:effectLst>
              </a:rPr>
              <a:t>360 º</a:t>
            </a:r>
          </a:p>
        </p:txBody>
      </p:sp>
      <p:sp>
        <p:nvSpPr>
          <p:cNvPr id="468" name="Shape 468"/>
          <p:cNvSpPr/>
          <p:nvPr/>
        </p:nvSpPr>
        <p:spPr>
          <a:xfrm>
            <a:off x="27509" y="2339627"/>
            <a:ext cx="644408"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effectLst>
                  <a:outerShdw blurRad="63500" dist="25400" dir="2700000" rotWithShape="0">
                    <a:srgbClr val="000000">
                      <a:alpha val="48275"/>
                    </a:srgbClr>
                  </a:outerShdw>
                </a:effectLst>
              </a:defRPr>
            </a:lvl1pPr>
          </a:lstStyle>
          <a:p>
            <a:r>
              <a:rPr sz="1800" dirty="0">
                <a:solidFill>
                  <a:schemeClr val="bg1"/>
                </a:solidFill>
                <a:effectLst>
                  <a:outerShdw blurRad="101600" dir="2700000" algn="tl" rotWithShape="0">
                    <a:prstClr val="black"/>
                  </a:outerShdw>
                </a:effectLst>
              </a:rPr>
              <a:t>zoom</a:t>
            </a:r>
          </a:p>
        </p:txBody>
      </p:sp>
      <p:sp>
        <p:nvSpPr>
          <p:cNvPr id="14" name="TextBox 13"/>
          <p:cNvSpPr txBox="1"/>
          <p:nvPr/>
        </p:nvSpPr>
        <p:spPr>
          <a:xfrm>
            <a:off x="11951503" y="3882519"/>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effectLst>
                  <a:outerShdw blurRad="101600" dir="2700000" algn="tl" rotWithShape="0">
                    <a:prstClr val="black">
                      <a:alpha val="40000"/>
                    </a:prstClr>
                  </a:outerShdw>
                </a:effectLst>
              </a:rPr>
              <a:t>©2013 </a:t>
            </a:r>
            <a:r>
              <a:rPr lang="en-GB" sz="1200" dirty="0" smtClean="0">
                <a:solidFill>
                  <a:schemeClr val="accent2">
                    <a:lumMod val="20000"/>
                    <a:lumOff val="80000"/>
                  </a:schemeClr>
                </a:solidFill>
                <a:effectLst>
                  <a:outerShdw blurRad="101600" dir="2700000" algn="tl" rotWithShape="0">
                    <a:prstClr val="black"/>
                  </a:outerShdw>
                </a:effectLst>
              </a:rPr>
              <a:t>Richardt</a:t>
            </a:r>
            <a:r>
              <a:rPr lang="en-GB" sz="1200" dirty="0" smtClean="0">
                <a:solidFill>
                  <a:schemeClr val="accent2">
                    <a:lumMod val="20000"/>
                    <a:lumOff val="80000"/>
                  </a:schemeClr>
                </a:solidFill>
                <a:effectLst>
                  <a:outerShdw blurRad="101600" dir="2700000" algn="tl" rotWithShape="0">
                    <a:prstClr val="black">
                      <a:alpha val="40000"/>
                    </a:prstClr>
                  </a:outerShdw>
                </a:effectLst>
              </a:rPr>
              <a:t> et al.</a:t>
            </a:r>
            <a:endParaRPr lang="en-GB" sz="1200" dirty="0">
              <a:solidFill>
                <a:schemeClr val="accent2">
                  <a:lumMod val="20000"/>
                  <a:lumOff val="80000"/>
                </a:schemeClr>
              </a:solidFill>
              <a:effectLst>
                <a:outerShdw blurRad="101600" dir="2700000" algn="tl" rotWithShape="0">
                  <a:prstClr val="black">
                    <a:alpha val="40000"/>
                  </a:prstClr>
                </a:outerShdw>
              </a:effectLst>
            </a:endParaRPr>
          </a:p>
        </p:txBody>
      </p:sp>
      <p:sp>
        <p:nvSpPr>
          <p:cNvPr id="15" name="Shape 491"/>
          <p:cNvSpPr/>
          <p:nvPr/>
        </p:nvSpPr>
        <p:spPr>
          <a:xfrm>
            <a:off x="-8756" y="2289648"/>
            <a:ext cx="12200756" cy="0"/>
          </a:xfrm>
          <a:prstGeom prst="line">
            <a:avLst/>
          </a:prstGeom>
          <a:ln w="50800">
            <a:solidFill>
              <a:srgbClr val="000000"/>
            </a:solidFill>
            <a:miter lim="400000"/>
          </a:ln>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Tree>
    <p:extLst>
      <p:ext uri="{BB962C8B-B14F-4D97-AF65-F5344CB8AC3E}">
        <p14:creationId xmlns:p14="http://schemas.microsoft.com/office/powerpoint/2010/main" val="408742534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0" fill="hold"/>
                                        <p:tgtEl>
                                          <p:spTgt spid="465"/>
                                        </p:tgtEl>
                                      </p:cBhvr>
                                    </p:cmd>
                                  </p:childTnLst>
                                </p:cTn>
                              </p:par>
                              <p:par>
                                <p:cTn id="7" presetID="1" presetClass="mediacall" presetSubtype="0" fill="hold" nodeType="withEffect">
                                  <p:stCondLst>
                                    <p:cond delay="0"/>
                                  </p:stCondLst>
                                  <p:childTnLst>
                                    <p:cmd type="call" cmd="playFrom(0.0)">
                                      <p:cBhvr>
                                        <p:cTn id="8" dur="4800" fill="hold"/>
                                        <p:tgtEl>
                                          <p:spTgt spid="4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465"/>
                </p:tgtEl>
              </p:cMediaNode>
            </p:video>
            <p:video>
              <p:cMediaNode vol="100000">
                <p:cTn id="10" repeatCount="indefinite" fill="hold" display="0">
                  <p:stCondLst>
                    <p:cond delay="indefinite"/>
                  </p:stCondLst>
                </p:cTn>
                <p:tgtEl>
                  <p:spTgt spid="46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mauri-rooftop.mp4"/>
          <p:cNvPicPr>
            <a:picLocks/>
          </p:cNvPicPr>
          <p:nvPr>
            <a:videoFile r:link="rId2"/>
            <p:extLst>
              <p:ext uri="{DAA4B4D4-6D71-4841-9C94-3DE7FCFB9230}">
                <p14:media xmlns:p14="http://schemas.microsoft.com/office/powerpoint/2010/main" r:embed="rId1"/>
              </p:ext>
            </p:extLst>
          </p:nvPr>
        </p:nvPicPr>
        <p:blipFill>
          <a:blip r:embed="rId9">
            <a:extLst/>
          </a:blip>
          <a:stretch>
            <a:fillRect/>
          </a:stretch>
        </p:blipFill>
        <p:spPr>
          <a:xfrm>
            <a:off x="0" y="0"/>
            <a:ext cx="12192000" cy="2032000"/>
          </a:xfrm>
          <a:prstGeom prst="rect">
            <a:avLst/>
          </a:prstGeom>
          <a:ln w="12700">
            <a:miter lim="400000"/>
          </a:ln>
          <a:effectLst/>
        </p:spPr>
      </p:pic>
      <p:pic>
        <p:nvPicPr>
          <p:cNvPr id="489" name="mauri-rooftop-tree.mp4"/>
          <p:cNvPicPr>
            <a:picLocks/>
          </p:cNvPicPr>
          <p:nvPr>
            <a:videoFile r:link="rId4"/>
            <p:extLst>
              <p:ext uri="{DAA4B4D4-6D71-4841-9C94-3DE7FCFB9230}">
                <p14:media xmlns:p14="http://schemas.microsoft.com/office/powerpoint/2010/main" r:embed="rId3"/>
              </p:ext>
            </p:extLst>
          </p:nvPr>
        </p:nvPicPr>
        <p:blipFill rotWithShape="1">
          <a:blip r:embed="rId10">
            <a:extLst/>
          </a:blip>
          <a:srcRect t="13569" b="23334"/>
          <a:stretch/>
        </p:blipFill>
        <p:spPr>
          <a:xfrm>
            <a:off x="6095998" y="2049935"/>
            <a:ext cx="6096002" cy="4808065"/>
          </a:xfrm>
          <a:prstGeom prst="rect">
            <a:avLst/>
          </a:prstGeom>
          <a:ln w="12700">
            <a:miter lim="400000"/>
          </a:ln>
          <a:effectLst/>
        </p:spPr>
      </p:pic>
      <p:pic>
        <p:nvPicPr>
          <p:cNvPr id="490" name="mauri-rooftop-roofgarden.mp4"/>
          <p:cNvPicPr>
            <a:picLocks/>
          </p:cNvPicPr>
          <p:nvPr>
            <a:videoFile r:link="rId6"/>
            <p:extLst>
              <p:ext uri="{DAA4B4D4-6D71-4841-9C94-3DE7FCFB9230}">
                <p14:media xmlns:p14="http://schemas.microsoft.com/office/powerpoint/2010/main" r:embed="rId5"/>
              </p:ext>
            </p:extLst>
          </p:nvPr>
        </p:nvPicPr>
        <p:blipFill rotWithShape="1">
          <a:blip r:embed="rId11">
            <a:extLst/>
          </a:blip>
          <a:srcRect t="18706" b="19761"/>
          <a:stretch/>
        </p:blipFill>
        <p:spPr>
          <a:xfrm>
            <a:off x="0" y="2032000"/>
            <a:ext cx="6096000" cy="4835369"/>
          </a:xfrm>
          <a:prstGeom prst="rect">
            <a:avLst/>
          </a:prstGeom>
          <a:ln w="12700">
            <a:miter lim="400000"/>
          </a:ln>
          <a:effectLst/>
        </p:spPr>
      </p:pic>
      <p:sp>
        <p:nvSpPr>
          <p:cNvPr id="491" name="Shape 491"/>
          <p:cNvSpPr/>
          <p:nvPr/>
        </p:nvSpPr>
        <p:spPr>
          <a:xfrm>
            <a:off x="0" y="2040428"/>
            <a:ext cx="12192000" cy="0"/>
          </a:xfrm>
          <a:prstGeom prst="line">
            <a:avLst/>
          </a:prstGeom>
          <a:ln w="50800">
            <a:solidFill>
              <a:srgbClr val="000000"/>
            </a:solidFill>
            <a:miter lim="400000"/>
          </a:ln>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92" name="Shape 492"/>
          <p:cNvSpPr/>
          <p:nvPr/>
        </p:nvSpPr>
        <p:spPr>
          <a:xfrm flipH="1">
            <a:off x="6096000" y="2049935"/>
            <a:ext cx="0" cy="4808066"/>
          </a:xfrm>
          <a:prstGeom prst="line">
            <a:avLst/>
          </a:prstGeom>
          <a:ln w="50800">
            <a:solidFill>
              <a:srgbClr val="000000"/>
            </a:solidFill>
            <a:miter lim="400000"/>
          </a:ln>
        </p:spPr>
        <p:txBody>
          <a:bodyPr lIns="35719" tIns="35719" rIns="35719" bIns="35719" anchor="ctr"/>
          <a:lstStyle/>
          <a:p>
            <a:pPr defTabSz="321457">
              <a:defRPr sz="1200">
                <a:solidFill>
                  <a:srgbClr val="000000"/>
                </a:solidFill>
                <a:effectLst/>
                <a:latin typeface="Helvetica"/>
                <a:ea typeface="Helvetica"/>
                <a:cs typeface="Helvetica"/>
                <a:sym typeface="Helvetica"/>
              </a:defRPr>
            </a:pPr>
            <a:endParaRPr sz="844"/>
          </a:p>
        </p:txBody>
      </p:sp>
      <p:sp>
        <p:nvSpPr>
          <p:cNvPr id="493" name="Shape 493"/>
          <p:cNvSpPr/>
          <p:nvPr/>
        </p:nvSpPr>
        <p:spPr>
          <a:xfrm>
            <a:off x="41364" y="-7095"/>
            <a:ext cx="593112"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effectLst>
                  <a:outerShdw blurRad="63500" dist="25400" dir="2700000" rotWithShape="0">
                    <a:srgbClr val="000000">
                      <a:alpha val="48275"/>
                    </a:srgbClr>
                  </a:outerShdw>
                </a:effectLst>
              </a:defRPr>
            </a:lvl1pPr>
          </a:lstStyle>
          <a:p>
            <a:r>
              <a:rPr sz="1800" dirty="0">
                <a:solidFill>
                  <a:schemeClr val="bg1"/>
                </a:solidFill>
                <a:effectLst>
                  <a:outerShdw blurRad="101600" dir="2700000" algn="tl" rotWithShape="0">
                    <a:prstClr val="black"/>
                  </a:outerShdw>
                </a:effectLst>
              </a:rPr>
              <a:t>360 º</a:t>
            </a:r>
          </a:p>
        </p:txBody>
      </p:sp>
      <p:sp>
        <p:nvSpPr>
          <p:cNvPr id="494" name="Shape 494"/>
          <p:cNvSpPr/>
          <p:nvPr/>
        </p:nvSpPr>
        <p:spPr>
          <a:xfrm>
            <a:off x="41563" y="2112488"/>
            <a:ext cx="1271182"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effectLst>
                  <a:outerShdw blurRad="63500" dist="25400" dir="2700000" rotWithShape="0">
                    <a:srgbClr val="000000">
                      <a:alpha val="48275"/>
                    </a:srgbClr>
                  </a:outerShdw>
                </a:effectLst>
              </a:defRPr>
            </a:lvl1pPr>
          </a:lstStyle>
          <a:p>
            <a:r>
              <a:rPr sz="1800">
                <a:solidFill>
                  <a:schemeClr val="bg1"/>
                </a:solidFill>
                <a:effectLst>
                  <a:outerShdw blurRad="101600" dir="2700000" algn="tl" rotWithShape="0">
                    <a:prstClr val="black"/>
                  </a:outerShdw>
                </a:effectLst>
              </a:rPr>
              <a:t>100% zoom</a:t>
            </a:r>
          </a:p>
        </p:txBody>
      </p:sp>
      <p:sp>
        <p:nvSpPr>
          <p:cNvPr id="495" name="Shape 495"/>
          <p:cNvSpPr/>
          <p:nvPr/>
        </p:nvSpPr>
        <p:spPr>
          <a:xfrm>
            <a:off x="7666010" y="147789"/>
            <a:ext cx="2626105" cy="349135"/>
          </a:xfrm>
          <a:prstGeom prst="rect">
            <a:avLst/>
          </a:prstGeom>
          <a:ln w="12700">
            <a:miter lim="400000"/>
          </a:ln>
          <a:effectLst/>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0000"/>
                </a:solidFill>
              </a:defRPr>
            </a:lvl1pPr>
          </a:lstStyle>
          <a:p>
            <a:pPr>
              <a:defRPr>
                <a:effectLst/>
              </a:defRPr>
            </a:pPr>
            <a:r>
              <a:rPr>
                <a:solidFill>
                  <a:schemeClr val="bg1"/>
                </a:solidFill>
                <a:effectLst>
                  <a:outerShdw blurRad="101600" dir="2700000" algn="tl" rotWithShape="0">
                    <a:prstClr val="black"/>
                  </a:outerShdw>
                </a:effectLst>
              </a:rPr>
              <a:t>140 MP stereo panorama</a:t>
            </a:r>
          </a:p>
        </p:txBody>
      </p:sp>
      <p:sp>
        <p:nvSpPr>
          <p:cNvPr id="15" name="TextBox 14"/>
          <p:cNvSpPr txBox="1"/>
          <p:nvPr/>
        </p:nvSpPr>
        <p:spPr>
          <a:xfrm>
            <a:off x="11951503" y="496924"/>
            <a:ext cx="184666" cy="1435906"/>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effectLst>
                  <a:outerShdw blurRad="101600" dir="2700000" algn="tl" rotWithShape="0">
                    <a:prstClr val="black">
                      <a:alpha val="40000"/>
                    </a:prstClr>
                  </a:outerShdw>
                </a:effectLst>
              </a:rPr>
              <a:t>©2013 </a:t>
            </a:r>
            <a:r>
              <a:rPr lang="en-GB" sz="1200" dirty="0" smtClean="0">
                <a:solidFill>
                  <a:schemeClr val="accent2">
                    <a:lumMod val="20000"/>
                    <a:lumOff val="80000"/>
                  </a:schemeClr>
                </a:solidFill>
                <a:effectLst>
                  <a:outerShdw blurRad="101600" dir="2700000" algn="tl" rotWithShape="0">
                    <a:prstClr val="black"/>
                  </a:outerShdw>
                </a:effectLst>
              </a:rPr>
              <a:t>Richardt</a:t>
            </a:r>
            <a:r>
              <a:rPr lang="en-GB" sz="1200" dirty="0" smtClean="0">
                <a:solidFill>
                  <a:schemeClr val="accent2">
                    <a:lumMod val="20000"/>
                    <a:lumOff val="80000"/>
                  </a:schemeClr>
                </a:solidFill>
                <a:effectLst>
                  <a:outerShdw blurRad="101600" dir="2700000" algn="tl" rotWithShape="0">
                    <a:prstClr val="black">
                      <a:alpha val="40000"/>
                    </a:prstClr>
                  </a:outerShdw>
                </a:effectLst>
              </a:rPr>
              <a:t> et al.</a:t>
            </a:r>
            <a:endParaRPr lang="en-GB" sz="1200" dirty="0">
              <a:solidFill>
                <a:schemeClr val="accent2">
                  <a:lumMod val="20000"/>
                  <a:lumOff val="80000"/>
                </a:schemeClr>
              </a:solidFill>
              <a:effectLst>
                <a:outerShdw blurRad="101600" dir="2700000" algn="tl" rotWithShape="0">
                  <a:prstClr val="black">
                    <a:alpha val="40000"/>
                  </a:prstClr>
                </a:outerShdw>
              </a:effectLst>
            </a:endParaRPr>
          </a:p>
        </p:txBody>
      </p:sp>
    </p:spTree>
    <p:extLst>
      <p:ext uri="{BB962C8B-B14F-4D97-AF65-F5344CB8AC3E}">
        <p14:creationId xmlns:p14="http://schemas.microsoft.com/office/powerpoint/2010/main" val="303782035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67" fill="hold"/>
                                        <p:tgtEl>
                                          <p:spTgt spid="489"/>
                                        </p:tgtEl>
                                      </p:cBhvr>
                                    </p:cmd>
                                  </p:childTnLst>
                                </p:cTn>
                              </p:par>
                              <p:par>
                                <p:cTn id="7" presetID="1" presetClass="mediacall" presetSubtype="0" fill="hold" nodeType="withEffect">
                                  <p:stCondLst>
                                    <p:cond delay="0"/>
                                  </p:stCondLst>
                                  <p:childTnLst>
                                    <p:cmd type="call" cmd="playFrom(0.0)">
                                      <p:cBhvr>
                                        <p:cTn id="8" dur="7500" fill="hold"/>
                                        <p:tgtEl>
                                          <p:spTgt spid="488"/>
                                        </p:tgtEl>
                                      </p:cBhvr>
                                    </p:cmd>
                                  </p:childTnLst>
                                </p:cTn>
                              </p:par>
                              <p:par>
                                <p:cTn id="9" presetID="1" presetClass="mediacall" presetSubtype="0" fill="hold" nodeType="withEffect">
                                  <p:stCondLst>
                                    <p:cond delay="0"/>
                                  </p:stCondLst>
                                  <p:childTnLst>
                                    <p:cmd type="call" cmd="playFrom(0.0)">
                                      <p:cBhvr>
                                        <p:cTn id="10" dur="9567" fill="hold"/>
                                        <p:tgtEl>
                                          <p:spTgt spid="4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repeatCount="indefinite" fill="hold" display="0">
                  <p:stCondLst>
                    <p:cond delay="indefinite"/>
                  </p:stCondLst>
                </p:cTn>
                <p:tgtEl>
                  <p:spTgt spid="489"/>
                </p:tgtEl>
              </p:cMediaNode>
            </p:video>
            <p:video>
              <p:cMediaNode vol="100000">
                <p:cTn id="12" repeatCount="indefinite" fill="hold" display="0">
                  <p:stCondLst>
                    <p:cond delay="indefinite"/>
                  </p:stCondLst>
                </p:cTn>
                <p:tgtEl>
                  <p:spTgt spid="488"/>
                </p:tgtEl>
              </p:cMediaNode>
            </p:video>
            <p:video>
              <p:cMediaNode vol="100000">
                <p:cTn id="13" repeatCount="indefinite" fill="hold" display="0">
                  <p:stCondLst>
                    <p:cond delay="indefinite"/>
                  </p:stCondLst>
                </p:cTn>
                <p:tgtEl>
                  <p:spTgt spid="490"/>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stereo video = videos for left + right eyes</a:t>
            </a:r>
          </a:p>
          <a:p>
            <a:pPr lvl="1"/>
            <a:r>
              <a:rPr lang="en-GB" dirty="0" smtClean="0"/>
              <a:t>good: binocular disparity provides depth perception</a:t>
            </a:r>
          </a:p>
          <a:p>
            <a:pPr lvl="1"/>
            <a:r>
              <a:rPr lang="en-GB" dirty="0" smtClean="0"/>
              <a:t>bad: does not react to head motion</a:t>
            </a:r>
          </a:p>
          <a:p>
            <a:r>
              <a:rPr lang="en-GB" dirty="0" smtClean="0"/>
              <a:t>accommodation–</a:t>
            </a:r>
            <a:r>
              <a:rPr lang="en-GB" dirty="0" err="1" smtClean="0"/>
              <a:t>vergence</a:t>
            </a:r>
            <a:r>
              <a:rPr lang="en-GB" dirty="0" smtClean="0"/>
              <a:t> conflict:</a:t>
            </a:r>
          </a:p>
          <a:p>
            <a:pPr lvl="1"/>
            <a:r>
              <a:rPr lang="en-GB" dirty="0" smtClean="0"/>
              <a:t>excessive disparity causes viewing discomfort</a:t>
            </a:r>
          </a:p>
          <a:p>
            <a:r>
              <a:rPr lang="en-GB" dirty="0" smtClean="0"/>
              <a:t>editing stereo video needs to preserve consistency of views</a:t>
            </a:r>
          </a:p>
          <a:p>
            <a:pPr lvl="1"/>
            <a:r>
              <a:rPr lang="en-GB" dirty="0" smtClean="0"/>
              <a:t>many tasks still difficult to achieve, even with research software</a:t>
            </a:r>
          </a:p>
          <a:p>
            <a:r>
              <a:rPr lang="en-GB" smtClean="0"/>
              <a:t>high-quality </a:t>
            </a:r>
            <a:r>
              <a:rPr lang="en-GB" dirty="0" smtClean="0"/>
              <a:t>stereo panoramas created with </a:t>
            </a:r>
            <a:r>
              <a:rPr lang="en-GB" dirty="0" err="1" smtClean="0"/>
              <a:t>Megastereo</a:t>
            </a:r>
            <a:endParaRPr lang="en-GB" dirty="0" smtClean="0"/>
          </a:p>
          <a:p>
            <a:pPr lvl="1"/>
            <a:r>
              <a:rPr lang="en-GB" dirty="0" err="1" smtClean="0"/>
              <a:t>SfM</a:t>
            </a:r>
            <a:r>
              <a:rPr lang="en-GB" dirty="0" smtClean="0"/>
              <a:t>-based alignment + flow-based blending</a:t>
            </a:r>
          </a:p>
        </p:txBody>
      </p:sp>
      <p:sp>
        <p:nvSpPr>
          <p:cNvPr id="3" name="Title 2"/>
          <p:cNvSpPr>
            <a:spLocks noGrp="1"/>
          </p:cNvSpPr>
          <p:nvPr>
            <p:ph type="title"/>
          </p:nvPr>
        </p:nvSpPr>
        <p:spPr/>
        <p:txBody>
          <a:bodyPr/>
          <a:lstStyle/>
          <a:p>
            <a:r>
              <a:rPr lang="en-GB" dirty="0" smtClean="0"/>
              <a:t>Quick recap</a:t>
            </a:r>
            <a:endParaRPr lang="en-GB"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43</a:t>
            </a:fld>
            <a:endParaRPr lang="en-GB"/>
          </a:p>
        </p:txBody>
      </p:sp>
    </p:spTree>
    <p:extLst>
      <p:ext uri="{BB962C8B-B14F-4D97-AF65-F5344CB8AC3E}">
        <p14:creationId xmlns:p14="http://schemas.microsoft.com/office/powerpoint/2010/main" val="161544536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5127822"/>
            <a:ext cx="10363200" cy="870855"/>
          </a:xfrm>
        </p:spPr>
        <p:txBody>
          <a:bodyPr/>
          <a:lstStyle/>
          <a:p>
            <a:r>
              <a:rPr lang="en-GB" sz="4400" dirty="0" smtClean="0"/>
              <a:t>Stereoscopic 3D Videos and Panoramas</a:t>
            </a:r>
            <a:endParaRPr lang="en-GB" sz="4400" dirty="0"/>
          </a:p>
        </p:txBody>
      </p:sp>
      <p:sp>
        <p:nvSpPr>
          <p:cNvPr id="3" name="Subtitle 2"/>
          <p:cNvSpPr>
            <a:spLocks noGrp="1"/>
          </p:cNvSpPr>
          <p:nvPr>
            <p:ph type="body" idx="1"/>
          </p:nvPr>
        </p:nvSpPr>
        <p:spPr>
          <a:xfrm>
            <a:off x="963084" y="4438732"/>
            <a:ext cx="10363200" cy="689089"/>
          </a:xfrm>
        </p:spPr>
        <p:txBody>
          <a:bodyPr/>
          <a:lstStyle/>
          <a:p>
            <a:r>
              <a:rPr lang="en-GB" sz="2800" dirty="0" smtClean="0"/>
              <a:t>Christian Richardt</a:t>
            </a:r>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545" y="719317"/>
            <a:ext cx="3811836" cy="1087202"/>
          </a:xfrm>
          <a:prstGeom prst="rect">
            <a:avLst/>
          </a:prstGeom>
        </p:spPr>
      </p:pic>
      <p:sp>
        <p:nvSpPr>
          <p:cNvPr id="10" name="TextBox 9"/>
          <p:cNvSpPr txBox="1"/>
          <p:nvPr/>
        </p:nvSpPr>
        <p:spPr>
          <a:xfrm>
            <a:off x="963085" y="1139714"/>
            <a:ext cx="3427584" cy="830997"/>
          </a:xfrm>
          <a:prstGeom prst="rect">
            <a:avLst/>
          </a:prstGeom>
          <a:noFill/>
        </p:spPr>
        <p:txBody>
          <a:bodyPr wrap="square" rtlCol="0">
            <a:spAutoFit/>
          </a:bodyPr>
          <a:lstStyle/>
          <a:p>
            <a:r>
              <a:rPr lang="en-GB" sz="4800" dirty="0" smtClean="0">
                <a:solidFill>
                  <a:schemeClr val="bg1"/>
                </a:solidFill>
              </a:rPr>
              <a:t>Questions?</a:t>
            </a:r>
            <a:endParaRPr lang="en-GB" sz="4800" dirty="0">
              <a:solidFill>
                <a:schemeClr val="bg1"/>
              </a:solidFill>
            </a:endParaRPr>
          </a:p>
        </p:txBody>
      </p:sp>
      <p:sp>
        <p:nvSpPr>
          <p:cNvPr id="8" name="Title 1"/>
          <p:cNvSpPr txBox="1">
            <a:spLocks/>
          </p:cNvSpPr>
          <p:nvPr/>
        </p:nvSpPr>
        <p:spPr bwMode="auto">
          <a:xfrm>
            <a:off x="963084" y="3239492"/>
            <a:ext cx="10363200" cy="87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cap="none" baseline="0">
                <a:solidFill>
                  <a:schemeClr val="accent2">
                    <a:lumMod val="20000"/>
                    <a:lumOff val="80000"/>
                  </a:schemeClr>
                </a:solidFill>
                <a:effectLst>
                  <a:outerShdw blurRad="101600" dist="50800" dir="2700000" algn="tl" rotWithShape="0">
                    <a:prstClr val="black">
                      <a:alpha val="70000"/>
                    </a:prstClr>
                  </a:outerShdw>
                </a:effectLst>
                <a:latin typeface="+mj-lt"/>
                <a:ea typeface="+mj-ea"/>
                <a:cs typeface="+mj-cs"/>
              </a:defRPr>
            </a:lvl1pPr>
            <a:lvl2pPr algn="l" rtl="0" eaLnBrk="0" fontAlgn="base" hangingPunct="0">
              <a:spcBef>
                <a:spcPct val="0"/>
              </a:spcBef>
              <a:spcAft>
                <a:spcPct val="0"/>
              </a:spcAft>
              <a:defRPr sz="3200">
                <a:solidFill>
                  <a:srgbClr val="003366"/>
                </a:solidFill>
                <a:latin typeface="Arial" charset="0"/>
              </a:defRPr>
            </a:lvl2pPr>
            <a:lvl3pPr algn="l" rtl="0" eaLnBrk="0" fontAlgn="base" hangingPunct="0">
              <a:spcBef>
                <a:spcPct val="0"/>
              </a:spcBef>
              <a:spcAft>
                <a:spcPct val="0"/>
              </a:spcAft>
              <a:defRPr sz="3200">
                <a:solidFill>
                  <a:srgbClr val="003366"/>
                </a:solidFill>
                <a:latin typeface="Arial" charset="0"/>
              </a:defRPr>
            </a:lvl3pPr>
            <a:lvl4pPr algn="l" rtl="0" eaLnBrk="0" fontAlgn="base" hangingPunct="0">
              <a:spcBef>
                <a:spcPct val="0"/>
              </a:spcBef>
              <a:spcAft>
                <a:spcPct val="0"/>
              </a:spcAft>
              <a:defRPr sz="3200">
                <a:solidFill>
                  <a:srgbClr val="003366"/>
                </a:solidFill>
                <a:latin typeface="Arial" charset="0"/>
              </a:defRPr>
            </a:lvl4pPr>
            <a:lvl5pPr algn="l" rtl="0" eaLnBrk="0" fontAlgn="base" hangingPunct="0">
              <a:spcBef>
                <a:spcPct val="0"/>
              </a:spcBef>
              <a:spcAft>
                <a:spcPct val="0"/>
              </a:spcAft>
              <a:defRPr sz="3200">
                <a:solidFill>
                  <a:srgbClr val="003366"/>
                </a:solidFill>
                <a:latin typeface="Arial" charset="0"/>
              </a:defRPr>
            </a:lvl5pPr>
            <a:lvl6pPr marL="457200" algn="l" rtl="0" fontAlgn="base">
              <a:spcBef>
                <a:spcPct val="0"/>
              </a:spcBef>
              <a:spcAft>
                <a:spcPct val="0"/>
              </a:spcAft>
              <a:defRPr sz="3200">
                <a:solidFill>
                  <a:srgbClr val="003366"/>
                </a:solidFill>
                <a:latin typeface="Arial" charset="0"/>
              </a:defRPr>
            </a:lvl6pPr>
            <a:lvl7pPr marL="914400" algn="l" rtl="0" fontAlgn="base">
              <a:spcBef>
                <a:spcPct val="0"/>
              </a:spcBef>
              <a:spcAft>
                <a:spcPct val="0"/>
              </a:spcAft>
              <a:defRPr sz="3200">
                <a:solidFill>
                  <a:srgbClr val="003366"/>
                </a:solidFill>
                <a:latin typeface="Arial" charset="0"/>
              </a:defRPr>
            </a:lvl7pPr>
            <a:lvl8pPr marL="1371600" algn="l" rtl="0" fontAlgn="base">
              <a:spcBef>
                <a:spcPct val="0"/>
              </a:spcBef>
              <a:spcAft>
                <a:spcPct val="0"/>
              </a:spcAft>
              <a:defRPr sz="3200">
                <a:solidFill>
                  <a:srgbClr val="003366"/>
                </a:solidFill>
                <a:latin typeface="Arial" charset="0"/>
              </a:defRPr>
            </a:lvl8pPr>
            <a:lvl9pPr marL="1828800" algn="l" rtl="0" fontAlgn="base">
              <a:spcBef>
                <a:spcPct val="0"/>
              </a:spcBef>
              <a:spcAft>
                <a:spcPct val="0"/>
              </a:spcAft>
              <a:defRPr sz="3200">
                <a:solidFill>
                  <a:srgbClr val="003366"/>
                </a:solidFill>
                <a:latin typeface="Arial" charset="0"/>
              </a:defRPr>
            </a:lvl9pPr>
          </a:lstStyle>
          <a:p>
            <a:pPr defTabSz="914400"/>
            <a:r>
              <a:rPr lang="en-GB" sz="4400" kern="0" dirty="0" smtClean="0"/>
              <a:t>360</a:t>
            </a:r>
            <a:r>
              <a:rPr lang="it-IT" sz="4400" b="0" dirty="0" smtClean="0">
                <a:effectLst/>
              </a:rPr>
              <a:t>° </a:t>
            </a:r>
            <a:r>
              <a:rPr lang="en-GB" sz="4400" kern="0" dirty="0" smtClean="0"/>
              <a:t>Video</a:t>
            </a:r>
            <a:endParaRPr lang="en-GB" sz="4400" kern="0" dirty="0"/>
          </a:p>
        </p:txBody>
      </p:sp>
      <p:sp>
        <p:nvSpPr>
          <p:cNvPr id="9" name="Subtitle 2"/>
          <p:cNvSpPr txBox="1">
            <a:spLocks/>
          </p:cNvSpPr>
          <p:nvPr/>
        </p:nvSpPr>
        <p:spPr bwMode="auto">
          <a:xfrm>
            <a:off x="963084" y="2550402"/>
            <a:ext cx="10363200" cy="68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125000"/>
              </a:lnSpc>
              <a:spcBef>
                <a:spcPts val="0"/>
              </a:spcBef>
              <a:spcAft>
                <a:spcPts val="600"/>
              </a:spcAft>
              <a:buClr>
                <a:schemeClr val="accent2">
                  <a:lumMod val="20000"/>
                  <a:lumOff val="80000"/>
                </a:schemeClr>
              </a:buClr>
              <a:buFont typeface="Wingdings" panose="05000000000000000000" pitchFamily="2" charset="2"/>
              <a:buNone/>
              <a:defRPr sz="2000">
                <a:solidFill>
                  <a:schemeClr val="bg1"/>
                </a:solidFill>
                <a:latin typeface="+mn-lt"/>
                <a:ea typeface="+mn-ea"/>
                <a:cs typeface="+mn-cs"/>
              </a:defRPr>
            </a:lvl1pPr>
            <a:lvl2pPr marL="457200" indent="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None/>
              <a:defRPr sz="1800">
                <a:solidFill>
                  <a:schemeClr val="bg1"/>
                </a:solidFill>
                <a:latin typeface="+mn-lt"/>
              </a:defRPr>
            </a:lvl2pPr>
            <a:lvl3pPr marL="914400" indent="0" algn="l" rtl="0" eaLnBrk="0" fontAlgn="base" hangingPunct="0">
              <a:lnSpc>
                <a:spcPct val="125000"/>
              </a:lnSpc>
              <a:spcBef>
                <a:spcPts val="0"/>
              </a:spcBef>
              <a:spcAft>
                <a:spcPts val="600"/>
              </a:spcAft>
              <a:buClr>
                <a:schemeClr val="accent2">
                  <a:lumMod val="20000"/>
                  <a:lumOff val="80000"/>
                </a:schemeClr>
              </a:buClr>
              <a:buFont typeface="Wingdings" panose="05000000000000000000" pitchFamily="2" charset="2"/>
              <a:buNone/>
              <a:defRPr sz="1600">
                <a:solidFill>
                  <a:schemeClr val="bg1"/>
                </a:solidFill>
                <a:latin typeface="+mn-lt"/>
              </a:defRPr>
            </a:lvl3pPr>
            <a:lvl4pPr marL="1371600" indent="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None/>
              <a:defRPr sz="1400">
                <a:solidFill>
                  <a:schemeClr val="bg1"/>
                </a:solidFill>
                <a:latin typeface="+mn-lt"/>
              </a:defRPr>
            </a:lvl4pPr>
            <a:lvl5pPr marL="1828800" indent="0" algn="l" rtl="0" eaLnBrk="0" fontAlgn="base" hangingPunct="0">
              <a:lnSpc>
                <a:spcPct val="125000"/>
              </a:lnSpc>
              <a:spcBef>
                <a:spcPts val="0"/>
              </a:spcBef>
              <a:spcAft>
                <a:spcPts val="600"/>
              </a:spcAft>
              <a:buClr>
                <a:schemeClr val="accent2">
                  <a:lumMod val="20000"/>
                  <a:lumOff val="80000"/>
                </a:schemeClr>
              </a:buClr>
              <a:buFont typeface="Arial" panose="020B0604020202020204" pitchFamily="34" charset="0"/>
              <a:buNone/>
              <a:defRPr sz="1400">
                <a:solidFill>
                  <a:schemeClr val="bg1"/>
                </a:solidFill>
                <a:latin typeface="+mn-lt"/>
              </a:defRPr>
            </a:lvl5pPr>
            <a:lvl6pPr marL="2286000" indent="0" algn="l" rtl="0" fontAlgn="base">
              <a:spcBef>
                <a:spcPct val="20000"/>
              </a:spcBef>
              <a:spcAft>
                <a:spcPct val="0"/>
              </a:spcAft>
              <a:buClr>
                <a:schemeClr val="bg2"/>
              </a:buClr>
              <a:buFont typeface="Arial" charset="0"/>
              <a:buNone/>
              <a:defRPr sz="1400">
                <a:solidFill>
                  <a:schemeClr val="tx1"/>
                </a:solidFill>
                <a:latin typeface="+mn-lt"/>
              </a:defRPr>
            </a:lvl6pPr>
            <a:lvl7pPr marL="2743200" indent="0" algn="l" rtl="0" fontAlgn="base">
              <a:spcBef>
                <a:spcPct val="20000"/>
              </a:spcBef>
              <a:spcAft>
                <a:spcPct val="0"/>
              </a:spcAft>
              <a:buClr>
                <a:schemeClr val="bg2"/>
              </a:buClr>
              <a:buFont typeface="Arial" charset="0"/>
              <a:buNone/>
              <a:defRPr sz="1400">
                <a:solidFill>
                  <a:schemeClr val="tx1"/>
                </a:solidFill>
                <a:latin typeface="+mn-lt"/>
              </a:defRPr>
            </a:lvl7pPr>
            <a:lvl8pPr marL="3200400" indent="0" algn="l" rtl="0" fontAlgn="base">
              <a:spcBef>
                <a:spcPct val="20000"/>
              </a:spcBef>
              <a:spcAft>
                <a:spcPct val="0"/>
              </a:spcAft>
              <a:buClr>
                <a:schemeClr val="bg2"/>
              </a:buClr>
              <a:buFont typeface="Arial" charset="0"/>
              <a:buNone/>
              <a:defRPr sz="1400">
                <a:solidFill>
                  <a:schemeClr val="tx1"/>
                </a:solidFill>
                <a:latin typeface="+mn-lt"/>
              </a:defRPr>
            </a:lvl8pPr>
            <a:lvl9pPr marL="3657600" indent="0" algn="l" rtl="0" fontAlgn="base">
              <a:spcBef>
                <a:spcPct val="20000"/>
              </a:spcBef>
              <a:spcAft>
                <a:spcPct val="0"/>
              </a:spcAft>
              <a:buClr>
                <a:schemeClr val="bg2"/>
              </a:buClr>
              <a:buFont typeface="Arial" charset="0"/>
              <a:buNone/>
              <a:defRPr sz="1400">
                <a:solidFill>
                  <a:schemeClr val="tx1"/>
                </a:solidFill>
                <a:latin typeface="+mn-lt"/>
              </a:defRPr>
            </a:lvl9pPr>
          </a:lstStyle>
          <a:p>
            <a:pPr defTabSz="914400"/>
            <a:r>
              <a:rPr lang="en-GB" sz="2800" kern="0" dirty="0" smtClean="0"/>
              <a:t>Oliver Wang</a:t>
            </a:r>
            <a:endParaRPr lang="en-GB" sz="2800" kern="0" dirty="0"/>
          </a:p>
        </p:txBody>
      </p:sp>
    </p:spTree>
    <p:extLst>
      <p:ext uri="{BB962C8B-B14F-4D97-AF65-F5344CB8AC3E}">
        <p14:creationId xmlns:p14="http://schemas.microsoft.com/office/powerpoint/2010/main" val="58444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einzleEtAl-SIGGRAPH2011-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09688" y="838200"/>
            <a:ext cx="9601200" cy="5400675"/>
          </a:xfrm>
        </p:spPr>
      </p:pic>
      <p:sp>
        <p:nvSpPr>
          <p:cNvPr id="3" name="Title 2"/>
          <p:cNvSpPr>
            <a:spLocks noGrp="1"/>
          </p:cNvSpPr>
          <p:nvPr>
            <p:ph type="title"/>
          </p:nvPr>
        </p:nvSpPr>
        <p:spPr/>
        <p:txBody>
          <a:bodyPr/>
          <a:lstStyle/>
          <a:p>
            <a:r>
              <a:rPr lang="en-GB" dirty="0"/>
              <a:t>Computational </a:t>
            </a:r>
            <a:r>
              <a:rPr lang="en-GB" dirty="0" smtClean="0"/>
              <a:t>stereo 3D camera </a:t>
            </a:r>
            <a:r>
              <a:rPr lang="en-GB" dirty="0"/>
              <a:t>s</a:t>
            </a:r>
            <a:r>
              <a:rPr lang="en-GB" dirty="0" smtClean="0"/>
              <a:t>ystem</a:t>
            </a:r>
            <a:endParaRPr lang="en-GB" sz="2400" dirty="0"/>
          </a:p>
        </p:txBody>
      </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dirty="0" smtClean="0"/>
              <a:t>Christian Richardt – Stereoscopic 3D Videos and Panoramas</a:t>
            </a:r>
            <a:endParaRPr lang="en-GB" dirty="0"/>
          </a:p>
        </p:txBody>
      </p:sp>
      <p:sp>
        <p:nvSpPr>
          <p:cNvPr id="6" name="Slide Number Placeholder 5"/>
          <p:cNvSpPr>
            <a:spLocks noGrp="1"/>
          </p:cNvSpPr>
          <p:nvPr>
            <p:ph type="sldNum" sz="quarter" idx="4"/>
          </p:nvPr>
        </p:nvSpPr>
        <p:spPr/>
        <p:txBody>
          <a:bodyPr/>
          <a:lstStyle/>
          <a:p>
            <a:fld id="{9B281B64-7B92-47B0-8A60-E22259C079AF}" type="slidenum">
              <a:rPr lang="en-GB" smtClean="0"/>
              <a:pPr/>
              <a:t>5</a:t>
            </a:fld>
            <a:endParaRPr lang="en-GB"/>
          </a:p>
        </p:txBody>
      </p:sp>
      <p:sp>
        <p:nvSpPr>
          <p:cNvPr id="7" name="TextBox 6"/>
          <p:cNvSpPr txBox="1"/>
          <p:nvPr/>
        </p:nvSpPr>
        <p:spPr>
          <a:xfrm>
            <a:off x="1309687" y="5407878"/>
            <a:ext cx="8583459" cy="830997"/>
          </a:xfrm>
          <a:prstGeom prst="rect">
            <a:avLst/>
          </a:prstGeom>
          <a:noFill/>
        </p:spPr>
        <p:txBody>
          <a:bodyPr wrap="square" rtlCol="0">
            <a:spAutoFit/>
          </a:bodyPr>
          <a:lstStyle/>
          <a:p>
            <a:r>
              <a:rPr lang="en-GB" sz="1600" dirty="0">
                <a:solidFill>
                  <a:schemeClr val="bg1"/>
                </a:solidFill>
                <a:effectLst>
                  <a:outerShdw blurRad="101600" dir="2700000" algn="tl" rotWithShape="0">
                    <a:prstClr val="black"/>
                  </a:outerShdw>
                </a:effectLst>
                <a:latin typeface="+mj-lt"/>
              </a:rPr>
              <a:t>Computational s</a:t>
            </a:r>
            <a:r>
              <a:rPr lang="en-GB" sz="1600" dirty="0" smtClean="0">
                <a:solidFill>
                  <a:schemeClr val="bg1"/>
                </a:solidFill>
                <a:effectLst>
                  <a:outerShdw blurRad="101600" dir="2700000" algn="tl" rotWithShape="0">
                    <a:prstClr val="black"/>
                  </a:outerShdw>
                </a:effectLst>
                <a:latin typeface="+mj-lt"/>
              </a:rPr>
              <a:t>tereo </a:t>
            </a:r>
            <a:r>
              <a:rPr lang="en-GB" sz="1600" dirty="0">
                <a:solidFill>
                  <a:schemeClr val="bg1"/>
                </a:solidFill>
                <a:effectLst>
                  <a:outerShdw blurRad="101600" dir="2700000" algn="tl" rotWithShape="0">
                    <a:prstClr val="black"/>
                  </a:outerShdw>
                </a:effectLst>
                <a:latin typeface="+mj-lt"/>
              </a:rPr>
              <a:t>c</a:t>
            </a:r>
            <a:r>
              <a:rPr lang="en-GB" sz="1600" dirty="0" smtClean="0">
                <a:solidFill>
                  <a:schemeClr val="bg1"/>
                </a:solidFill>
                <a:effectLst>
                  <a:outerShdw blurRad="101600" dir="2700000" algn="tl" rotWithShape="0">
                    <a:prstClr val="black"/>
                  </a:outerShdw>
                </a:effectLst>
                <a:latin typeface="+mj-lt"/>
              </a:rPr>
              <a:t>amera </a:t>
            </a:r>
            <a:r>
              <a:rPr lang="en-GB" sz="1600" dirty="0">
                <a:solidFill>
                  <a:schemeClr val="bg1"/>
                </a:solidFill>
                <a:effectLst>
                  <a:outerShdw blurRad="101600" dir="2700000" algn="tl" rotWithShape="0">
                    <a:prstClr val="black"/>
                  </a:outerShdw>
                </a:effectLst>
                <a:latin typeface="+mj-lt"/>
              </a:rPr>
              <a:t>s</a:t>
            </a:r>
            <a:r>
              <a:rPr lang="en-GB" sz="1600" dirty="0" smtClean="0">
                <a:solidFill>
                  <a:schemeClr val="bg1"/>
                </a:solidFill>
                <a:effectLst>
                  <a:outerShdw blurRad="101600" dir="2700000" algn="tl" rotWithShape="0">
                    <a:prstClr val="black"/>
                  </a:outerShdw>
                </a:effectLst>
                <a:latin typeface="+mj-lt"/>
              </a:rPr>
              <a:t>ystem </a:t>
            </a:r>
            <a:r>
              <a:rPr lang="en-GB" sz="1600" dirty="0">
                <a:solidFill>
                  <a:schemeClr val="bg1"/>
                </a:solidFill>
                <a:effectLst>
                  <a:outerShdw blurRad="101600" dir="2700000" algn="tl" rotWithShape="0">
                    <a:prstClr val="black"/>
                  </a:outerShdw>
                </a:effectLst>
                <a:latin typeface="+mj-lt"/>
              </a:rPr>
              <a:t>with p</a:t>
            </a:r>
            <a:r>
              <a:rPr lang="en-GB" sz="1600" dirty="0" smtClean="0">
                <a:solidFill>
                  <a:schemeClr val="bg1"/>
                </a:solidFill>
                <a:effectLst>
                  <a:outerShdw blurRad="101600" dir="2700000" algn="tl" rotWithShape="0">
                    <a:prstClr val="black"/>
                  </a:outerShdw>
                </a:effectLst>
                <a:latin typeface="+mj-lt"/>
              </a:rPr>
              <a:t>rogrammable </a:t>
            </a:r>
            <a:r>
              <a:rPr lang="en-GB" sz="1600" dirty="0">
                <a:solidFill>
                  <a:schemeClr val="bg1"/>
                </a:solidFill>
                <a:effectLst>
                  <a:outerShdw blurRad="101600" dir="2700000" algn="tl" rotWithShape="0">
                    <a:prstClr val="black"/>
                  </a:outerShdw>
                </a:effectLst>
                <a:latin typeface="+mj-lt"/>
              </a:rPr>
              <a:t>c</a:t>
            </a:r>
            <a:r>
              <a:rPr lang="en-GB" sz="1600" dirty="0" smtClean="0">
                <a:solidFill>
                  <a:schemeClr val="bg1"/>
                </a:solidFill>
                <a:effectLst>
                  <a:outerShdw blurRad="101600" dir="2700000" algn="tl" rotWithShape="0">
                    <a:prstClr val="black"/>
                  </a:outerShdw>
                </a:effectLst>
                <a:latin typeface="+mj-lt"/>
              </a:rPr>
              <a:t>ontrol </a:t>
            </a:r>
            <a:r>
              <a:rPr lang="en-GB" sz="1600" dirty="0">
                <a:solidFill>
                  <a:schemeClr val="bg1"/>
                </a:solidFill>
                <a:effectLst>
                  <a:outerShdw blurRad="101600" dir="2700000" algn="tl" rotWithShape="0">
                    <a:prstClr val="black"/>
                  </a:outerShdw>
                </a:effectLst>
                <a:latin typeface="+mj-lt"/>
              </a:rPr>
              <a:t>l</a:t>
            </a:r>
            <a:r>
              <a:rPr lang="en-GB" sz="1600" dirty="0" smtClean="0">
                <a:solidFill>
                  <a:schemeClr val="bg1"/>
                </a:solidFill>
                <a:effectLst>
                  <a:outerShdw blurRad="101600" dir="2700000" algn="tl" rotWithShape="0">
                    <a:prstClr val="black"/>
                  </a:outerShdw>
                </a:effectLst>
                <a:latin typeface="+mj-lt"/>
              </a:rPr>
              <a:t>oop</a:t>
            </a:r>
            <a:r>
              <a:rPr lang="en-GB" sz="1600" dirty="0">
                <a:solidFill>
                  <a:schemeClr val="bg1"/>
                </a:solidFill>
                <a:effectLst>
                  <a:outerShdw blurRad="101600" dir="2700000" algn="tl" rotWithShape="0">
                    <a:prstClr val="black"/>
                  </a:outerShdw>
                </a:effectLst>
              </a:rPr>
              <a:t/>
            </a:r>
            <a:br>
              <a:rPr lang="en-GB" sz="1600" dirty="0">
                <a:solidFill>
                  <a:schemeClr val="bg1"/>
                </a:solidFill>
                <a:effectLst>
                  <a:outerShdw blurRad="101600" dir="2700000" algn="tl" rotWithShape="0">
                    <a:prstClr val="black"/>
                  </a:outerShdw>
                </a:effectLst>
              </a:rPr>
            </a:br>
            <a:r>
              <a:rPr lang="en-GB" sz="1600" dirty="0" smtClean="0">
                <a:solidFill>
                  <a:schemeClr val="bg1"/>
                </a:solidFill>
                <a:effectLst>
                  <a:outerShdw blurRad="101600" dir="2700000" algn="tl" rotWithShape="0">
                    <a:prstClr val="black"/>
                  </a:outerShdw>
                </a:effectLst>
              </a:rPr>
              <a:t>S. </a:t>
            </a:r>
            <a:r>
              <a:rPr lang="en-GB" sz="1600" dirty="0" err="1" smtClean="0">
                <a:solidFill>
                  <a:schemeClr val="bg1"/>
                </a:solidFill>
                <a:effectLst>
                  <a:outerShdw blurRad="101600" dir="2700000" algn="tl" rotWithShape="0">
                    <a:prstClr val="black"/>
                  </a:outerShdw>
                </a:effectLst>
              </a:rPr>
              <a:t>Heinzle</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P. Greisen</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D. Gallup</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C. Chen</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D. Saner</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A. </a:t>
            </a:r>
            <a:r>
              <a:rPr lang="en-GB" sz="1600" dirty="0" err="1" smtClean="0">
                <a:solidFill>
                  <a:schemeClr val="bg1"/>
                </a:solidFill>
                <a:effectLst>
                  <a:outerShdw blurRad="101600" dir="2700000" algn="tl" rotWithShape="0">
                    <a:prstClr val="black"/>
                  </a:outerShdw>
                </a:effectLst>
              </a:rPr>
              <a:t>Smolic</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A. Burg</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W. </a:t>
            </a:r>
            <a:r>
              <a:rPr lang="en-GB" sz="1600" dirty="0" err="1" smtClean="0">
                <a:solidFill>
                  <a:schemeClr val="bg1"/>
                </a:solidFill>
                <a:effectLst>
                  <a:outerShdw blurRad="101600" dir="2700000" algn="tl" rotWithShape="0">
                    <a:prstClr val="black"/>
                  </a:outerShdw>
                </a:effectLst>
              </a:rPr>
              <a:t>Matusik</a:t>
            </a:r>
            <a:r>
              <a:rPr lang="en-GB" sz="1600" dirty="0" smtClean="0">
                <a:solidFill>
                  <a:schemeClr val="bg1"/>
                </a:solidFill>
                <a:effectLst>
                  <a:outerShdw blurRad="101600" dir="2700000" algn="tl" rotWithShape="0">
                    <a:prstClr val="black"/>
                  </a:outerShdw>
                </a:effectLst>
              </a:rPr>
              <a:t> &amp; M. Gross</a:t>
            </a:r>
            <a:r>
              <a:rPr lang="en-GB" sz="1600" dirty="0">
                <a:solidFill>
                  <a:schemeClr val="bg1"/>
                </a:solidFill>
                <a:effectLst>
                  <a:outerShdw blurRad="101600" dir="2700000" algn="tl" rotWithShape="0">
                    <a:prstClr val="black"/>
                  </a:outerShdw>
                </a:effectLst>
              </a:rPr>
              <a:t/>
            </a:r>
            <a:br>
              <a:rPr lang="en-GB" sz="1600" dirty="0">
                <a:solidFill>
                  <a:schemeClr val="bg1"/>
                </a:solidFill>
                <a:effectLst>
                  <a:outerShdw blurRad="101600" dir="2700000" algn="tl" rotWithShape="0">
                    <a:prstClr val="black"/>
                  </a:outerShdw>
                </a:effectLst>
              </a:rPr>
            </a:br>
            <a:r>
              <a:rPr lang="en-GB" sz="1600" i="1" dirty="0" smtClean="0">
                <a:solidFill>
                  <a:schemeClr val="bg1"/>
                </a:solidFill>
                <a:effectLst>
                  <a:outerShdw blurRad="101600" dir="2700000" algn="tl" rotWithShape="0">
                    <a:prstClr val="black"/>
                  </a:outerShdw>
                </a:effectLst>
              </a:rPr>
              <a:t>ACM </a:t>
            </a:r>
            <a:r>
              <a:rPr lang="en-GB" sz="1600" i="1" dirty="0">
                <a:solidFill>
                  <a:schemeClr val="bg1"/>
                </a:solidFill>
                <a:effectLst>
                  <a:outerShdw blurRad="101600" dir="2700000" algn="tl" rotWithShape="0">
                    <a:prstClr val="black"/>
                  </a:outerShdw>
                </a:effectLst>
              </a:rPr>
              <a:t>Transactions on Graphics </a:t>
            </a:r>
            <a:r>
              <a:rPr lang="en-GB" sz="1600" i="1" dirty="0" smtClean="0">
                <a:solidFill>
                  <a:schemeClr val="bg1"/>
                </a:solidFill>
                <a:effectLst>
                  <a:outerShdw blurRad="101600" dir="2700000" algn="tl" rotWithShape="0">
                    <a:prstClr val="black"/>
                  </a:outerShdw>
                </a:effectLst>
              </a:rPr>
              <a:t>(SIGGRAPH</a:t>
            </a:r>
            <a:r>
              <a:rPr lang="en-GB" sz="1600" i="1" dirty="0">
                <a:solidFill>
                  <a:schemeClr val="bg1"/>
                </a:solidFill>
                <a:effectLst>
                  <a:outerShdw blurRad="101600" dir="2700000" algn="tl" rotWithShape="0">
                    <a:prstClr val="black"/>
                  </a:outerShdw>
                </a:effectLst>
              </a:rPr>
              <a:t>)</a:t>
            </a:r>
            <a:r>
              <a:rPr lang="en-GB" sz="1600" dirty="0">
                <a:solidFill>
                  <a:schemeClr val="bg1"/>
                </a:solidFill>
                <a:effectLst>
                  <a:outerShdw blurRad="101600" dir="2700000" algn="tl" rotWithShape="0">
                    <a:prstClr val="black"/>
                  </a:outerShdw>
                </a:effectLst>
              </a:rPr>
              <a:t>, 2011, </a:t>
            </a:r>
            <a:r>
              <a:rPr lang="en-GB" sz="1600" dirty="0" smtClean="0">
                <a:solidFill>
                  <a:schemeClr val="bg1"/>
                </a:solidFill>
                <a:effectLst>
                  <a:outerShdw blurRad="101600" dir="2700000" algn="tl" rotWithShape="0">
                    <a:prstClr val="black"/>
                  </a:outerShdw>
                </a:effectLst>
              </a:rPr>
              <a:t>30(4), 94:1–10</a:t>
            </a:r>
            <a:endParaRPr lang="en-GB" sz="1600" dirty="0">
              <a:solidFill>
                <a:schemeClr val="bg1"/>
              </a:solidFill>
              <a:effectLst>
                <a:outerShdw blurRad="101600" dir="2700000" algn="tl" rotWithShape="0">
                  <a:prstClr val="black"/>
                </a:outerShdw>
              </a:effectLst>
            </a:endParaRPr>
          </a:p>
        </p:txBody>
      </p:sp>
      <p:sp>
        <p:nvSpPr>
          <p:cNvPr id="9" name="TextBox 8"/>
          <p:cNvSpPr txBox="1"/>
          <p:nvPr/>
        </p:nvSpPr>
        <p:spPr>
          <a:xfrm>
            <a:off x="10910888" y="4549898"/>
            <a:ext cx="184666" cy="1682705"/>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©2011 </a:t>
            </a:r>
            <a:r>
              <a:rPr lang="en-GB" sz="1200" dirty="0" err="1" smtClean="0">
                <a:solidFill>
                  <a:schemeClr val="accent2">
                    <a:lumMod val="20000"/>
                    <a:lumOff val="80000"/>
                  </a:schemeClr>
                </a:solidFill>
              </a:rPr>
              <a:t>Heinzle</a:t>
            </a:r>
            <a:r>
              <a:rPr lang="en-GB" sz="1200" dirty="0" smtClean="0">
                <a:solidFill>
                  <a:schemeClr val="accent2">
                    <a:lumMod val="20000"/>
                    <a:lumOff val="80000"/>
                  </a:schemeClr>
                </a:solidFill>
              </a:rPr>
              <a:t> et al./ACM</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3337885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Polarised </a:t>
            </a:r>
            <a:r>
              <a:rPr lang="en-GB" dirty="0" smtClean="0"/>
              <a:t>projection</a:t>
            </a:r>
            <a:endParaRPr lang="en-GB" dirty="0"/>
          </a:p>
        </p:txBody>
      </p:sp>
      <p:sp>
        <p:nvSpPr>
          <p:cNvPr id="8" name="Text Placeholder 7"/>
          <p:cNvSpPr>
            <a:spLocks noGrp="1"/>
          </p:cNvSpPr>
          <p:nvPr>
            <p:ph type="body" sz="quarter" idx="3"/>
          </p:nvPr>
        </p:nvSpPr>
        <p:spPr/>
        <p:txBody>
          <a:bodyPr/>
          <a:lstStyle/>
          <a:p>
            <a:r>
              <a:rPr lang="en-GB" dirty="0" smtClean="0"/>
              <a:t>Wavelength multiplexing</a:t>
            </a:r>
            <a:endParaRPr lang="en-GB" dirty="0"/>
          </a:p>
        </p:txBody>
      </p:sp>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137401" y="1943238"/>
            <a:ext cx="3530600" cy="4295562"/>
          </a:xfrm>
        </p:spPr>
      </p:pic>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11"/>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12"/>
          </p:nvPr>
        </p:nvSpPr>
        <p:spPr/>
        <p:txBody>
          <a:bodyPr/>
          <a:lstStyle/>
          <a:p>
            <a:fld id="{9B281B64-7B92-47B0-8A60-E22259C079AF}" type="slidenum">
              <a:rPr lang="en-GB" smtClean="0"/>
              <a:pPr/>
              <a:t>6</a:t>
            </a:fld>
            <a:endParaRPr lang="en-GB"/>
          </a:p>
        </p:txBody>
      </p:sp>
      <p:sp>
        <p:nvSpPr>
          <p:cNvPr id="3" name="Title 2"/>
          <p:cNvSpPr>
            <a:spLocks noGrp="1"/>
          </p:cNvSpPr>
          <p:nvPr>
            <p:ph type="title"/>
          </p:nvPr>
        </p:nvSpPr>
        <p:spPr/>
        <p:txBody>
          <a:bodyPr/>
          <a:lstStyle/>
          <a:p>
            <a:r>
              <a:rPr lang="en-GB" dirty="0" smtClean="0"/>
              <a:t>Commercial stereo 3D projection</a:t>
            </a:r>
            <a:endParaRPr lang="en-GB" dirty="0"/>
          </a:p>
        </p:txBody>
      </p:sp>
      <p:pic>
        <p:nvPicPr>
          <p:cNvPr id="17" name="Content Placeholder 1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6311" t="4202" r="11308"/>
          <a:stretch/>
        </p:blipFill>
        <p:spPr>
          <a:xfrm>
            <a:off x="1098549" y="1817036"/>
            <a:ext cx="4438651" cy="4421764"/>
          </a:xfrm>
        </p:spPr>
      </p:pic>
      <p:sp>
        <p:nvSpPr>
          <p:cNvPr id="14" name="TextBox 13"/>
          <p:cNvSpPr txBox="1"/>
          <p:nvPr/>
        </p:nvSpPr>
        <p:spPr>
          <a:xfrm>
            <a:off x="10695801" y="2138522"/>
            <a:ext cx="184666" cy="4100353"/>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a:t>
            </a:r>
            <a:r>
              <a:rPr lang="en-GB" sz="1200" dirty="0">
                <a:solidFill>
                  <a:schemeClr val="accent2">
                    <a:lumMod val="20000"/>
                    <a:lumOff val="80000"/>
                  </a:schemeClr>
                </a:solidFill>
              </a:rPr>
              <a:t>Raoul </a:t>
            </a:r>
            <a:r>
              <a:rPr lang="en-GB" sz="1200" dirty="0" smtClean="0">
                <a:solidFill>
                  <a:schemeClr val="accent2">
                    <a:lumMod val="20000"/>
                    <a:lumOff val="80000"/>
                  </a:schemeClr>
                </a:solidFill>
              </a:rPr>
              <a:t>NK, 3dnatureguy/Wikimedia </a:t>
            </a:r>
            <a:r>
              <a:rPr lang="en-GB" sz="1200" dirty="0">
                <a:solidFill>
                  <a:schemeClr val="accent2">
                    <a:lumMod val="20000"/>
                    <a:lumOff val="80000"/>
                  </a:schemeClr>
                </a:solidFill>
              </a:rPr>
              <a:t>Commons/CC-BY-SA-3.0</a:t>
            </a:r>
          </a:p>
        </p:txBody>
      </p:sp>
      <p:sp>
        <p:nvSpPr>
          <p:cNvPr id="15" name="TextBox 14"/>
          <p:cNvSpPr txBox="1"/>
          <p:nvPr/>
        </p:nvSpPr>
        <p:spPr>
          <a:xfrm>
            <a:off x="8138708" y="1360335"/>
            <a:ext cx="1527982" cy="369332"/>
          </a:xfrm>
          <a:prstGeom prst="rect">
            <a:avLst/>
          </a:prstGeom>
          <a:noFill/>
        </p:spPr>
        <p:txBody>
          <a:bodyPr wrap="none" rtlCol="0">
            <a:spAutoFit/>
          </a:bodyPr>
          <a:lstStyle/>
          <a:p>
            <a:pPr algn="ctr"/>
            <a:r>
              <a:rPr lang="en-GB" dirty="0" smtClean="0">
                <a:solidFill>
                  <a:schemeClr val="bg1"/>
                </a:solidFill>
              </a:rPr>
              <a:t>e.g. Dolby 3D</a:t>
            </a:r>
            <a:endParaRPr lang="en-GB" dirty="0">
              <a:solidFill>
                <a:schemeClr val="bg1"/>
              </a:solidFill>
            </a:endParaRPr>
          </a:p>
        </p:txBody>
      </p:sp>
      <p:sp>
        <p:nvSpPr>
          <p:cNvPr id="16" name="TextBox 15"/>
          <p:cNvSpPr txBox="1"/>
          <p:nvPr/>
        </p:nvSpPr>
        <p:spPr>
          <a:xfrm>
            <a:off x="1690028" y="1360335"/>
            <a:ext cx="3255699" cy="369332"/>
          </a:xfrm>
          <a:prstGeom prst="rect">
            <a:avLst/>
          </a:prstGeom>
          <a:noFill/>
        </p:spPr>
        <p:txBody>
          <a:bodyPr wrap="none" rtlCol="0">
            <a:spAutoFit/>
          </a:bodyPr>
          <a:lstStyle/>
          <a:p>
            <a:pPr algn="ctr"/>
            <a:r>
              <a:rPr lang="en-GB" dirty="0">
                <a:solidFill>
                  <a:schemeClr val="bg1"/>
                </a:solidFill>
              </a:rPr>
              <a:t>e.g. </a:t>
            </a:r>
            <a:r>
              <a:rPr lang="en-GB" dirty="0" err="1">
                <a:solidFill>
                  <a:schemeClr val="bg1"/>
                </a:solidFill>
              </a:rPr>
              <a:t>RealD</a:t>
            </a:r>
            <a:r>
              <a:rPr lang="en-GB" dirty="0">
                <a:solidFill>
                  <a:schemeClr val="bg1"/>
                </a:solidFill>
              </a:rPr>
              <a:t> 3D, </a:t>
            </a:r>
            <a:r>
              <a:rPr lang="en-GB" dirty="0" err="1">
                <a:solidFill>
                  <a:schemeClr val="bg1"/>
                </a:solidFill>
              </a:rPr>
              <a:t>MasterImage</a:t>
            </a:r>
            <a:r>
              <a:rPr lang="en-GB" dirty="0">
                <a:solidFill>
                  <a:schemeClr val="bg1"/>
                </a:solidFill>
              </a:rPr>
              <a:t> 3D</a:t>
            </a:r>
          </a:p>
        </p:txBody>
      </p:sp>
      <p:sp>
        <p:nvSpPr>
          <p:cNvPr id="18" name="TextBox 17"/>
          <p:cNvSpPr txBox="1"/>
          <p:nvPr/>
        </p:nvSpPr>
        <p:spPr>
          <a:xfrm>
            <a:off x="5537200" y="3515373"/>
            <a:ext cx="184666" cy="2723502"/>
          </a:xfrm>
          <a:prstGeom prst="rect">
            <a:avLst/>
          </a:prstGeom>
          <a:noFill/>
        </p:spPr>
        <p:txBody>
          <a:bodyPr vert="vert270" wrap="none" lIns="0" tIns="0" rIns="0" bIns="0" rtlCol="0">
            <a:spAutoFit/>
          </a:bodyPr>
          <a:lstStyle/>
          <a:p>
            <a:r>
              <a:rPr lang="en-GB" sz="1200" dirty="0">
                <a:solidFill>
                  <a:schemeClr val="accent2">
                    <a:lumMod val="20000"/>
                    <a:lumOff val="80000"/>
                  </a:schemeClr>
                </a:solidFill>
              </a:rPr>
              <a:t>©2011  Scott </a:t>
            </a:r>
            <a:r>
              <a:rPr lang="en-GB" sz="1200" dirty="0" smtClean="0">
                <a:solidFill>
                  <a:schemeClr val="accent2">
                    <a:lumMod val="20000"/>
                    <a:lumOff val="80000"/>
                  </a:schemeClr>
                </a:solidFill>
              </a:rPr>
              <a:t>Wilkinson/Sound and Vision</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3476809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4" grpId="0"/>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lgn="ctr"/>
            <a:r>
              <a:rPr lang="en-GB" dirty="0"/>
              <a:t>Active </a:t>
            </a:r>
            <a:r>
              <a:rPr lang="en-GB" dirty="0" smtClean="0"/>
              <a:t>shutter </a:t>
            </a:r>
            <a:r>
              <a:rPr lang="en-GB" dirty="0"/>
              <a:t>g</a:t>
            </a:r>
            <a:r>
              <a:rPr lang="en-GB" dirty="0" smtClean="0"/>
              <a:t>lasses</a:t>
            </a:r>
            <a:endParaRPr lang="en-GB"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3888" y="2768192"/>
            <a:ext cx="5387975" cy="2753255"/>
          </a:xfrm>
        </p:spPr>
      </p:pic>
      <p:sp>
        <p:nvSpPr>
          <p:cNvPr id="9" name="Text Placeholder 8"/>
          <p:cNvSpPr>
            <a:spLocks noGrp="1"/>
          </p:cNvSpPr>
          <p:nvPr>
            <p:ph type="body" sz="quarter" idx="3"/>
          </p:nvPr>
        </p:nvSpPr>
        <p:spPr/>
        <p:txBody>
          <a:bodyPr/>
          <a:lstStyle/>
          <a:p>
            <a:pPr algn="ctr"/>
            <a:r>
              <a:rPr lang="en-GB" dirty="0" err="1"/>
              <a:t>Autostereoscopy</a:t>
            </a:r>
            <a:endParaRPr lang="en-GB" dirty="0"/>
          </a:p>
        </p:txBody>
      </p:sp>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11"/>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12"/>
          </p:nvPr>
        </p:nvSpPr>
        <p:spPr/>
        <p:txBody>
          <a:bodyPr/>
          <a:lstStyle/>
          <a:p>
            <a:fld id="{9B281B64-7B92-47B0-8A60-E22259C079AF}" type="slidenum">
              <a:rPr lang="en-GB" smtClean="0"/>
              <a:pPr/>
              <a:t>7</a:t>
            </a:fld>
            <a:endParaRPr lang="en-GB"/>
          </a:p>
        </p:txBody>
      </p:sp>
      <p:sp>
        <p:nvSpPr>
          <p:cNvPr id="3" name="Title 2"/>
          <p:cNvSpPr>
            <a:spLocks noGrp="1"/>
          </p:cNvSpPr>
          <p:nvPr>
            <p:ph type="title"/>
          </p:nvPr>
        </p:nvSpPr>
        <p:spPr/>
        <p:txBody>
          <a:bodyPr/>
          <a:lstStyle/>
          <a:p>
            <a:r>
              <a:rPr lang="en-GB" dirty="0" smtClean="0"/>
              <a:t>Medium-scale stereo 3D displays</a:t>
            </a:r>
            <a:endParaRPr lang="en-GB" dirty="0"/>
          </a:p>
        </p:txBody>
      </p:sp>
      <p:sp>
        <p:nvSpPr>
          <p:cNvPr id="12" name="TextBox 11"/>
          <p:cNvSpPr txBox="1"/>
          <p:nvPr/>
        </p:nvSpPr>
        <p:spPr>
          <a:xfrm>
            <a:off x="1744850" y="1481269"/>
            <a:ext cx="3146054" cy="369332"/>
          </a:xfrm>
          <a:prstGeom prst="rect">
            <a:avLst/>
          </a:prstGeom>
          <a:noFill/>
        </p:spPr>
        <p:txBody>
          <a:bodyPr wrap="none" rtlCol="0">
            <a:spAutoFit/>
          </a:bodyPr>
          <a:lstStyle/>
          <a:p>
            <a:pPr algn="ctr"/>
            <a:r>
              <a:rPr lang="en-GB" dirty="0" smtClean="0">
                <a:solidFill>
                  <a:schemeClr val="bg1"/>
                </a:solidFill>
              </a:rPr>
              <a:t>e.g. NVIDIA 3D Vision, 3D TVs</a:t>
            </a:r>
            <a:endParaRPr lang="en-GB" dirty="0">
              <a:solidFill>
                <a:schemeClr val="bg1"/>
              </a:solidFill>
            </a:endParaRPr>
          </a:p>
        </p:txBody>
      </p:sp>
      <p:pic>
        <p:nvPicPr>
          <p:cNvPr id="17" name="Content Placeholder 16"/>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537373" y="1774615"/>
            <a:ext cx="2908407" cy="4464260"/>
          </a:xfrm>
        </p:spPr>
      </p:pic>
      <p:sp>
        <p:nvSpPr>
          <p:cNvPr id="18" name="TextBox 17"/>
          <p:cNvSpPr txBox="1"/>
          <p:nvPr/>
        </p:nvSpPr>
        <p:spPr>
          <a:xfrm>
            <a:off x="10668000" y="2726514"/>
            <a:ext cx="184666" cy="3075137"/>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a:t>
            </a:r>
            <a:r>
              <a:rPr lang="en-GB" sz="1200" dirty="0" err="1" smtClean="0">
                <a:solidFill>
                  <a:schemeClr val="accent2">
                    <a:lumMod val="20000"/>
                    <a:lumOff val="80000"/>
                  </a:schemeClr>
                </a:solidFill>
              </a:rPr>
              <a:t>Cmglee</a:t>
            </a:r>
            <a:r>
              <a:rPr lang="en-GB" sz="1200" dirty="0" smtClean="0">
                <a:solidFill>
                  <a:schemeClr val="accent2">
                    <a:lumMod val="20000"/>
                    <a:lumOff val="80000"/>
                  </a:schemeClr>
                </a:solidFill>
              </a:rPr>
              <a:t>/Wikimedia Commons/CC-BY-SA-3.0</a:t>
            </a:r>
            <a:endParaRPr lang="en-GB" sz="1200" dirty="0">
              <a:solidFill>
                <a:schemeClr val="accent2">
                  <a:lumMod val="20000"/>
                  <a:lumOff val="80000"/>
                </a:schemeClr>
              </a:solidFill>
            </a:endParaRPr>
          </a:p>
        </p:txBody>
      </p:sp>
      <p:sp>
        <p:nvSpPr>
          <p:cNvPr id="19" name="TextBox 18"/>
          <p:cNvSpPr txBox="1"/>
          <p:nvPr/>
        </p:nvSpPr>
        <p:spPr>
          <a:xfrm>
            <a:off x="6049417" y="3360950"/>
            <a:ext cx="184666" cy="1567737"/>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©2011 MTBS3D/NVIDIA</a:t>
            </a:r>
            <a:endParaRPr lang="en-GB" sz="1200" dirty="0">
              <a:solidFill>
                <a:schemeClr val="accent2">
                  <a:lumMod val="20000"/>
                  <a:lumOff val="80000"/>
                </a:schemeClr>
              </a:solidFill>
            </a:endParaRPr>
          </a:p>
        </p:txBody>
      </p:sp>
    </p:spTree>
    <p:extLst>
      <p:ext uri="{BB962C8B-B14F-4D97-AF65-F5344CB8AC3E}">
        <p14:creationId xmlns:p14="http://schemas.microsoft.com/office/powerpoint/2010/main" val="348608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2"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9241" t="11238" r="21803" b="11473"/>
          <a:stretch/>
        </p:blipFill>
        <p:spPr>
          <a:xfrm>
            <a:off x="6447156" y="2269914"/>
            <a:ext cx="4911086" cy="3451952"/>
          </a:xfrm>
        </p:spPr>
      </p:pic>
      <p:sp>
        <p:nvSpPr>
          <p:cNvPr id="7" name="Text Placeholder 6"/>
          <p:cNvSpPr>
            <a:spLocks noGrp="1"/>
          </p:cNvSpPr>
          <p:nvPr>
            <p:ph type="body" idx="1"/>
          </p:nvPr>
        </p:nvSpPr>
        <p:spPr/>
        <p:txBody>
          <a:bodyPr/>
          <a:lstStyle/>
          <a:p>
            <a:pPr algn="ctr"/>
            <a:r>
              <a:rPr lang="en-GB" dirty="0" smtClean="0"/>
              <a:t>Head-mounted </a:t>
            </a:r>
            <a:r>
              <a:rPr lang="en-GB" dirty="0"/>
              <a:t>d</a:t>
            </a:r>
            <a:r>
              <a:rPr lang="en-GB" dirty="0" smtClean="0"/>
              <a:t>isplays (HMDs)</a:t>
            </a:r>
            <a:endParaRPr lang="en-GB" dirty="0"/>
          </a:p>
        </p:txBody>
      </p:sp>
      <p:pic>
        <p:nvPicPr>
          <p:cNvPr id="11" name="Content Placeholder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47375" y="2090053"/>
            <a:ext cx="4741002" cy="3846984"/>
          </a:xfrm>
        </p:spPr>
      </p:pic>
      <p:sp>
        <p:nvSpPr>
          <p:cNvPr id="9" name="Text Placeholder 8"/>
          <p:cNvSpPr>
            <a:spLocks noGrp="1"/>
          </p:cNvSpPr>
          <p:nvPr>
            <p:ph type="body" sz="quarter" idx="3"/>
          </p:nvPr>
        </p:nvSpPr>
        <p:spPr/>
        <p:txBody>
          <a:bodyPr/>
          <a:lstStyle/>
          <a:p>
            <a:pPr algn="ctr"/>
            <a:r>
              <a:rPr lang="en-GB" dirty="0" smtClean="0"/>
              <a:t>Anaglyph stereo</a:t>
            </a:r>
            <a:endParaRPr lang="en-GB" dirty="0"/>
          </a:p>
        </p:txBody>
      </p:sp>
      <p:sp>
        <p:nvSpPr>
          <p:cNvPr id="4" name="Date Placeholder 3"/>
          <p:cNvSpPr>
            <a:spLocks noGrp="1"/>
          </p:cNvSpPr>
          <p:nvPr>
            <p:ph type="dt" sz="half" idx="10"/>
          </p:nvPr>
        </p:nvSpPr>
        <p:spPr/>
        <p:txBody>
          <a:bodyPr/>
          <a:lstStyle/>
          <a:p>
            <a:r>
              <a:rPr lang="en-GB" smtClean="0"/>
              <a:t>2017-08-03</a:t>
            </a:r>
            <a:endParaRPr lang="en-GB" dirty="0"/>
          </a:p>
        </p:txBody>
      </p:sp>
      <p:sp>
        <p:nvSpPr>
          <p:cNvPr id="5" name="Footer Placeholder 4"/>
          <p:cNvSpPr>
            <a:spLocks noGrp="1"/>
          </p:cNvSpPr>
          <p:nvPr>
            <p:ph type="ftr" sz="quarter" idx="11"/>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12"/>
          </p:nvPr>
        </p:nvSpPr>
        <p:spPr/>
        <p:txBody>
          <a:bodyPr/>
          <a:lstStyle/>
          <a:p>
            <a:fld id="{9B281B64-7B92-47B0-8A60-E22259C079AF}" type="slidenum">
              <a:rPr lang="en-GB" smtClean="0"/>
              <a:pPr/>
              <a:t>8</a:t>
            </a:fld>
            <a:endParaRPr lang="en-GB"/>
          </a:p>
        </p:txBody>
      </p:sp>
      <p:sp>
        <p:nvSpPr>
          <p:cNvPr id="3" name="Title 2"/>
          <p:cNvSpPr>
            <a:spLocks noGrp="1"/>
          </p:cNvSpPr>
          <p:nvPr>
            <p:ph type="title"/>
          </p:nvPr>
        </p:nvSpPr>
        <p:spPr/>
        <p:txBody>
          <a:bodyPr/>
          <a:lstStyle/>
          <a:p>
            <a:r>
              <a:rPr lang="en-GB" dirty="0" smtClean="0"/>
              <a:t>Other stereo 3D displays</a:t>
            </a:r>
            <a:endParaRPr lang="en-GB" dirty="0"/>
          </a:p>
        </p:txBody>
      </p:sp>
      <p:sp>
        <p:nvSpPr>
          <p:cNvPr id="12" name="TextBox 11"/>
          <p:cNvSpPr txBox="1"/>
          <p:nvPr/>
        </p:nvSpPr>
        <p:spPr>
          <a:xfrm>
            <a:off x="5744022" y="2898704"/>
            <a:ext cx="184666" cy="1599284"/>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©2016 HTC Corporation</a:t>
            </a:r>
            <a:endParaRPr lang="en-GB" sz="1200" dirty="0">
              <a:solidFill>
                <a:schemeClr val="accent2">
                  <a:lumMod val="20000"/>
                  <a:lumOff val="80000"/>
                </a:schemeClr>
              </a:solidFill>
            </a:endParaRPr>
          </a:p>
        </p:txBody>
      </p:sp>
      <p:sp>
        <p:nvSpPr>
          <p:cNvPr id="13" name="TextBox 12"/>
          <p:cNvSpPr txBox="1"/>
          <p:nvPr/>
        </p:nvSpPr>
        <p:spPr>
          <a:xfrm>
            <a:off x="922327" y="1481269"/>
            <a:ext cx="4791119" cy="369332"/>
          </a:xfrm>
          <a:prstGeom prst="rect">
            <a:avLst/>
          </a:prstGeom>
          <a:noFill/>
        </p:spPr>
        <p:txBody>
          <a:bodyPr wrap="none" rtlCol="0">
            <a:spAutoFit/>
          </a:bodyPr>
          <a:lstStyle/>
          <a:p>
            <a:pPr algn="ctr"/>
            <a:r>
              <a:rPr lang="en-GB" dirty="0" smtClean="0">
                <a:solidFill>
                  <a:schemeClr val="bg1"/>
                </a:solidFill>
              </a:rPr>
              <a:t>e.g. HTC Vive, Oculus Rift, Google Cardboard</a:t>
            </a:r>
            <a:endParaRPr lang="en-GB" dirty="0">
              <a:solidFill>
                <a:schemeClr val="bg1"/>
              </a:solidFill>
            </a:endParaRPr>
          </a:p>
        </p:txBody>
      </p:sp>
      <p:sp>
        <p:nvSpPr>
          <p:cNvPr id="15" name="TextBox 14"/>
          <p:cNvSpPr txBox="1"/>
          <p:nvPr/>
        </p:nvSpPr>
        <p:spPr>
          <a:xfrm>
            <a:off x="11358242" y="4763527"/>
            <a:ext cx="184666" cy="958339"/>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©2016 </a:t>
            </a:r>
            <a:r>
              <a:rPr lang="en-GB" sz="1200" dirty="0" err="1" smtClean="0">
                <a:solidFill>
                  <a:schemeClr val="accent2">
                    <a:lumMod val="20000"/>
                    <a:lumOff val="80000"/>
                  </a:schemeClr>
                </a:solidFill>
              </a:rPr>
              <a:t>Taringa</a:t>
            </a:r>
            <a:endParaRPr lang="en-GB" sz="1200" dirty="0">
              <a:solidFill>
                <a:schemeClr val="accent2">
                  <a:lumMod val="20000"/>
                  <a:lumOff val="80000"/>
                </a:schemeClr>
              </a:solidFill>
            </a:endParaRPr>
          </a:p>
        </p:txBody>
      </p:sp>
      <p:sp>
        <p:nvSpPr>
          <p:cNvPr id="16" name="TextBox 15"/>
          <p:cNvSpPr txBox="1"/>
          <p:nvPr/>
        </p:nvSpPr>
        <p:spPr>
          <a:xfrm>
            <a:off x="6368160" y="1481269"/>
            <a:ext cx="5069081" cy="369332"/>
          </a:xfrm>
          <a:prstGeom prst="rect">
            <a:avLst/>
          </a:prstGeom>
          <a:noFill/>
        </p:spPr>
        <p:txBody>
          <a:bodyPr wrap="none" rtlCol="0">
            <a:spAutoFit/>
          </a:bodyPr>
          <a:lstStyle/>
          <a:p>
            <a:pPr algn="ctr"/>
            <a:r>
              <a:rPr lang="en-GB" dirty="0">
                <a:solidFill>
                  <a:schemeClr val="bg1"/>
                </a:solidFill>
              </a:rPr>
              <a:t>e.g. red </a:t>
            </a:r>
            <a:r>
              <a:rPr lang="en-GB" dirty="0" smtClean="0">
                <a:solidFill>
                  <a:schemeClr val="bg1"/>
                </a:solidFill>
              </a:rPr>
              <a:t>cyan glasses, </a:t>
            </a:r>
            <a:r>
              <a:rPr lang="en-GB" dirty="0" err="1">
                <a:solidFill>
                  <a:schemeClr val="bg1"/>
                </a:solidFill>
              </a:rPr>
              <a:t>ColorCode</a:t>
            </a:r>
            <a:r>
              <a:rPr lang="en-GB" dirty="0">
                <a:solidFill>
                  <a:schemeClr val="bg1"/>
                </a:solidFill>
              </a:rPr>
              <a:t> 3-D, </a:t>
            </a:r>
            <a:r>
              <a:rPr lang="en-GB" dirty="0" err="1">
                <a:solidFill>
                  <a:schemeClr val="bg1"/>
                </a:solidFill>
              </a:rPr>
              <a:t>Inficolor</a:t>
            </a:r>
            <a:r>
              <a:rPr lang="en-GB" dirty="0">
                <a:solidFill>
                  <a:schemeClr val="bg1"/>
                </a:solidFill>
              </a:rPr>
              <a:t> 3D</a:t>
            </a:r>
          </a:p>
        </p:txBody>
      </p:sp>
    </p:spTree>
    <p:extLst>
      <p:ext uri="{BB962C8B-B14F-4D97-AF65-F5344CB8AC3E}">
        <p14:creationId xmlns:p14="http://schemas.microsoft.com/office/powerpoint/2010/main" val="377731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2" grpId="0"/>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smtClean="0"/>
              <a:t>Cinema 3D</a:t>
            </a:r>
            <a:endParaRPr lang="en-GB" dirty="0"/>
          </a:p>
        </p:txBody>
      </p:sp>
      <p:sp>
        <p:nvSpPr>
          <p:cNvPr id="7" name="TextBox 6"/>
          <p:cNvSpPr txBox="1"/>
          <p:nvPr/>
        </p:nvSpPr>
        <p:spPr>
          <a:xfrm>
            <a:off x="5909588" y="4942779"/>
            <a:ext cx="5742612" cy="830997"/>
          </a:xfrm>
          <a:prstGeom prst="rect">
            <a:avLst/>
          </a:prstGeom>
          <a:noFill/>
        </p:spPr>
        <p:txBody>
          <a:bodyPr wrap="square" rtlCol="0">
            <a:spAutoFit/>
          </a:bodyPr>
          <a:lstStyle/>
          <a:p>
            <a:r>
              <a:rPr lang="it-IT" sz="1600" dirty="0">
                <a:solidFill>
                  <a:schemeClr val="bg1"/>
                </a:solidFill>
                <a:effectLst>
                  <a:outerShdw blurRad="101600" dir="2700000" algn="tl" rotWithShape="0">
                    <a:prstClr val="black"/>
                  </a:outerShdw>
                </a:effectLst>
                <a:latin typeface="+mj-lt"/>
              </a:rPr>
              <a:t>Cinema 3D: </a:t>
            </a:r>
            <a:r>
              <a:rPr lang="it-IT" sz="1600" dirty="0" smtClean="0">
                <a:solidFill>
                  <a:schemeClr val="bg1"/>
                </a:solidFill>
                <a:effectLst>
                  <a:outerShdw blurRad="101600" dir="2700000" algn="tl" rotWithShape="0">
                    <a:prstClr val="black"/>
                  </a:outerShdw>
                </a:effectLst>
                <a:latin typeface="+mj-lt"/>
              </a:rPr>
              <a:t>large </a:t>
            </a:r>
            <a:r>
              <a:rPr lang="it-IT" sz="1600" dirty="0">
                <a:solidFill>
                  <a:schemeClr val="bg1"/>
                </a:solidFill>
                <a:effectLst>
                  <a:outerShdw blurRad="101600" dir="2700000" algn="tl" rotWithShape="0">
                    <a:prstClr val="black"/>
                  </a:outerShdw>
                </a:effectLst>
                <a:latin typeface="+mj-lt"/>
              </a:rPr>
              <a:t>s</a:t>
            </a:r>
            <a:r>
              <a:rPr lang="it-IT" sz="1600" dirty="0" smtClean="0">
                <a:solidFill>
                  <a:schemeClr val="bg1"/>
                </a:solidFill>
                <a:effectLst>
                  <a:outerShdw blurRad="101600" dir="2700000" algn="tl" rotWithShape="0">
                    <a:prstClr val="black"/>
                  </a:outerShdw>
                </a:effectLst>
                <a:latin typeface="+mj-lt"/>
              </a:rPr>
              <a:t>cale </a:t>
            </a:r>
            <a:r>
              <a:rPr lang="it-IT" sz="1600" dirty="0" err="1">
                <a:solidFill>
                  <a:schemeClr val="bg1"/>
                </a:solidFill>
                <a:effectLst>
                  <a:outerShdw blurRad="101600" dir="2700000" algn="tl" rotWithShape="0">
                    <a:prstClr val="black"/>
                  </a:outerShdw>
                </a:effectLst>
                <a:latin typeface="+mj-lt"/>
              </a:rPr>
              <a:t>a</a:t>
            </a:r>
            <a:r>
              <a:rPr lang="it-IT" sz="1600" dirty="0" err="1" smtClean="0">
                <a:solidFill>
                  <a:schemeClr val="bg1"/>
                </a:solidFill>
                <a:effectLst>
                  <a:outerShdw blurRad="101600" dir="2700000" algn="tl" rotWithShape="0">
                    <a:prstClr val="black"/>
                  </a:outerShdw>
                </a:effectLst>
                <a:latin typeface="+mj-lt"/>
              </a:rPr>
              <a:t>utomultiscopic</a:t>
            </a:r>
            <a:r>
              <a:rPr lang="it-IT" sz="1600" dirty="0" smtClean="0">
                <a:solidFill>
                  <a:schemeClr val="bg1"/>
                </a:solidFill>
                <a:effectLst>
                  <a:outerShdw blurRad="101600" dir="2700000" algn="tl" rotWithShape="0">
                    <a:prstClr val="black"/>
                  </a:outerShdw>
                </a:effectLst>
                <a:latin typeface="+mj-lt"/>
              </a:rPr>
              <a:t> </a:t>
            </a:r>
            <a:r>
              <a:rPr lang="it-IT" sz="1600" dirty="0">
                <a:solidFill>
                  <a:schemeClr val="bg1"/>
                </a:solidFill>
                <a:effectLst>
                  <a:outerShdw blurRad="101600" dir="2700000" algn="tl" rotWithShape="0">
                    <a:prstClr val="black"/>
                  </a:outerShdw>
                </a:effectLst>
                <a:latin typeface="+mj-lt"/>
              </a:rPr>
              <a:t>d</a:t>
            </a:r>
            <a:r>
              <a:rPr lang="it-IT" sz="1600" dirty="0" smtClean="0">
                <a:solidFill>
                  <a:schemeClr val="bg1"/>
                </a:solidFill>
                <a:effectLst>
                  <a:outerShdw blurRad="101600" dir="2700000" algn="tl" rotWithShape="0">
                    <a:prstClr val="black"/>
                  </a:outerShdw>
                </a:effectLst>
                <a:latin typeface="+mj-lt"/>
              </a:rPr>
              <a:t>isplay</a:t>
            </a:r>
            <a:r>
              <a:rPr lang="en-GB" sz="1600" dirty="0">
                <a:solidFill>
                  <a:schemeClr val="bg1"/>
                </a:solidFill>
                <a:effectLst>
                  <a:outerShdw blurRad="101600" dir="2700000" algn="tl" rotWithShape="0">
                    <a:prstClr val="black"/>
                  </a:outerShdw>
                </a:effectLst>
              </a:rPr>
              <a:t/>
            </a:r>
            <a:br>
              <a:rPr lang="en-GB" sz="1600" dirty="0">
                <a:solidFill>
                  <a:schemeClr val="bg1"/>
                </a:solidFill>
                <a:effectLst>
                  <a:outerShdw blurRad="101600" dir="2700000" algn="tl" rotWithShape="0">
                    <a:prstClr val="black"/>
                  </a:outerShdw>
                </a:effectLst>
              </a:rPr>
            </a:br>
            <a:r>
              <a:rPr lang="en-GB" sz="1600" dirty="0" smtClean="0">
                <a:solidFill>
                  <a:schemeClr val="bg1"/>
                </a:solidFill>
                <a:effectLst>
                  <a:outerShdw blurRad="101600" dir="2700000" algn="tl" rotWithShape="0">
                    <a:prstClr val="black"/>
                  </a:outerShdw>
                </a:effectLst>
              </a:rPr>
              <a:t>N. </a:t>
            </a:r>
            <a:r>
              <a:rPr lang="en-GB" sz="1600" dirty="0" err="1" smtClean="0">
                <a:solidFill>
                  <a:schemeClr val="bg1"/>
                </a:solidFill>
                <a:effectLst>
                  <a:outerShdw blurRad="101600" dir="2700000" algn="tl" rotWithShape="0">
                    <a:prstClr val="black"/>
                  </a:outerShdw>
                </a:effectLst>
              </a:rPr>
              <a:t>Efrat</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P. </a:t>
            </a:r>
            <a:r>
              <a:rPr lang="en-GB" sz="1600" dirty="0" err="1" smtClean="0">
                <a:solidFill>
                  <a:schemeClr val="bg1"/>
                </a:solidFill>
                <a:effectLst>
                  <a:outerShdw blurRad="101600" dir="2700000" algn="tl" rotWithShape="0">
                    <a:prstClr val="black"/>
                  </a:outerShdw>
                </a:effectLst>
              </a:rPr>
              <a:t>Didyk</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M. </a:t>
            </a:r>
            <a:r>
              <a:rPr lang="en-GB" sz="1600" dirty="0" err="1" smtClean="0">
                <a:solidFill>
                  <a:schemeClr val="bg1"/>
                </a:solidFill>
                <a:effectLst>
                  <a:outerShdw blurRad="101600" dir="2700000" algn="tl" rotWithShape="0">
                    <a:prstClr val="black"/>
                  </a:outerShdw>
                </a:effectLst>
              </a:rPr>
              <a:t>Foshey</a:t>
            </a:r>
            <a:r>
              <a:rPr lang="en-GB" sz="1600" dirty="0" smtClean="0">
                <a:solidFill>
                  <a:schemeClr val="bg1"/>
                </a:solidFill>
                <a:effectLst>
                  <a:outerShdw blurRad="101600" dir="2700000" algn="tl" rotWithShape="0">
                    <a:prstClr val="black"/>
                  </a:outerShdw>
                </a:effectLst>
              </a:rPr>
              <a:t>, W. </a:t>
            </a:r>
            <a:r>
              <a:rPr lang="en-GB" sz="1600" dirty="0" err="1" smtClean="0">
                <a:solidFill>
                  <a:schemeClr val="bg1"/>
                </a:solidFill>
                <a:effectLst>
                  <a:outerShdw blurRad="101600" dir="2700000" algn="tl" rotWithShape="0">
                    <a:prstClr val="black"/>
                  </a:outerShdw>
                </a:effectLst>
              </a:rPr>
              <a:t>Matusik</a:t>
            </a:r>
            <a:r>
              <a:rPr lang="en-GB" sz="1600" dirty="0" smtClean="0">
                <a:solidFill>
                  <a:schemeClr val="bg1"/>
                </a:solidFill>
                <a:effectLst>
                  <a:outerShdw blurRad="101600" dir="2700000" algn="tl" rotWithShape="0">
                    <a:prstClr val="black"/>
                  </a:outerShdw>
                </a:effectLst>
              </a:rPr>
              <a:t> &amp; A. Levin</a:t>
            </a:r>
            <a:r>
              <a:rPr lang="en-GB" sz="1600" dirty="0">
                <a:solidFill>
                  <a:schemeClr val="bg1"/>
                </a:solidFill>
                <a:effectLst>
                  <a:outerShdw blurRad="101600" dir="2700000" algn="tl" rotWithShape="0">
                    <a:prstClr val="black"/>
                  </a:outerShdw>
                </a:effectLst>
              </a:rPr>
              <a:t/>
            </a:r>
            <a:br>
              <a:rPr lang="en-GB" sz="1600" dirty="0">
                <a:solidFill>
                  <a:schemeClr val="bg1"/>
                </a:solidFill>
                <a:effectLst>
                  <a:outerShdw blurRad="101600" dir="2700000" algn="tl" rotWithShape="0">
                    <a:prstClr val="black"/>
                  </a:outerShdw>
                </a:effectLst>
              </a:rPr>
            </a:br>
            <a:r>
              <a:rPr lang="en-GB" sz="1600" i="1" dirty="0" smtClean="0">
                <a:solidFill>
                  <a:schemeClr val="bg1"/>
                </a:solidFill>
                <a:effectLst>
                  <a:outerShdw blurRad="101600" dir="2700000" algn="tl" rotWithShape="0">
                    <a:prstClr val="black"/>
                  </a:outerShdw>
                </a:effectLst>
              </a:rPr>
              <a:t>ACM </a:t>
            </a:r>
            <a:r>
              <a:rPr lang="en-GB" sz="1600" i="1" dirty="0">
                <a:solidFill>
                  <a:schemeClr val="bg1"/>
                </a:solidFill>
                <a:effectLst>
                  <a:outerShdw blurRad="101600" dir="2700000" algn="tl" rotWithShape="0">
                    <a:prstClr val="black"/>
                  </a:outerShdw>
                </a:effectLst>
              </a:rPr>
              <a:t>Transactions on Graphics </a:t>
            </a:r>
            <a:r>
              <a:rPr lang="en-GB" sz="1600" i="1" dirty="0" smtClean="0">
                <a:solidFill>
                  <a:schemeClr val="bg1"/>
                </a:solidFill>
                <a:effectLst>
                  <a:outerShdw blurRad="101600" dir="2700000" algn="tl" rotWithShape="0">
                    <a:prstClr val="black"/>
                  </a:outerShdw>
                </a:effectLst>
              </a:rPr>
              <a:t>(SIGGRAPH</a:t>
            </a:r>
            <a:r>
              <a:rPr lang="en-GB" sz="1600" i="1" dirty="0">
                <a:solidFill>
                  <a:schemeClr val="bg1"/>
                </a:solidFill>
                <a:effectLst>
                  <a:outerShdw blurRad="101600" dir="2700000" algn="tl" rotWithShape="0">
                    <a:prstClr val="black"/>
                  </a:outerShdw>
                </a:effectLst>
              </a:rPr>
              <a:t>)</a:t>
            </a:r>
            <a:r>
              <a:rPr lang="en-GB" sz="1600" dirty="0">
                <a:solidFill>
                  <a:schemeClr val="bg1"/>
                </a:solidFill>
                <a:effectLst>
                  <a:outerShdw blurRad="101600" dir="2700000" algn="tl" rotWithShape="0">
                    <a:prstClr val="black"/>
                  </a:outerShdw>
                </a:effectLst>
              </a:rPr>
              <a:t>, </a:t>
            </a:r>
            <a:r>
              <a:rPr lang="en-GB" sz="1600" dirty="0" smtClean="0">
                <a:solidFill>
                  <a:schemeClr val="bg1"/>
                </a:solidFill>
                <a:effectLst>
                  <a:outerShdw blurRad="101600" dir="2700000" algn="tl" rotWithShape="0">
                    <a:prstClr val="black"/>
                  </a:outerShdw>
                </a:effectLst>
              </a:rPr>
              <a:t>2016, 35, 59:1–12</a:t>
            </a:r>
          </a:p>
        </p:txBody>
      </p:sp>
      <p:sp>
        <p:nvSpPr>
          <p:cNvPr id="8" name="TextBox 7"/>
          <p:cNvSpPr txBox="1"/>
          <p:nvPr/>
        </p:nvSpPr>
        <p:spPr>
          <a:xfrm>
            <a:off x="11780361" y="2348101"/>
            <a:ext cx="184666" cy="1138132"/>
          </a:xfrm>
          <a:prstGeom prst="rect">
            <a:avLst/>
          </a:prstGeom>
          <a:noFill/>
        </p:spPr>
        <p:txBody>
          <a:bodyPr vert="vert270" wrap="none" lIns="0" tIns="0" rIns="0" bIns="0" rtlCol="0">
            <a:spAutoFit/>
          </a:bodyPr>
          <a:lstStyle/>
          <a:p>
            <a:r>
              <a:rPr lang="en-GB" sz="1200" dirty="0" smtClean="0">
                <a:solidFill>
                  <a:schemeClr val="accent2">
                    <a:lumMod val="20000"/>
                    <a:lumOff val="80000"/>
                  </a:schemeClr>
                </a:solidFill>
              </a:rPr>
              <a:t>©2016 </a:t>
            </a:r>
            <a:r>
              <a:rPr lang="en-GB" sz="1200" dirty="0" err="1" smtClean="0">
                <a:solidFill>
                  <a:schemeClr val="accent2">
                    <a:lumMod val="20000"/>
                    <a:lumOff val="80000"/>
                  </a:schemeClr>
                </a:solidFill>
              </a:rPr>
              <a:t>Efrat</a:t>
            </a:r>
            <a:r>
              <a:rPr lang="en-GB" sz="1200" dirty="0" smtClean="0">
                <a:solidFill>
                  <a:schemeClr val="accent2">
                    <a:lumMod val="20000"/>
                    <a:lumOff val="80000"/>
                  </a:schemeClr>
                </a:solidFill>
              </a:rPr>
              <a:t> et al.</a:t>
            </a:r>
            <a:endParaRPr lang="en-GB" sz="1200" dirty="0">
              <a:solidFill>
                <a:schemeClr val="accent2">
                  <a:lumMod val="20000"/>
                  <a:lumOff val="80000"/>
                </a:schemeClr>
              </a:solidFill>
            </a:endParaRPr>
          </a:p>
        </p:txBody>
      </p:sp>
      <p:grpSp>
        <p:nvGrpSpPr>
          <p:cNvPr id="11" name="Group 10"/>
          <p:cNvGrpSpPr/>
          <p:nvPr/>
        </p:nvGrpSpPr>
        <p:grpSpPr>
          <a:xfrm flipH="1">
            <a:off x="7784427" y="1007386"/>
            <a:ext cx="4176368" cy="2201229"/>
            <a:chOff x="-4225532" y="2872097"/>
            <a:chExt cx="9005664" cy="2115701"/>
          </a:xfrm>
          <a:scene3d>
            <a:camera prst="isometricOffAxis2Left"/>
            <a:lightRig rig="threePt" dir="t"/>
          </a:scene3d>
        </p:grpSpPr>
        <p:sp>
          <p:nvSpPr>
            <p:cNvPr id="12" name="Rectangle 11"/>
            <p:cNvSpPr/>
            <p:nvPr/>
          </p:nvSpPr>
          <p:spPr>
            <a:xfrm>
              <a:off x="-4225532" y="2872099"/>
              <a:ext cx="120301" cy="2115699"/>
            </a:xfrm>
            <a:prstGeom prst="rect">
              <a:avLst/>
            </a:prstGeom>
            <a:solidFill>
              <a:srgbClr val="66C80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3" name="Rectangle 12"/>
            <p:cNvSpPr/>
            <p:nvPr/>
          </p:nvSpPr>
          <p:spPr>
            <a:xfrm>
              <a:off x="-4105460" y="2872099"/>
              <a:ext cx="120301" cy="2115699"/>
            </a:xfrm>
            <a:prstGeom prst="rect">
              <a:avLst/>
            </a:prstGeom>
            <a:solidFill>
              <a:srgbClr val="17ED07"/>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4" name="Rectangle 13"/>
            <p:cNvSpPr/>
            <p:nvPr/>
          </p:nvSpPr>
          <p:spPr>
            <a:xfrm>
              <a:off x="-3985388" y="2872099"/>
              <a:ext cx="120301" cy="2115699"/>
            </a:xfrm>
            <a:prstGeom prst="rect">
              <a:avLst/>
            </a:prstGeom>
            <a:solidFill>
              <a:srgbClr val="05EF8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5" name="Rectangle 14"/>
            <p:cNvSpPr/>
            <p:nvPr/>
          </p:nvSpPr>
          <p:spPr>
            <a:xfrm>
              <a:off x="-3745244" y="2872099"/>
              <a:ext cx="120301" cy="2115699"/>
            </a:xfrm>
            <a:prstGeom prst="rect">
              <a:avLst/>
            </a:prstGeom>
            <a:solidFill>
              <a:srgbClr val="1BFDF8"/>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6" name="Rectangle 15"/>
            <p:cNvSpPr/>
            <p:nvPr/>
          </p:nvSpPr>
          <p:spPr>
            <a:xfrm>
              <a:off x="-3625172" y="2872099"/>
              <a:ext cx="120301" cy="2115699"/>
            </a:xfrm>
            <a:prstGeom prst="rect">
              <a:avLst/>
            </a:prstGeom>
            <a:solidFill>
              <a:srgbClr val="7ED1F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7" name="Rectangle 16"/>
            <p:cNvSpPr/>
            <p:nvPr/>
          </p:nvSpPr>
          <p:spPr>
            <a:xfrm>
              <a:off x="-3505100" y="2872099"/>
              <a:ext cx="120301" cy="2115699"/>
            </a:xfrm>
            <a:prstGeom prst="rect">
              <a:avLst/>
            </a:prstGeom>
            <a:solidFill>
              <a:srgbClr val="03A2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8" name="Rectangle 17"/>
            <p:cNvSpPr/>
            <p:nvPr/>
          </p:nvSpPr>
          <p:spPr>
            <a:xfrm>
              <a:off x="-3385028" y="2872099"/>
              <a:ext cx="120301" cy="2115699"/>
            </a:xfrm>
            <a:prstGeom prst="rect">
              <a:avLst/>
            </a:prstGeom>
            <a:solidFill>
              <a:srgbClr val="0263F2"/>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 name="Rectangle 18"/>
            <p:cNvSpPr/>
            <p:nvPr/>
          </p:nvSpPr>
          <p:spPr>
            <a:xfrm>
              <a:off x="-3264956" y="2872099"/>
              <a:ext cx="120301" cy="2115699"/>
            </a:xfrm>
            <a:prstGeom prst="rect">
              <a:avLst/>
            </a:prstGeom>
            <a:solidFill>
              <a:srgbClr val="47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 name="Rectangle 19"/>
            <p:cNvSpPr/>
            <p:nvPr/>
          </p:nvSpPr>
          <p:spPr>
            <a:xfrm>
              <a:off x="-3144884" y="2872099"/>
              <a:ext cx="120301" cy="2115699"/>
            </a:xfrm>
            <a:prstGeom prst="rect">
              <a:avLst/>
            </a:prstGeom>
            <a:solidFill>
              <a:srgbClr val="6004B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 name="Rectangle 20"/>
            <p:cNvSpPr/>
            <p:nvPr/>
          </p:nvSpPr>
          <p:spPr>
            <a:xfrm>
              <a:off x="-3024812" y="2872099"/>
              <a:ext cx="120301" cy="2115699"/>
            </a:xfrm>
            <a:prstGeom prst="rect">
              <a:avLst/>
            </a:prstGeom>
            <a:solidFill>
              <a:srgbClr val="B8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 name="Rectangle 21"/>
            <p:cNvSpPr/>
            <p:nvPr/>
          </p:nvSpPr>
          <p:spPr>
            <a:xfrm>
              <a:off x="-2904740" y="2872099"/>
              <a:ext cx="120301" cy="2115699"/>
            </a:xfrm>
            <a:prstGeom prst="rect">
              <a:avLst/>
            </a:prstGeom>
            <a:solidFill>
              <a:srgbClr val="CA0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 name="Rectangle 22"/>
            <p:cNvSpPr/>
            <p:nvPr/>
          </p:nvSpPr>
          <p:spPr>
            <a:xfrm>
              <a:off x="-2784668" y="2872099"/>
              <a:ext cx="120301" cy="2115699"/>
            </a:xfrm>
            <a:prstGeom prst="rect">
              <a:avLst/>
            </a:prstGeom>
            <a:solidFill>
              <a:srgbClr val="F103D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4" name="Rectangle 23"/>
            <p:cNvSpPr/>
            <p:nvPr/>
          </p:nvSpPr>
          <p:spPr>
            <a:xfrm>
              <a:off x="-2664596" y="2872099"/>
              <a:ext cx="120301" cy="2115699"/>
            </a:xfrm>
            <a:prstGeom prst="rect">
              <a:avLst/>
            </a:prstGeom>
            <a:solidFill>
              <a:srgbClr val="F1037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5" name="Rectangle 24"/>
            <p:cNvSpPr/>
            <p:nvPr/>
          </p:nvSpPr>
          <p:spPr>
            <a:xfrm>
              <a:off x="-2544524" y="2872099"/>
              <a:ext cx="120301" cy="2115699"/>
            </a:xfrm>
            <a:prstGeom prst="rect">
              <a:avLst/>
            </a:prstGeom>
            <a:solidFill>
              <a:srgbClr val="D5010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6" name="Rectangle 25"/>
            <p:cNvSpPr/>
            <p:nvPr/>
          </p:nvSpPr>
          <p:spPr>
            <a:xfrm>
              <a:off x="-3865316" y="2872099"/>
              <a:ext cx="120301" cy="2115699"/>
            </a:xfrm>
            <a:prstGeom prst="rect">
              <a:avLst/>
            </a:prstGeom>
            <a:solidFill>
              <a:srgbClr val="02F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7" name="Rectangle 26"/>
            <p:cNvSpPr/>
            <p:nvPr/>
          </p:nvSpPr>
          <p:spPr>
            <a:xfrm>
              <a:off x="-2424452" y="2872098"/>
              <a:ext cx="120301" cy="2115699"/>
            </a:xfrm>
            <a:prstGeom prst="rect">
              <a:avLst/>
            </a:prstGeom>
            <a:solidFill>
              <a:srgbClr val="66C80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8" name="Rectangle 27"/>
            <p:cNvSpPr/>
            <p:nvPr/>
          </p:nvSpPr>
          <p:spPr>
            <a:xfrm>
              <a:off x="-2304380" y="2872098"/>
              <a:ext cx="120301" cy="2115699"/>
            </a:xfrm>
            <a:prstGeom prst="rect">
              <a:avLst/>
            </a:prstGeom>
            <a:solidFill>
              <a:srgbClr val="17ED07"/>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9" name="Rectangle 28"/>
            <p:cNvSpPr/>
            <p:nvPr/>
          </p:nvSpPr>
          <p:spPr>
            <a:xfrm>
              <a:off x="-2184308" y="2872098"/>
              <a:ext cx="120301" cy="2115699"/>
            </a:xfrm>
            <a:prstGeom prst="rect">
              <a:avLst/>
            </a:prstGeom>
            <a:solidFill>
              <a:srgbClr val="05EF8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0" name="Rectangle 29"/>
            <p:cNvSpPr/>
            <p:nvPr/>
          </p:nvSpPr>
          <p:spPr>
            <a:xfrm>
              <a:off x="-1944164" y="2872098"/>
              <a:ext cx="120301" cy="2115699"/>
            </a:xfrm>
            <a:prstGeom prst="rect">
              <a:avLst/>
            </a:prstGeom>
            <a:solidFill>
              <a:srgbClr val="1BFDF8"/>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1" name="Rectangle 30"/>
            <p:cNvSpPr/>
            <p:nvPr/>
          </p:nvSpPr>
          <p:spPr>
            <a:xfrm>
              <a:off x="-1824092" y="2872098"/>
              <a:ext cx="120301" cy="2115699"/>
            </a:xfrm>
            <a:prstGeom prst="rect">
              <a:avLst/>
            </a:prstGeom>
            <a:solidFill>
              <a:srgbClr val="7ED1F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2" name="Rectangle 31"/>
            <p:cNvSpPr/>
            <p:nvPr/>
          </p:nvSpPr>
          <p:spPr>
            <a:xfrm>
              <a:off x="-1704020" y="2872098"/>
              <a:ext cx="120301" cy="2115699"/>
            </a:xfrm>
            <a:prstGeom prst="rect">
              <a:avLst/>
            </a:prstGeom>
            <a:solidFill>
              <a:srgbClr val="03A2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3" name="Rectangle 32"/>
            <p:cNvSpPr/>
            <p:nvPr/>
          </p:nvSpPr>
          <p:spPr>
            <a:xfrm>
              <a:off x="-1583948" y="2872098"/>
              <a:ext cx="120301" cy="2115699"/>
            </a:xfrm>
            <a:prstGeom prst="rect">
              <a:avLst/>
            </a:prstGeom>
            <a:solidFill>
              <a:srgbClr val="0263F2"/>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4" name="Rectangle 33"/>
            <p:cNvSpPr/>
            <p:nvPr/>
          </p:nvSpPr>
          <p:spPr>
            <a:xfrm>
              <a:off x="-1463876" y="2872098"/>
              <a:ext cx="120301" cy="2115699"/>
            </a:xfrm>
            <a:prstGeom prst="rect">
              <a:avLst/>
            </a:prstGeom>
            <a:solidFill>
              <a:srgbClr val="47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5" name="Rectangle 34"/>
            <p:cNvSpPr/>
            <p:nvPr/>
          </p:nvSpPr>
          <p:spPr>
            <a:xfrm>
              <a:off x="-1343804" y="2872098"/>
              <a:ext cx="120301" cy="2115699"/>
            </a:xfrm>
            <a:prstGeom prst="rect">
              <a:avLst/>
            </a:prstGeom>
            <a:solidFill>
              <a:srgbClr val="6004B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6" name="Rectangle 35"/>
            <p:cNvSpPr/>
            <p:nvPr/>
          </p:nvSpPr>
          <p:spPr>
            <a:xfrm>
              <a:off x="-1223732" y="2872098"/>
              <a:ext cx="120301" cy="2115699"/>
            </a:xfrm>
            <a:prstGeom prst="rect">
              <a:avLst/>
            </a:prstGeom>
            <a:solidFill>
              <a:srgbClr val="B8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7" name="Rectangle 36"/>
            <p:cNvSpPr/>
            <p:nvPr/>
          </p:nvSpPr>
          <p:spPr>
            <a:xfrm>
              <a:off x="-1103660" y="2872098"/>
              <a:ext cx="120301" cy="2115699"/>
            </a:xfrm>
            <a:prstGeom prst="rect">
              <a:avLst/>
            </a:prstGeom>
            <a:solidFill>
              <a:srgbClr val="CA0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8" name="Rectangle 37"/>
            <p:cNvSpPr/>
            <p:nvPr/>
          </p:nvSpPr>
          <p:spPr>
            <a:xfrm>
              <a:off x="-983588" y="2872098"/>
              <a:ext cx="120301" cy="2115699"/>
            </a:xfrm>
            <a:prstGeom prst="rect">
              <a:avLst/>
            </a:prstGeom>
            <a:solidFill>
              <a:srgbClr val="F103D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39" name="Rectangle 38"/>
            <p:cNvSpPr/>
            <p:nvPr/>
          </p:nvSpPr>
          <p:spPr>
            <a:xfrm>
              <a:off x="-863516" y="2872098"/>
              <a:ext cx="120301" cy="2115699"/>
            </a:xfrm>
            <a:prstGeom prst="rect">
              <a:avLst/>
            </a:prstGeom>
            <a:solidFill>
              <a:srgbClr val="F1037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0" name="Rectangle 39"/>
            <p:cNvSpPr/>
            <p:nvPr/>
          </p:nvSpPr>
          <p:spPr>
            <a:xfrm>
              <a:off x="-743444" y="2872098"/>
              <a:ext cx="120301" cy="2115699"/>
            </a:xfrm>
            <a:prstGeom prst="rect">
              <a:avLst/>
            </a:prstGeom>
            <a:solidFill>
              <a:srgbClr val="D5010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1" name="Rectangle 40"/>
            <p:cNvSpPr/>
            <p:nvPr/>
          </p:nvSpPr>
          <p:spPr>
            <a:xfrm>
              <a:off x="-2064236" y="2872098"/>
              <a:ext cx="120301" cy="2115699"/>
            </a:xfrm>
            <a:prstGeom prst="rect">
              <a:avLst/>
            </a:prstGeom>
            <a:solidFill>
              <a:srgbClr val="02F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2" name="Rectangle 41"/>
            <p:cNvSpPr/>
            <p:nvPr/>
          </p:nvSpPr>
          <p:spPr>
            <a:xfrm>
              <a:off x="-623372" y="2872098"/>
              <a:ext cx="120301" cy="2115699"/>
            </a:xfrm>
            <a:prstGeom prst="rect">
              <a:avLst/>
            </a:prstGeom>
            <a:solidFill>
              <a:srgbClr val="66C80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3" name="Rectangle 42"/>
            <p:cNvSpPr/>
            <p:nvPr/>
          </p:nvSpPr>
          <p:spPr>
            <a:xfrm>
              <a:off x="-503300" y="2872098"/>
              <a:ext cx="120301" cy="2115699"/>
            </a:xfrm>
            <a:prstGeom prst="rect">
              <a:avLst/>
            </a:prstGeom>
            <a:solidFill>
              <a:srgbClr val="17ED07"/>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4" name="Rectangle 43"/>
            <p:cNvSpPr/>
            <p:nvPr/>
          </p:nvSpPr>
          <p:spPr>
            <a:xfrm>
              <a:off x="-383228" y="2872098"/>
              <a:ext cx="120301" cy="2115699"/>
            </a:xfrm>
            <a:prstGeom prst="rect">
              <a:avLst/>
            </a:prstGeom>
            <a:solidFill>
              <a:srgbClr val="05EF8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5" name="Rectangle 44"/>
            <p:cNvSpPr/>
            <p:nvPr/>
          </p:nvSpPr>
          <p:spPr>
            <a:xfrm>
              <a:off x="-143084" y="2872098"/>
              <a:ext cx="120301" cy="2115699"/>
            </a:xfrm>
            <a:prstGeom prst="rect">
              <a:avLst/>
            </a:prstGeom>
            <a:solidFill>
              <a:srgbClr val="1BFDF8"/>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6" name="Rectangle 45"/>
            <p:cNvSpPr/>
            <p:nvPr/>
          </p:nvSpPr>
          <p:spPr>
            <a:xfrm>
              <a:off x="-23012" y="2872098"/>
              <a:ext cx="120301" cy="2115699"/>
            </a:xfrm>
            <a:prstGeom prst="rect">
              <a:avLst/>
            </a:prstGeom>
            <a:solidFill>
              <a:srgbClr val="7ED1F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7" name="Rectangle 46"/>
            <p:cNvSpPr/>
            <p:nvPr/>
          </p:nvSpPr>
          <p:spPr>
            <a:xfrm>
              <a:off x="97060" y="2872098"/>
              <a:ext cx="120301" cy="2115699"/>
            </a:xfrm>
            <a:prstGeom prst="rect">
              <a:avLst/>
            </a:prstGeom>
            <a:solidFill>
              <a:srgbClr val="03A2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8" name="Rectangle 47"/>
            <p:cNvSpPr/>
            <p:nvPr/>
          </p:nvSpPr>
          <p:spPr>
            <a:xfrm>
              <a:off x="217132" y="2872098"/>
              <a:ext cx="120301" cy="2115699"/>
            </a:xfrm>
            <a:prstGeom prst="rect">
              <a:avLst/>
            </a:prstGeom>
            <a:solidFill>
              <a:srgbClr val="0263F2"/>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49" name="Rectangle 48"/>
            <p:cNvSpPr/>
            <p:nvPr/>
          </p:nvSpPr>
          <p:spPr>
            <a:xfrm>
              <a:off x="337204" y="2872098"/>
              <a:ext cx="120301" cy="2115699"/>
            </a:xfrm>
            <a:prstGeom prst="rect">
              <a:avLst/>
            </a:prstGeom>
            <a:solidFill>
              <a:srgbClr val="47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0" name="Rectangle 49"/>
            <p:cNvSpPr/>
            <p:nvPr/>
          </p:nvSpPr>
          <p:spPr>
            <a:xfrm>
              <a:off x="457276" y="2872098"/>
              <a:ext cx="120301" cy="2115699"/>
            </a:xfrm>
            <a:prstGeom prst="rect">
              <a:avLst/>
            </a:prstGeom>
            <a:solidFill>
              <a:srgbClr val="6004B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1" name="Rectangle 50"/>
            <p:cNvSpPr/>
            <p:nvPr/>
          </p:nvSpPr>
          <p:spPr>
            <a:xfrm>
              <a:off x="577348" y="2872098"/>
              <a:ext cx="120301" cy="2115699"/>
            </a:xfrm>
            <a:prstGeom prst="rect">
              <a:avLst/>
            </a:prstGeom>
            <a:solidFill>
              <a:srgbClr val="B8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2" name="Rectangle 51"/>
            <p:cNvSpPr/>
            <p:nvPr/>
          </p:nvSpPr>
          <p:spPr>
            <a:xfrm>
              <a:off x="697420" y="2872098"/>
              <a:ext cx="120301" cy="2115699"/>
            </a:xfrm>
            <a:prstGeom prst="rect">
              <a:avLst/>
            </a:prstGeom>
            <a:solidFill>
              <a:srgbClr val="CA0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3" name="Rectangle 52"/>
            <p:cNvSpPr/>
            <p:nvPr/>
          </p:nvSpPr>
          <p:spPr>
            <a:xfrm>
              <a:off x="817492" y="2872098"/>
              <a:ext cx="120301" cy="2115699"/>
            </a:xfrm>
            <a:prstGeom prst="rect">
              <a:avLst/>
            </a:prstGeom>
            <a:solidFill>
              <a:srgbClr val="F103D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4" name="Rectangle 53"/>
            <p:cNvSpPr/>
            <p:nvPr/>
          </p:nvSpPr>
          <p:spPr>
            <a:xfrm>
              <a:off x="937564" y="2872098"/>
              <a:ext cx="120301" cy="2115699"/>
            </a:xfrm>
            <a:prstGeom prst="rect">
              <a:avLst/>
            </a:prstGeom>
            <a:solidFill>
              <a:srgbClr val="F1037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5" name="Rectangle 54"/>
            <p:cNvSpPr/>
            <p:nvPr/>
          </p:nvSpPr>
          <p:spPr>
            <a:xfrm>
              <a:off x="1057636" y="2872098"/>
              <a:ext cx="120301" cy="2115699"/>
            </a:xfrm>
            <a:prstGeom prst="rect">
              <a:avLst/>
            </a:prstGeom>
            <a:solidFill>
              <a:srgbClr val="D5010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6" name="Rectangle 55"/>
            <p:cNvSpPr/>
            <p:nvPr/>
          </p:nvSpPr>
          <p:spPr>
            <a:xfrm>
              <a:off x="-263156" y="2872098"/>
              <a:ext cx="120301" cy="2115699"/>
            </a:xfrm>
            <a:prstGeom prst="rect">
              <a:avLst/>
            </a:prstGeom>
            <a:solidFill>
              <a:srgbClr val="02F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7" name="Rectangle 56"/>
            <p:cNvSpPr/>
            <p:nvPr/>
          </p:nvSpPr>
          <p:spPr>
            <a:xfrm>
              <a:off x="1177708" y="2872098"/>
              <a:ext cx="120301" cy="2115699"/>
            </a:xfrm>
            <a:prstGeom prst="rect">
              <a:avLst/>
            </a:prstGeom>
            <a:solidFill>
              <a:srgbClr val="66C80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8" name="Rectangle 57"/>
            <p:cNvSpPr/>
            <p:nvPr/>
          </p:nvSpPr>
          <p:spPr>
            <a:xfrm>
              <a:off x="1297780" y="2872098"/>
              <a:ext cx="120301" cy="2115699"/>
            </a:xfrm>
            <a:prstGeom prst="rect">
              <a:avLst/>
            </a:prstGeom>
            <a:solidFill>
              <a:srgbClr val="17ED07"/>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59" name="Rectangle 58"/>
            <p:cNvSpPr/>
            <p:nvPr/>
          </p:nvSpPr>
          <p:spPr>
            <a:xfrm>
              <a:off x="1417852" y="2872098"/>
              <a:ext cx="120301" cy="2115699"/>
            </a:xfrm>
            <a:prstGeom prst="rect">
              <a:avLst/>
            </a:prstGeom>
            <a:solidFill>
              <a:srgbClr val="05EF8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0" name="Rectangle 59"/>
            <p:cNvSpPr/>
            <p:nvPr/>
          </p:nvSpPr>
          <p:spPr>
            <a:xfrm>
              <a:off x="1657996" y="2872098"/>
              <a:ext cx="120301" cy="2115699"/>
            </a:xfrm>
            <a:prstGeom prst="rect">
              <a:avLst/>
            </a:prstGeom>
            <a:solidFill>
              <a:srgbClr val="1BFDF8"/>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1" name="Rectangle 60"/>
            <p:cNvSpPr/>
            <p:nvPr/>
          </p:nvSpPr>
          <p:spPr>
            <a:xfrm>
              <a:off x="1778068" y="2872098"/>
              <a:ext cx="120301" cy="2115699"/>
            </a:xfrm>
            <a:prstGeom prst="rect">
              <a:avLst/>
            </a:prstGeom>
            <a:solidFill>
              <a:srgbClr val="7ED1F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2" name="Rectangle 61"/>
            <p:cNvSpPr/>
            <p:nvPr/>
          </p:nvSpPr>
          <p:spPr>
            <a:xfrm>
              <a:off x="1898140" y="2872098"/>
              <a:ext cx="120301" cy="2115699"/>
            </a:xfrm>
            <a:prstGeom prst="rect">
              <a:avLst/>
            </a:prstGeom>
            <a:solidFill>
              <a:srgbClr val="03A2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3" name="Rectangle 62"/>
            <p:cNvSpPr/>
            <p:nvPr/>
          </p:nvSpPr>
          <p:spPr>
            <a:xfrm>
              <a:off x="2018212" y="2872098"/>
              <a:ext cx="120301" cy="2115699"/>
            </a:xfrm>
            <a:prstGeom prst="rect">
              <a:avLst/>
            </a:prstGeom>
            <a:solidFill>
              <a:srgbClr val="0263F2"/>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4" name="Rectangle 63"/>
            <p:cNvSpPr/>
            <p:nvPr/>
          </p:nvSpPr>
          <p:spPr>
            <a:xfrm>
              <a:off x="2138284" y="2872098"/>
              <a:ext cx="120301" cy="2115699"/>
            </a:xfrm>
            <a:prstGeom prst="rect">
              <a:avLst/>
            </a:prstGeom>
            <a:solidFill>
              <a:srgbClr val="47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5" name="Rectangle 64"/>
            <p:cNvSpPr/>
            <p:nvPr/>
          </p:nvSpPr>
          <p:spPr>
            <a:xfrm>
              <a:off x="2258356" y="2872098"/>
              <a:ext cx="120301" cy="2115699"/>
            </a:xfrm>
            <a:prstGeom prst="rect">
              <a:avLst/>
            </a:prstGeom>
            <a:solidFill>
              <a:srgbClr val="6004B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6" name="Rectangle 65"/>
            <p:cNvSpPr/>
            <p:nvPr/>
          </p:nvSpPr>
          <p:spPr>
            <a:xfrm>
              <a:off x="2378428" y="2872098"/>
              <a:ext cx="120301" cy="2115699"/>
            </a:xfrm>
            <a:prstGeom prst="rect">
              <a:avLst/>
            </a:prstGeom>
            <a:solidFill>
              <a:srgbClr val="B8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7" name="Rectangle 66"/>
            <p:cNvSpPr/>
            <p:nvPr/>
          </p:nvSpPr>
          <p:spPr>
            <a:xfrm>
              <a:off x="2498500" y="2872098"/>
              <a:ext cx="120301" cy="2115699"/>
            </a:xfrm>
            <a:prstGeom prst="rect">
              <a:avLst/>
            </a:prstGeom>
            <a:solidFill>
              <a:srgbClr val="CA0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8" name="Rectangle 67"/>
            <p:cNvSpPr/>
            <p:nvPr/>
          </p:nvSpPr>
          <p:spPr>
            <a:xfrm>
              <a:off x="2618572" y="2872098"/>
              <a:ext cx="120301" cy="2115699"/>
            </a:xfrm>
            <a:prstGeom prst="rect">
              <a:avLst/>
            </a:prstGeom>
            <a:solidFill>
              <a:srgbClr val="F103D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69" name="Rectangle 68"/>
            <p:cNvSpPr/>
            <p:nvPr/>
          </p:nvSpPr>
          <p:spPr>
            <a:xfrm>
              <a:off x="2738644" y="2872098"/>
              <a:ext cx="120301" cy="2115699"/>
            </a:xfrm>
            <a:prstGeom prst="rect">
              <a:avLst/>
            </a:prstGeom>
            <a:solidFill>
              <a:srgbClr val="F1037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0" name="Rectangle 69"/>
            <p:cNvSpPr/>
            <p:nvPr/>
          </p:nvSpPr>
          <p:spPr>
            <a:xfrm>
              <a:off x="2858716" y="2872098"/>
              <a:ext cx="120301" cy="2115699"/>
            </a:xfrm>
            <a:prstGeom prst="rect">
              <a:avLst/>
            </a:prstGeom>
            <a:solidFill>
              <a:srgbClr val="D5010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1" name="Rectangle 70"/>
            <p:cNvSpPr/>
            <p:nvPr/>
          </p:nvSpPr>
          <p:spPr>
            <a:xfrm>
              <a:off x="1537924" y="2872098"/>
              <a:ext cx="120301" cy="2115699"/>
            </a:xfrm>
            <a:prstGeom prst="rect">
              <a:avLst/>
            </a:prstGeom>
            <a:solidFill>
              <a:srgbClr val="02F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2" name="Rectangle 71"/>
            <p:cNvSpPr/>
            <p:nvPr/>
          </p:nvSpPr>
          <p:spPr>
            <a:xfrm>
              <a:off x="2978788" y="2872097"/>
              <a:ext cx="120301" cy="2115699"/>
            </a:xfrm>
            <a:prstGeom prst="rect">
              <a:avLst/>
            </a:prstGeom>
            <a:solidFill>
              <a:srgbClr val="66C804"/>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3" name="Rectangle 72"/>
            <p:cNvSpPr/>
            <p:nvPr/>
          </p:nvSpPr>
          <p:spPr>
            <a:xfrm>
              <a:off x="3098860" y="2872097"/>
              <a:ext cx="120301" cy="2115699"/>
            </a:xfrm>
            <a:prstGeom prst="rect">
              <a:avLst/>
            </a:prstGeom>
            <a:solidFill>
              <a:srgbClr val="17ED07"/>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4" name="Rectangle 73"/>
            <p:cNvSpPr/>
            <p:nvPr/>
          </p:nvSpPr>
          <p:spPr>
            <a:xfrm>
              <a:off x="3218932" y="2872097"/>
              <a:ext cx="120301" cy="2115699"/>
            </a:xfrm>
            <a:prstGeom prst="rect">
              <a:avLst/>
            </a:prstGeom>
            <a:solidFill>
              <a:srgbClr val="05EF8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5" name="Rectangle 74"/>
            <p:cNvSpPr/>
            <p:nvPr/>
          </p:nvSpPr>
          <p:spPr>
            <a:xfrm>
              <a:off x="3459076" y="2872097"/>
              <a:ext cx="120301" cy="2115699"/>
            </a:xfrm>
            <a:prstGeom prst="rect">
              <a:avLst/>
            </a:prstGeom>
            <a:solidFill>
              <a:srgbClr val="1BFDF8"/>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6" name="Rectangle 75"/>
            <p:cNvSpPr/>
            <p:nvPr/>
          </p:nvSpPr>
          <p:spPr>
            <a:xfrm>
              <a:off x="3579148" y="2872097"/>
              <a:ext cx="120301" cy="2115699"/>
            </a:xfrm>
            <a:prstGeom prst="rect">
              <a:avLst/>
            </a:prstGeom>
            <a:solidFill>
              <a:srgbClr val="7ED1F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7" name="Rectangle 76"/>
            <p:cNvSpPr/>
            <p:nvPr/>
          </p:nvSpPr>
          <p:spPr>
            <a:xfrm>
              <a:off x="3699220" y="2872097"/>
              <a:ext cx="120301" cy="2115699"/>
            </a:xfrm>
            <a:prstGeom prst="rect">
              <a:avLst/>
            </a:prstGeom>
            <a:solidFill>
              <a:srgbClr val="03A2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8" name="Rectangle 77"/>
            <p:cNvSpPr/>
            <p:nvPr/>
          </p:nvSpPr>
          <p:spPr>
            <a:xfrm>
              <a:off x="3819292" y="2872097"/>
              <a:ext cx="120301" cy="2115699"/>
            </a:xfrm>
            <a:prstGeom prst="rect">
              <a:avLst/>
            </a:prstGeom>
            <a:solidFill>
              <a:srgbClr val="0263F2"/>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79" name="Rectangle 78"/>
            <p:cNvSpPr/>
            <p:nvPr/>
          </p:nvSpPr>
          <p:spPr>
            <a:xfrm>
              <a:off x="3939364" y="2872097"/>
              <a:ext cx="120301" cy="2115699"/>
            </a:xfrm>
            <a:prstGeom prst="rect">
              <a:avLst/>
            </a:prstGeom>
            <a:solidFill>
              <a:srgbClr val="47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0" name="Rectangle 79"/>
            <p:cNvSpPr/>
            <p:nvPr/>
          </p:nvSpPr>
          <p:spPr>
            <a:xfrm>
              <a:off x="4059436" y="2872097"/>
              <a:ext cx="120301" cy="2115699"/>
            </a:xfrm>
            <a:prstGeom prst="rect">
              <a:avLst/>
            </a:prstGeom>
            <a:solidFill>
              <a:srgbClr val="6004BC"/>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1" name="Rectangle 80"/>
            <p:cNvSpPr/>
            <p:nvPr/>
          </p:nvSpPr>
          <p:spPr>
            <a:xfrm>
              <a:off x="4179508" y="2872097"/>
              <a:ext cx="120301" cy="2115699"/>
            </a:xfrm>
            <a:prstGeom prst="rect">
              <a:avLst/>
            </a:prstGeom>
            <a:solidFill>
              <a:srgbClr val="B803F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2" name="Rectangle 81"/>
            <p:cNvSpPr/>
            <p:nvPr/>
          </p:nvSpPr>
          <p:spPr>
            <a:xfrm>
              <a:off x="4299580" y="2872097"/>
              <a:ext cx="120301" cy="2115699"/>
            </a:xfrm>
            <a:prstGeom prst="rect">
              <a:avLst/>
            </a:prstGeom>
            <a:solidFill>
              <a:srgbClr val="CA0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3" name="Rectangle 82"/>
            <p:cNvSpPr/>
            <p:nvPr/>
          </p:nvSpPr>
          <p:spPr>
            <a:xfrm>
              <a:off x="4419652" y="2872097"/>
              <a:ext cx="120301" cy="2115699"/>
            </a:xfrm>
            <a:prstGeom prst="rect">
              <a:avLst/>
            </a:prstGeom>
            <a:solidFill>
              <a:srgbClr val="F103D5"/>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4" name="Rectangle 83"/>
            <p:cNvSpPr/>
            <p:nvPr/>
          </p:nvSpPr>
          <p:spPr>
            <a:xfrm>
              <a:off x="4539724" y="2872097"/>
              <a:ext cx="120301" cy="2115699"/>
            </a:xfrm>
            <a:prstGeom prst="rect">
              <a:avLst/>
            </a:prstGeom>
            <a:solidFill>
              <a:srgbClr val="F1037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5" name="Rectangle 84"/>
            <p:cNvSpPr/>
            <p:nvPr/>
          </p:nvSpPr>
          <p:spPr>
            <a:xfrm>
              <a:off x="4659831" y="2872097"/>
              <a:ext cx="120301" cy="2115699"/>
            </a:xfrm>
            <a:prstGeom prst="rect">
              <a:avLst/>
            </a:prstGeom>
            <a:solidFill>
              <a:srgbClr val="D50101"/>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86" name="Rectangle 85"/>
            <p:cNvSpPr/>
            <p:nvPr/>
          </p:nvSpPr>
          <p:spPr>
            <a:xfrm>
              <a:off x="3339004" y="2872097"/>
              <a:ext cx="120301" cy="2115699"/>
            </a:xfrm>
            <a:prstGeom prst="rect">
              <a:avLst/>
            </a:prstGeom>
            <a:solidFill>
              <a:srgbClr val="02F2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grpSp>
      <p:pic>
        <p:nvPicPr>
          <p:cNvPr id="88" name="Picture 12" descr="http://cache2.asset-cache.net/xc/131389705.jpg?v=2&amp;c=IWSAsset&amp;k=2&amp;d=8A__YiB3ie-YnxLdX3wfb3O-WP2bt4n0Tb4qOrjJuntKnNreKkKo3oqMFivnD_9J0"/>
          <p:cNvPicPr>
            <a:picLocks noChangeAspect="1" noChangeArrowheads="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58130" t="2173" r="4592" b="58992"/>
          <a:stretch/>
        </p:blipFill>
        <p:spPr bwMode="auto">
          <a:xfrm>
            <a:off x="7835794" y="1084827"/>
            <a:ext cx="4013528" cy="2111853"/>
          </a:xfrm>
          <a:prstGeom prst="rect">
            <a:avLst/>
          </a:prstGeom>
          <a:solidFill>
            <a:srgbClr val="FFFFFF">
              <a:shade val="85000"/>
            </a:srgbClr>
          </a:solidFill>
          <a:ln w="190500" cap="rnd">
            <a:solidFill>
              <a:schemeClr val="tx1">
                <a:lumMod val="50000"/>
                <a:lumOff val="50000"/>
              </a:schemeClr>
            </a:solidFill>
          </a:ln>
          <a:effectLst/>
          <a:scene3d>
            <a:camera prst="isometricOffAxis2Left"/>
            <a:lightRig rig="soft" dir="t"/>
          </a:scene3d>
          <a:sp3d contourW="12700" prstMaterial="matte">
            <a:bevelT w="63500" h="50800" prst="slope"/>
            <a:contourClr>
              <a:srgbClr val="C0C0C0"/>
            </a:contourClr>
          </a:sp3d>
          <a:extLst/>
        </p:spPr>
      </p:pic>
      <p:sp>
        <p:nvSpPr>
          <p:cNvPr id="165" name="Freeform 164"/>
          <p:cNvSpPr/>
          <p:nvPr/>
        </p:nvSpPr>
        <p:spPr>
          <a:xfrm>
            <a:off x="2549341" y="3799518"/>
            <a:ext cx="2838058" cy="2702450"/>
          </a:xfrm>
          <a:custGeom>
            <a:avLst/>
            <a:gdLst>
              <a:gd name="connsiteX0" fmla="*/ 2305050 w 7010400"/>
              <a:gd name="connsiteY0" fmla="*/ 0 h 6657975"/>
              <a:gd name="connsiteX1" fmla="*/ 3324225 w 7010400"/>
              <a:gd name="connsiteY1" fmla="*/ 619125 h 6657975"/>
              <a:gd name="connsiteX2" fmla="*/ 3457575 w 7010400"/>
              <a:gd name="connsiteY2" fmla="*/ 990600 h 6657975"/>
              <a:gd name="connsiteX3" fmla="*/ 3619500 w 7010400"/>
              <a:gd name="connsiteY3" fmla="*/ 1085850 h 6657975"/>
              <a:gd name="connsiteX4" fmla="*/ 3714750 w 7010400"/>
              <a:gd name="connsiteY4" fmla="*/ 1200150 h 6657975"/>
              <a:gd name="connsiteX5" fmla="*/ 3848100 w 7010400"/>
              <a:gd name="connsiteY5" fmla="*/ 1400175 h 6657975"/>
              <a:gd name="connsiteX6" fmla="*/ 4000500 w 7010400"/>
              <a:gd name="connsiteY6" fmla="*/ 1428750 h 6657975"/>
              <a:gd name="connsiteX7" fmla="*/ 4076700 w 7010400"/>
              <a:gd name="connsiteY7" fmla="*/ 1381125 h 6657975"/>
              <a:gd name="connsiteX8" fmla="*/ 4219575 w 7010400"/>
              <a:gd name="connsiteY8" fmla="*/ 1323975 h 6657975"/>
              <a:gd name="connsiteX9" fmla="*/ 4438650 w 7010400"/>
              <a:gd name="connsiteY9" fmla="*/ 1295400 h 6657975"/>
              <a:gd name="connsiteX10" fmla="*/ 4686300 w 7010400"/>
              <a:gd name="connsiteY10" fmla="*/ 1285875 h 6657975"/>
              <a:gd name="connsiteX11" fmla="*/ 4962525 w 7010400"/>
              <a:gd name="connsiteY11" fmla="*/ 1371600 h 6657975"/>
              <a:gd name="connsiteX12" fmla="*/ 5200650 w 7010400"/>
              <a:gd name="connsiteY12" fmla="*/ 1533525 h 6657975"/>
              <a:gd name="connsiteX13" fmla="*/ 5324475 w 7010400"/>
              <a:gd name="connsiteY13" fmla="*/ 1714500 h 6657975"/>
              <a:gd name="connsiteX14" fmla="*/ 5391150 w 7010400"/>
              <a:gd name="connsiteY14" fmla="*/ 1933575 h 6657975"/>
              <a:gd name="connsiteX15" fmla="*/ 5372100 w 7010400"/>
              <a:gd name="connsiteY15" fmla="*/ 2124075 h 6657975"/>
              <a:gd name="connsiteX16" fmla="*/ 5295900 w 7010400"/>
              <a:gd name="connsiteY16" fmla="*/ 2305050 h 6657975"/>
              <a:gd name="connsiteX17" fmla="*/ 5133975 w 7010400"/>
              <a:gd name="connsiteY17" fmla="*/ 2466975 h 6657975"/>
              <a:gd name="connsiteX18" fmla="*/ 4991100 w 7010400"/>
              <a:gd name="connsiteY18" fmla="*/ 2590800 h 6657975"/>
              <a:gd name="connsiteX19" fmla="*/ 4876800 w 7010400"/>
              <a:gd name="connsiteY19" fmla="*/ 2657475 h 6657975"/>
              <a:gd name="connsiteX20" fmla="*/ 4800600 w 7010400"/>
              <a:gd name="connsiteY20" fmla="*/ 2752725 h 6657975"/>
              <a:gd name="connsiteX21" fmla="*/ 4905375 w 7010400"/>
              <a:gd name="connsiteY21" fmla="*/ 2990850 h 6657975"/>
              <a:gd name="connsiteX22" fmla="*/ 5076825 w 7010400"/>
              <a:gd name="connsiteY22" fmla="*/ 3190875 h 6657975"/>
              <a:gd name="connsiteX23" fmla="*/ 5095875 w 7010400"/>
              <a:gd name="connsiteY23" fmla="*/ 3419475 h 6657975"/>
              <a:gd name="connsiteX24" fmla="*/ 5124450 w 7010400"/>
              <a:gd name="connsiteY24" fmla="*/ 3638550 h 6657975"/>
              <a:gd name="connsiteX25" fmla="*/ 5143500 w 7010400"/>
              <a:gd name="connsiteY25" fmla="*/ 3686175 h 6657975"/>
              <a:gd name="connsiteX26" fmla="*/ 5248275 w 7010400"/>
              <a:gd name="connsiteY26" fmla="*/ 3676650 h 6657975"/>
              <a:gd name="connsiteX27" fmla="*/ 5410200 w 7010400"/>
              <a:gd name="connsiteY27" fmla="*/ 3714750 h 6657975"/>
              <a:gd name="connsiteX28" fmla="*/ 5581650 w 7010400"/>
              <a:gd name="connsiteY28" fmla="*/ 3781425 h 6657975"/>
              <a:gd name="connsiteX29" fmla="*/ 5667375 w 7010400"/>
              <a:gd name="connsiteY29" fmla="*/ 3848100 h 6657975"/>
              <a:gd name="connsiteX30" fmla="*/ 5781675 w 7010400"/>
              <a:gd name="connsiteY30" fmla="*/ 3981450 h 6657975"/>
              <a:gd name="connsiteX31" fmla="*/ 5800725 w 7010400"/>
              <a:gd name="connsiteY31" fmla="*/ 4057650 h 6657975"/>
              <a:gd name="connsiteX32" fmla="*/ 5800725 w 7010400"/>
              <a:gd name="connsiteY32" fmla="*/ 4086225 h 6657975"/>
              <a:gd name="connsiteX33" fmla="*/ 5743575 w 7010400"/>
              <a:gd name="connsiteY33" fmla="*/ 4095750 h 6657975"/>
              <a:gd name="connsiteX34" fmla="*/ 5915025 w 7010400"/>
              <a:gd name="connsiteY34" fmla="*/ 4152900 h 6657975"/>
              <a:gd name="connsiteX35" fmla="*/ 6038850 w 7010400"/>
              <a:gd name="connsiteY35" fmla="*/ 4343400 h 6657975"/>
              <a:gd name="connsiteX36" fmla="*/ 6096000 w 7010400"/>
              <a:gd name="connsiteY36" fmla="*/ 4562475 h 6657975"/>
              <a:gd name="connsiteX37" fmla="*/ 6096000 w 7010400"/>
              <a:gd name="connsiteY37" fmla="*/ 4562475 h 6657975"/>
              <a:gd name="connsiteX38" fmla="*/ 6096000 w 7010400"/>
              <a:gd name="connsiteY38" fmla="*/ 4629150 h 6657975"/>
              <a:gd name="connsiteX39" fmla="*/ 6010275 w 7010400"/>
              <a:gd name="connsiteY39" fmla="*/ 4629150 h 6657975"/>
              <a:gd name="connsiteX40" fmla="*/ 6067425 w 7010400"/>
              <a:gd name="connsiteY40" fmla="*/ 4676775 h 6657975"/>
              <a:gd name="connsiteX41" fmla="*/ 6172200 w 7010400"/>
              <a:gd name="connsiteY41" fmla="*/ 4733925 h 6657975"/>
              <a:gd name="connsiteX42" fmla="*/ 6267450 w 7010400"/>
              <a:gd name="connsiteY42" fmla="*/ 4905375 h 6657975"/>
              <a:gd name="connsiteX43" fmla="*/ 6381750 w 7010400"/>
              <a:gd name="connsiteY43" fmla="*/ 4962525 h 6657975"/>
              <a:gd name="connsiteX44" fmla="*/ 6419850 w 7010400"/>
              <a:gd name="connsiteY44" fmla="*/ 5010150 h 6657975"/>
              <a:gd name="connsiteX45" fmla="*/ 6419850 w 7010400"/>
              <a:gd name="connsiteY45" fmla="*/ 5019675 h 6657975"/>
              <a:gd name="connsiteX46" fmla="*/ 6648450 w 7010400"/>
              <a:gd name="connsiteY46" fmla="*/ 5067300 h 6657975"/>
              <a:gd name="connsiteX47" fmla="*/ 6705600 w 7010400"/>
              <a:gd name="connsiteY47" fmla="*/ 5162550 h 6657975"/>
              <a:gd name="connsiteX48" fmla="*/ 6696075 w 7010400"/>
              <a:gd name="connsiteY48" fmla="*/ 5276850 h 6657975"/>
              <a:gd name="connsiteX49" fmla="*/ 6448425 w 7010400"/>
              <a:gd name="connsiteY49" fmla="*/ 5314950 h 6657975"/>
              <a:gd name="connsiteX50" fmla="*/ 6505575 w 7010400"/>
              <a:gd name="connsiteY50" fmla="*/ 5438775 h 6657975"/>
              <a:gd name="connsiteX51" fmla="*/ 6715125 w 7010400"/>
              <a:gd name="connsiteY51" fmla="*/ 5438775 h 6657975"/>
              <a:gd name="connsiteX52" fmla="*/ 7010400 w 7010400"/>
              <a:gd name="connsiteY52" fmla="*/ 5686425 h 6657975"/>
              <a:gd name="connsiteX53" fmla="*/ 6905625 w 7010400"/>
              <a:gd name="connsiteY53" fmla="*/ 5991225 h 6657975"/>
              <a:gd name="connsiteX54" fmla="*/ 6353175 w 7010400"/>
              <a:gd name="connsiteY54" fmla="*/ 6657975 h 6657975"/>
              <a:gd name="connsiteX55" fmla="*/ 57150 w 7010400"/>
              <a:gd name="connsiteY55" fmla="*/ 6591300 h 6657975"/>
              <a:gd name="connsiteX56" fmla="*/ 0 w 7010400"/>
              <a:gd name="connsiteY56" fmla="*/ 409575 h 6657975"/>
              <a:gd name="connsiteX57" fmla="*/ 2305050 w 7010400"/>
              <a:gd name="connsiteY57" fmla="*/ 0 h 665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10400" h="6657975">
                <a:moveTo>
                  <a:pt x="2305050" y="0"/>
                </a:moveTo>
                <a:lnTo>
                  <a:pt x="3324225" y="619125"/>
                </a:lnTo>
                <a:lnTo>
                  <a:pt x="3457575" y="990600"/>
                </a:lnTo>
                <a:lnTo>
                  <a:pt x="3619500" y="1085850"/>
                </a:lnTo>
                <a:lnTo>
                  <a:pt x="3714750" y="1200150"/>
                </a:lnTo>
                <a:lnTo>
                  <a:pt x="3848100" y="1400175"/>
                </a:lnTo>
                <a:lnTo>
                  <a:pt x="4000500" y="1428750"/>
                </a:lnTo>
                <a:lnTo>
                  <a:pt x="4076700" y="1381125"/>
                </a:lnTo>
                <a:lnTo>
                  <a:pt x="4219575" y="1323975"/>
                </a:lnTo>
                <a:lnTo>
                  <a:pt x="4438650" y="1295400"/>
                </a:lnTo>
                <a:lnTo>
                  <a:pt x="4686300" y="1285875"/>
                </a:lnTo>
                <a:lnTo>
                  <a:pt x="4962525" y="1371600"/>
                </a:lnTo>
                <a:lnTo>
                  <a:pt x="5200650" y="1533525"/>
                </a:lnTo>
                <a:lnTo>
                  <a:pt x="5324475" y="1714500"/>
                </a:lnTo>
                <a:lnTo>
                  <a:pt x="5391150" y="1933575"/>
                </a:lnTo>
                <a:lnTo>
                  <a:pt x="5372100" y="2124075"/>
                </a:lnTo>
                <a:lnTo>
                  <a:pt x="5295900" y="2305050"/>
                </a:lnTo>
                <a:lnTo>
                  <a:pt x="5133975" y="2466975"/>
                </a:lnTo>
                <a:lnTo>
                  <a:pt x="4991100" y="2590800"/>
                </a:lnTo>
                <a:lnTo>
                  <a:pt x="4876800" y="2657475"/>
                </a:lnTo>
                <a:lnTo>
                  <a:pt x="4800600" y="2752725"/>
                </a:lnTo>
                <a:lnTo>
                  <a:pt x="4905375" y="2990850"/>
                </a:lnTo>
                <a:lnTo>
                  <a:pt x="5076825" y="3190875"/>
                </a:lnTo>
                <a:lnTo>
                  <a:pt x="5095875" y="3419475"/>
                </a:lnTo>
                <a:lnTo>
                  <a:pt x="5124450" y="3638550"/>
                </a:lnTo>
                <a:lnTo>
                  <a:pt x="5143500" y="3686175"/>
                </a:lnTo>
                <a:lnTo>
                  <a:pt x="5248275" y="3676650"/>
                </a:lnTo>
                <a:lnTo>
                  <a:pt x="5410200" y="3714750"/>
                </a:lnTo>
                <a:lnTo>
                  <a:pt x="5581650" y="3781425"/>
                </a:lnTo>
                <a:lnTo>
                  <a:pt x="5667375" y="3848100"/>
                </a:lnTo>
                <a:lnTo>
                  <a:pt x="5781675" y="3981450"/>
                </a:lnTo>
                <a:lnTo>
                  <a:pt x="5800725" y="4057650"/>
                </a:lnTo>
                <a:lnTo>
                  <a:pt x="5800725" y="4086225"/>
                </a:lnTo>
                <a:lnTo>
                  <a:pt x="5743575" y="4095750"/>
                </a:lnTo>
                <a:lnTo>
                  <a:pt x="5915025" y="4152900"/>
                </a:lnTo>
                <a:lnTo>
                  <a:pt x="6038850" y="4343400"/>
                </a:lnTo>
                <a:lnTo>
                  <a:pt x="6096000" y="4562475"/>
                </a:lnTo>
                <a:lnTo>
                  <a:pt x="6096000" y="4562475"/>
                </a:lnTo>
                <a:lnTo>
                  <a:pt x="6096000" y="4629150"/>
                </a:lnTo>
                <a:lnTo>
                  <a:pt x="6010275" y="4629150"/>
                </a:lnTo>
                <a:lnTo>
                  <a:pt x="6067425" y="4676775"/>
                </a:lnTo>
                <a:lnTo>
                  <a:pt x="6172200" y="4733925"/>
                </a:lnTo>
                <a:lnTo>
                  <a:pt x="6267450" y="4905375"/>
                </a:lnTo>
                <a:lnTo>
                  <a:pt x="6381750" y="4962525"/>
                </a:lnTo>
                <a:lnTo>
                  <a:pt x="6419850" y="5010150"/>
                </a:lnTo>
                <a:lnTo>
                  <a:pt x="6419850" y="5019675"/>
                </a:lnTo>
                <a:lnTo>
                  <a:pt x="6648450" y="5067300"/>
                </a:lnTo>
                <a:lnTo>
                  <a:pt x="6705600" y="5162550"/>
                </a:lnTo>
                <a:lnTo>
                  <a:pt x="6696075" y="5276850"/>
                </a:lnTo>
                <a:lnTo>
                  <a:pt x="6448425" y="5314950"/>
                </a:lnTo>
                <a:lnTo>
                  <a:pt x="6505575" y="5438775"/>
                </a:lnTo>
                <a:lnTo>
                  <a:pt x="6715125" y="5438775"/>
                </a:lnTo>
                <a:lnTo>
                  <a:pt x="7010400" y="5686425"/>
                </a:lnTo>
                <a:lnTo>
                  <a:pt x="6905625" y="5991225"/>
                </a:lnTo>
                <a:lnTo>
                  <a:pt x="6353175" y="6657975"/>
                </a:lnTo>
                <a:lnTo>
                  <a:pt x="57150" y="6591300"/>
                </a:lnTo>
                <a:lnTo>
                  <a:pt x="0" y="409575"/>
                </a:lnTo>
                <a:lnTo>
                  <a:pt x="2305050" y="0"/>
                </a:lnTo>
                <a:close/>
              </a:path>
            </a:pathLst>
          </a:custGeom>
          <a:blipFill>
            <a:blip r:embed="rId4"/>
            <a:srcRect/>
            <a:stretch>
              <a:fillRect l="-2620" t="-6129" r="-45639" b="-1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6" name="Freeform 165"/>
          <p:cNvSpPr/>
          <p:nvPr/>
        </p:nvSpPr>
        <p:spPr>
          <a:xfrm>
            <a:off x="1095184" y="3486233"/>
            <a:ext cx="2896462" cy="2702450"/>
          </a:xfrm>
          <a:custGeom>
            <a:avLst/>
            <a:gdLst>
              <a:gd name="connsiteX0" fmla="*/ 2305050 w 7010400"/>
              <a:gd name="connsiteY0" fmla="*/ 0 h 6657975"/>
              <a:gd name="connsiteX1" fmla="*/ 3324225 w 7010400"/>
              <a:gd name="connsiteY1" fmla="*/ 619125 h 6657975"/>
              <a:gd name="connsiteX2" fmla="*/ 3457575 w 7010400"/>
              <a:gd name="connsiteY2" fmla="*/ 990600 h 6657975"/>
              <a:gd name="connsiteX3" fmla="*/ 3619500 w 7010400"/>
              <a:gd name="connsiteY3" fmla="*/ 1085850 h 6657975"/>
              <a:gd name="connsiteX4" fmla="*/ 3714750 w 7010400"/>
              <a:gd name="connsiteY4" fmla="*/ 1200150 h 6657975"/>
              <a:gd name="connsiteX5" fmla="*/ 3848100 w 7010400"/>
              <a:gd name="connsiteY5" fmla="*/ 1400175 h 6657975"/>
              <a:gd name="connsiteX6" fmla="*/ 4000500 w 7010400"/>
              <a:gd name="connsiteY6" fmla="*/ 1428750 h 6657975"/>
              <a:gd name="connsiteX7" fmla="*/ 4076700 w 7010400"/>
              <a:gd name="connsiteY7" fmla="*/ 1381125 h 6657975"/>
              <a:gd name="connsiteX8" fmla="*/ 4219575 w 7010400"/>
              <a:gd name="connsiteY8" fmla="*/ 1323975 h 6657975"/>
              <a:gd name="connsiteX9" fmla="*/ 4438650 w 7010400"/>
              <a:gd name="connsiteY9" fmla="*/ 1295400 h 6657975"/>
              <a:gd name="connsiteX10" fmla="*/ 4686300 w 7010400"/>
              <a:gd name="connsiteY10" fmla="*/ 1285875 h 6657975"/>
              <a:gd name="connsiteX11" fmla="*/ 4962525 w 7010400"/>
              <a:gd name="connsiteY11" fmla="*/ 1371600 h 6657975"/>
              <a:gd name="connsiteX12" fmla="*/ 5200650 w 7010400"/>
              <a:gd name="connsiteY12" fmla="*/ 1533525 h 6657975"/>
              <a:gd name="connsiteX13" fmla="*/ 5324475 w 7010400"/>
              <a:gd name="connsiteY13" fmla="*/ 1714500 h 6657975"/>
              <a:gd name="connsiteX14" fmla="*/ 5391150 w 7010400"/>
              <a:gd name="connsiteY14" fmla="*/ 1933575 h 6657975"/>
              <a:gd name="connsiteX15" fmla="*/ 5372100 w 7010400"/>
              <a:gd name="connsiteY15" fmla="*/ 2124075 h 6657975"/>
              <a:gd name="connsiteX16" fmla="*/ 5295900 w 7010400"/>
              <a:gd name="connsiteY16" fmla="*/ 2305050 h 6657975"/>
              <a:gd name="connsiteX17" fmla="*/ 5133975 w 7010400"/>
              <a:gd name="connsiteY17" fmla="*/ 2466975 h 6657975"/>
              <a:gd name="connsiteX18" fmla="*/ 4991100 w 7010400"/>
              <a:gd name="connsiteY18" fmla="*/ 2590800 h 6657975"/>
              <a:gd name="connsiteX19" fmla="*/ 4876800 w 7010400"/>
              <a:gd name="connsiteY19" fmla="*/ 2657475 h 6657975"/>
              <a:gd name="connsiteX20" fmla="*/ 4800600 w 7010400"/>
              <a:gd name="connsiteY20" fmla="*/ 2752725 h 6657975"/>
              <a:gd name="connsiteX21" fmla="*/ 4905375 w 7010400"/>
              <a:gd name="connsiteY21" fmla="*/ 2990850 h 6657975"/>
              <a:gd name="connsiteX22" fmla="*/ 5076825 w 7010400"/>
              <a:gd name="connsiteY22" fmla="*/ 3190875 h 6657975"/>
              <a:gd name="connsiteX23" fmla="*/ 5095875 w 7010400"/>
              <a:gd name="connsiteY23" fmla="*/ 3419475 h 6657975"/>
              <a:gd name="connsiteX24" fmla="*/ 5124450 w 7010400"/>
              <a:gd name="connsiteY24" fmla="*/ 3638550 h 6657975"/>
              <a:gd name="connsiteX25" fmla="*/ 5143500 w 7010400"/>
              <a:gd name="connsiteY25" fmla="*/ 3686175 h 6657975"/>
              <a:gd name="connsiteX26" fmla="*/ 5248275 w 7010400"/>
              <a:gd name="connsiteY26" fmla="*/ 3676650 h 6657975"/>
              <a:gd name="connsiteX27" fmla="*/ 5410200 w 7010400"/>
              <a:gd name="connsiteY27" fmla="*/ 3714750 h 6657975"/>
              <a:gd name="connsiteX28" fmla="*/ 5581650 w 7010400"/>
              <a:gd name="connsiteY28" fmla="*/ 3781425 h 6657975"/>
              <a:gd name="connsiteX29" fmla="*/ 5667375 w 7010400"/>
              <a:gd name="connsiteY29" fmla="*/ 3848100 h 6657975"/>
              <a:gd name="connsiteX30" fmla="*/ 5781675 w 7010400"/>
              <a:gd name="connsiteY30" fmla="*/ 3981450 h 6657975"/>
              <a:gd name="connsiteX31" fmla="*/ 5800725 w 7010400"/>
              <a:gd name="connsiteY31" fmla="*/ 4057650 h 6657975"/>
              <a:gd name="connsiteX32" fmla="*/ 5800725 w 7010400"/>
              <a:gd name="connsiteY32" fmla="*/ 4086225 h 6657975"/>
              <a:gd name="connsiteX33" fmla="*/ 5743575 w 7010400"/>
              <a:gd name="connsiteY33" fmla="*/ 4095750 h 6657975"/>
              <a:gd name="connsiteX34" fmla="*/ 5915025 w 7010400"/>
              <a:gd name="connsiteY34" fmla="*/ 4152900 h 6657975"/>
              <a:gd name="connsiteX35" fmla="*/ 6038850 w 7010400"/>
              <a:gd name="connsiteY35" fmla="*/ 4343400 h 6657975"/>
              <a:gd name="connsiteX36" fmla="*/ 6096000 w 7010400"/>
              <a:gd name="connsiteY36" fmla="*/ 4562475 h 6657975"/>
              <a:gd name="connsiteX37" fmla="*/ 6096000 w 7010400"/>
              <a:gd name="connsiteY37" fmla="*/ 4562475 h 6657975"/>
              <a:gd name="connsiteX38" fmla="*/ 6096000 w 7010400"/>
              <a:gd name="connsiteY38" fmla="*/ 4629150 h 6657975"/>
              <a:gd name="connsiteX39" fmla="*/ 6010275 w 7010400"/>
              <a:gd name="connsiteY39" fmla="*/ 4629150 h 6657975"/>
              <a:gd name="connsiteX40" fmla="*/ 6067425 w 7010400"/>
              <a:gd name="connsiteY40" fmla="*/ 4676775 h 6657975"/>
              <a:gd name="connsiteX41" fmla="*/ 6172200 w 7010400"/>
              <a:gd name="connsiteY41" fmla="*/ 4733925 h 6657975"/>
              <a:gd name="connsiteX42" fmla="*/ 6267450 w 7010400"/>
              <a:gd name="connsiteY42" fmla="*/ 4905375 h 6657975"/>
              <a:gd name="connsiteX43" fmla="*/ 6381750 w 7010400"/>
              <a:gd name="connsiteY43" fmla="*/ 4962525 h 6657975"/>
              <a:gd name="connsiteX44" fmla="*/ 6419850 w 7010400"/>
              <a:gd name="connsiteY44" fmla="*/ 5010150 h 6657975"/>
              <a:gd name="connsiteX45" fmla="*/ 6419850 w 7010400"/>
              <a:gd name="connsiteY45" fmla="*/ 5019675 h 6657975"/>
              <a:gd name="connsiteX46" fmla="*/ 6648450 w 7010400"/>
              <a:gd name="connsiteY46" fmla="*/ 5067300 h 6657975"/>
              <a:gd name="connsiteX47" fmla="*/ 6705600 w 7010400"/>
              <a:gd name="connsiteY47" fmla="*/ 5162550 h 6657975"/>
              <a:gd name="connsiteX48" fmla="*/ 6696075 w 7010400"/>
              <a:gd name="connsiteY48" fmla="*/ 5276850 h 6657975"/>
              <a:gd name="connsiteX49" fmla="*/ 6448425 w 7010400"/>
              <a:gd name="connsiteY49" fmla="*/ 5314950 h 6657975"/>
              <a:gd name="connsiteX50" fmla="*/ 6505575 w 7010400"/>
              <a:gd name="connsiteY50" fmla="*/ 5438775 h 6657975"/>
              <a:gd name="connsiteX51" fmla="*/ 6715125 w 7010400"/>
              <a:gd name="connsiteY51" fmla="*/ 5438775 h 6657975"/>
              <a:gd name="connsiteX52" fmla="*/ 7010400 w 7010400"/>
              <a:gd name="connsiteY52" fmla="*/ 5686425 h 6657975"/>
              <a:gd name="connsiteX53" fmla="*/ 6905625 w 7010400"/>
              <a:gd name="connsiteY53" fmla="*/ 5991225 h 6657975"/>
              <a:gd name="connsiteX54" fmla="*/ 6353175 w 7010400"/>
              <a:gd name="connsiteY54" fmla="*/ 6657975 h 6657975"/>
              <a:gd name="connsiteX55" fmla="*/ 57150 w 7010400"/>
              <a:gd name="connsiteY55" fmla="*/ 6591300 h 6657975"/>
              <a:gd name="connsiteX56" fmla="*/ 0 w 7010400"/>
              <a:gd name="connsiteY56" fmla="*/ 409575 h 6657975"/>
              <a:gd name="connsiteX57" fmla="*/ 2305050 w 7010400"/>
              <a:gd name="connsiteY57" fmla="*/ 0 h 665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10400" h="6657975">
                <a:moveTo>
                  <a:pt x="2305050" y="0"/>
                </a:moveTo>
                <a:lnTo>
                  <a:pt x="3324225" y="619125"/>
                </a:lnTo>
                <a:lnTo>
                  <a:pt x="3457575" y="990600"/>
                </a:lnTo>
                <a:lnTo>
                  <a:pt x="3619500" y="1085850"/>
                </a:lnTo>
                <a:lnTo>
                  <a:pt x="3714750" y="1200150"/>
                </a:lnTo>
                <a:lnTo>
                  <a:pt x="3848100" y="1400175"/>
                </a:lnTo>
                <a:lnTo>
                  <a:pt x="4000500" y="1428750"/>
                </a:lnTo>
                <a:lnTo>
                  <a:pt x="4076700" y="1381125"/>
                </a:lnTo>
                <a:lnTo>
                  <a:pt x="4219575" y="1323975"/>
                </a:lnTo>
                <a:lnTo>
                  <a:pt x="4438650" y="1295400"/>
                </a:lnTo>
                <a:lnTo>
                  <a:pt x="4686300" y="1285875"/>
                </a:lnTo>
                <a:lnTo>
                  <a:pt x="4962525" y="1371600"/>
                </a:lnTo>
                <a:lnTo>
                  <a:pt x="5200650" y="1533525"/>
                </a:lnTo>
                <a:lnTo>
                  <a:pt x="5324475" y="1714500"/>
                </a:lnTo>
                <a:lnTo>
                  <a:pt x="5391150" y="1933575"/>
                </a:lnTo>
                <a:lnTo>
                  <a:pt x="5372100" y="2124075"/>
                </a:lnTo>
                <a:lnTo>
                  <a:pt x="5295900" y="2305050"/>
                </a:lnTo>
                <a:lnTo>
                  <a:pt x="5133975" y="2466975"/>
                </a:lnTo>
                <a:lnTo>
                  <a:pt x="4991100" y="2590800"/>
                </a:lnTo>
                <a:lnTo>
                  <a:pt x="4876800" y="2657475"/>
                </a:lnTo>
                <a:lnTo>
                  <a:pt x="4800600" y="2752725"/>
                </a:lnTo>
                <a:lnTo>
                  <a:pt x="4905375" y="2990850"/>
                </a:lnTo>
                <a:lnTo>
                  <a:pt x="5076825" y="3190875"/>
                </a:lnTo>
                <a:lnTo>
                  <a:pt x="5095875" y="3419475"/>
                </a:lnTo>
                <a:lnTo>
                  <a:pt x="5124450" y="3638550"/>
                </a:lnTo>
                <a:lnTo>
                  <a:pt x="5143500" y="3686175"/>
                </a:lnTo>
                <a:lnTo>
                  <a:pt x="5248275" y="3676650"/>
                </a:lnTo>
                <a:lnTo>
                  <a:pt x="5410200" y="3714750"/>
                </a:lnTo>
                <a:lnTo>
                  <a:pt x="5581650" y="3781425"/>
                </a:lnTo>
                <a:lnTo>
                  <a:pt x="5667375" y="3848100"/>
                </a:lnTo>
                <a:lnTo>
                  <a:pt x="5781675" y="3981450"/>
                </a:lnTo>
                <a:lnTo>
                  <a:pt x="5800725" y="4057650"/>
                </a:lnTo>
                <a:lnTo>
                  <a:pt x="5800725" y="4086225"/>
                </a:lnTo>
                <a:lnTo>
                  <a:pt x="5743575" y="4095750"/>
                </a:lnTo>
                <a:lnTo>
                  <a:pt x="5915025" y="4152900"/>
                </a:lnTo>
                <a:lnTo>
                  <a:pt x="6038850" y="4343400"/>
                </a:lnTo>
                <a:lnTo>
                  <a:pt x="6096000" y="4562475"/>
                </a:lnTo>
                <a:lnTo>
                  <a:pt x="6096000" y="4562475"/>
                </a:lnTo>
                <a:lnTo>
                  <a:pt x="6096000" y="4629150"/>
                </a:lnTo>
                <a:lnTo>
                  <a:pt x="6010275" y="4629150"/>
                </a:lnTo>
                <a:lnTo>
                  <a:pt x="6067425" y="4676775"/>
                </a:lnTo>
                <a:lnTo>
                  <a:pt x="6172200" y="4733925"/>
                </a:lnTo>
                <a:lnTo>
                  <a:pt x="6267450" y="4905375"/>
                </a:lnTo>
                <a:lnTo>
                  <a:pt x="6381750" y="4962525"/>
                </a:lnTo>
                <a:lnTo>
                  <a:pt x="6419850" y="5010150"/>
                </a:lnTo>
                <a:lnTo>
                  <a:pt x="6419850" y="5019675"/>
                </a:lnTo>
                <a:lnTo>
                  <a:pt x="6648450" y="5067300"/>
                </a:lnTo>
                <a:lnTo>
                  <a:pt x="6705600" y="5162550"/>
                </a:lnTo>
                <a:lnTo>
                  <a:pt x="6696075" y="5276850"/>
                </a:lnTo>
                <a:lnTo>
                  <a:pt x="6448425" y="5314950"/>
                </a:lnTo>
                <a:lnTo>
                  <a:pt x="6505575" y="5438775"/>
                </a:lnTo>
                <a:lnTo>
                  <a:pt x="6715125" y="5438775"/>
                </a:lnTo>
                <a:lnTo>
                  <a:pt x="7010400" y="5686425"/>
                </a:lnTo>
                <a:lnTo>
                  <a:pt x="6905625" y="5991225"/>
                </a:lnTo>
                <a:lnTo>
                  <a:pt x="6353175" y="6657975"/>
                </a:lnTo>
                <a:lnTo>
                  <a:pt x="57150" y="6591300"/>
                </a:lnTo>
                <a:lnTo>
                  <a:pt x="0" y="409575"/>
                </a:lnTo>
                <a:lnTo>
                  <a:pt x="2305050" y="0"/>
                </a:lnTo>
                <a:close/>
              </a:path>
            </a:pathLst>
          </a:custGeom>
          <a:blipFill>
            <a:blip r:embed="rId4"/>
            <a:srcRect/>
            <a:stretch>
              <a:fillRect l="-2620" t="-6129" r="-45639" b="-1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7" name="Freeform 166"/>
          <p:cNvSpPr/>
          <p:nvPr/>
        </p:nvSpPr>
        <p:spPr>
          <a:xfrm>
            <a:off x="-283067" y="3127725"/>
            <a:ext cx="2778386" cy="2702450"/>
          </a:xfrm>
          <a:custGeom>
            <a:avLst/>
            <a:gdLst>
              <a:gd name="connsiteX0" fmla="*/ 2305050 w 7010400"/>
              <a:gd name="connsiteY0" fmla="*/ 0 h 6657975"/>
              <a:gd name="connsiteX1" fmla="*/ 3324225 w 7010400"/>
              <a:gd name="connsiteY1" fmla="*/ 619125 h 6657975"/>
              <a:gd name="connsiteX2" fmla="*/ 3457575 w 7010400"/>
              <a:gd name="connsiteY2" fmla="*/ 990600 h 6657975"/>
              <a:gd name="connsiteX3" fmla="*/ 3619500 w 7010400"/>
              <a:gd name="connsiteY3" fmla="*/ 1085850 h 6657975"/>
              <a:gd name="connsiteX4" fmla="*/ 3714750 w 7010400"/>
              <a:gd name="connsiteY4" fmla="*/ 1200150 h 6657975"/>
              <a:gd name="connsiteX5" fmla="*/ 3848100 w 7010400"/>
              <a:gd name="connsiteY5" fmla="*/ 1400175 h 6657975"/>
              <a:gd name="connsiteX6" fmla="*/ 4000500 w 7010400"/>
              <a:gd name="connsiteY6" fmla="*/ 1428750 h 6657975"/>
              <a:gd name="connsiteX7" fmla="*/ 4076700 w 7010400"/>
              <a:gd name="connsiteY7" fmla="*/ 1381125 h 6657975"/>
              <a:gd name="connsiteX8" fmla="*/ 4219575 w 7010400"/>
              <a:gd name="connsiteY8" fmla="*/ 1323975 h 6657975"/>
              <a:gd name="connsiteX9" fmla="*/ 4438650 w 7010400"/>
              <a:gd name="connsiteY9" fmla="*/ 1295400 h 6657975"/>
              <a:gd name="connsiteX10" fmla="*/ 4686300 w 7010400"/>
              <a:gd name="connsiteY10" fmla="*/ 1285875 h 6657975"/>
              <a:gd name="connsiteX11" fmla="*/ 4962525 w 7010400"/>
              <a:gd name="connsiteY11" fmla="*/ 1371600 h 6657975"/>
              <a:gd name="connsiteX12" fmla="*/ 5200650 w 7010400"/>
              <a:gd name="connsiteY12" fmla="*/ 1533525 h 6657975"/>
              <a:gd name="connsiteX13" fmla="*/ 5324475 w 7010400"/>
              <a:gd name="connsiteY13" fmla="*/ 1714500 h 6657975"/>
              <a:gd name="connsiteX14" fmla="*/ 5391150 w 7010400"/>
              <a:gd name="connsiteY14" fmla="*/ 1933575 h 6657975"/>
              <a:gd name="connsiteX15" fmla="*/ 5372100 w 7010400"/>
              <a:gd name="connsiteY15" fmla="*/ 2124075 h 6657975"/>
              <a:gd name="connsiteX16" fmla="*/ 5295900 w 7010400"/>
              <a:gd name="connsiteY16" fmla="*/ 2305050 h 6657975"/>
              <a:gd name="connsiteX17" fmla="*/ 5133975 w 7010400"/>
              <a:gd name="connsiteY17" fmla="*/ 2466975 h 6657975"/>
              <a:gd name="connsiteX18" fmla="*/ 4991100 w 7010400"/>
              <a:gd name="connsiteY18" fmla="*/ 2590800 h 6657975"/>
              <a:gd name="connsiteX19" fmla="*/ 4876800 w 7010400"/>
              <a:gd name="connsiteY19" fmla="*/ 2657475 h 6657975"/>
              <a:gd name="connsiteX20" fmla="*/ 4800600 w 7010400"/>
              <a:gd name="connsiteY20" fmla="*/ 2752725 h 6657975"/>
              <a:gd name="connsiteX21" fmla="*/ 4905375 w 7010400"/>
              <a:gd name="connsiteY21" fmla="*/ 2990850 h 6657975"/>
              <a:gd name="connsiteX22" fmla="*/ 5076825 w 7010400"/>
              <a:gd name="connsiteY22" fmla="*/ 3190875 h 6657975"/>
              <a:gd name="connsiteX23" fmla="*/ 5095875 w 7010400"/>
              <a:gd name="connsiteY23" fmla="*/ 3419475 h 6657975"/>
              <a:gd name="connsiteX24" fmla="*/ 5124450 w 7010400"/>
              <a:gd name="connsiteY24" fmla="*/ 3638550 h 6657975"/>
              <a:gd name="connsiteX25" fmla="*/ 5143500 w 7010400"/>
              <a:gd name="connsiteY25" fmla="*/ 3686175 h 6657975"/>
              <a:gd name="connsiteX26" fmla="*/ 5248275 w 7010400"/>
              <a:gd name="connsiteY26" fmla="*/ 3676650 h 6657975"/>
              <a:gd name="connsiteX27" fmla="*/ 5410200 w 7010400"/>
              <a:gd name="connsiteY27" fmla="*/ 3714750 h 6657975"/>
              <a:gd name="connsiteX28" fmla="*/ 5581650 w 7010400"/>
              <a:gd name="connsiteY28" fmla="*/ 3781425 h 6657975"/>
              <a:gd name="connsiteX29" fmla="*/ 5667375 w 7010400"/>
              <a:gd name="connsiteY29" fmla="*/ 3848100 h 6657975"/>
              <a:gd name="connsiteX30" fmla="*/ 5781675 w 7010400"/>
              <a:gd name="connsiteY30" fmla="*/ 3981450 h 6657975"/>
              <a:gd name="connsiteX31" fmla="*/ 5800725 w 7010400"/>
              <a:gd name="connsiteY31" fmla="*/ 4057650 h 6657975"/>
              <a:gd name="connsiteX32" fmla="*/ 5800725 w 7010400"/>
              <a:gd name="connsiteY32" fmla="*/ 4086225 h 6657975"/>
              <a:gd name="connsiteX33" fmla="*/ 5743575 w 7010400"/>
              <a:gd name="connsiteY33" fmla="*/ 4095750 h 6657975"/>
              <a:gd name="connsiteX34" fmla="*/ 5915025 w 7010400"/>
              <a:gd name="connsiteY34" fmla="*/ 4152900 h 6657975"/>
              <a:gd name="connsiteX35" fmla="*/ 6038850 w 7010400"/>
              <a:gd name="connsiteY35" fmla="*/ 4343400 h 6657975"/>
              <a:gd name="connsiteX36" fmla="*/ 6096000 w 7010400"/>
              <a:gd name="connsiteY36" fmla="*/ 4562475 h 6657975"/>
              <a:gd name="connsiteX37" fmla="*/ 6096000 w 7010400"/>
              <a:gd name="connsiteY37" fmla="*/ 4562475 h 6657975"/>
              <a:gd name="connsiteX38" fmla="*/ 6096000 w 7010400"/>
              <a:gd name="connsiteY38" fmla="*/ 4629150 h 6657975"/>
              <a:gd name="connsiteX39" fmla="*/ 6010275 w 7010400"/>
              <a:gd name="connsiteY39" fmla="*/ 4629150 h 6657975"/>
              <a:gd name="connsiteX40" fmla="*/ 6067425 w 7010400"/>
              <a:gd name="connsiteY40" fmla="*/ 4676775 h 6657975"/>
              <a:gd name="connsiteX41" fmla="*/ 6172200 w 7010400"/>
              <a:gd name="connsiteY41" fmla="*/ 4733925 h 6657975"/>
              <a:gd name="connsiteX42" fmla="*/ 6267450 w 7010400"/>
              <a:gd name="connsiteY42" fmla="*/ 4905375 h 6657975"/>
              <a:gd name="connsiteX43" fmla="*/ 6381750 w 7010400"/>
              <a:gd name="connsiteY43" fmla="*/ 4962525 h 6657975"/>
              <a:gd name="connsiteX44" fmla="*/ 6419850 w 7010400"/>
              <a:gd name="connsiteY44" fmla="*/ 5010150 h 6657975"/>
              <a:gd name="connsiteX45" fmla="*/ 6419850 w 7010400"/>
              <a:gd name="connsiteY45" fmla="*/ 5019675 h 6657975"/>
              <a:gd name="connsiteX46" fmla="*/ 6648450 w 7010400"/>
              <a:gd name="connsiteY46" fmla="*/ 5067300 h 6657975"/>
              <a:gd name="connsiteX47" fmla="*/ 6705600 w 7010400"/>
              <a:gd name="connsiteY47" fmla="*/ 5162550 h 6657975"/>
              <a:gd name="connsiteX48" fmla="*/ 6696075 w 7010400"/>
              <a:gd name="connsiteY48" fmla="*/ 5276850 h 6657975"/>
              <a:gd name="connsiteX49" fmla="*/ 6448425 w 7010400"/>
              <a:gd name="connsiteY49" fmla="*/ 5314950 h 6657975"/>
              <a:gd name="connsiteX50" fmla="*/ 6505575 w 7010400"/>
              <a:gd name="connsiteY50" fmla="*/ 5438775 h 6657975"/>
              <a:gd name="connsiteX51" fmla="*/ 6715125 w 7010400"/>
              <a:gd name="connsiteY51" fmla="*/ 5438775 h 6657975"/>
              <a:gd name="connsiteX52" fmla="*/ 7010400 w 7010400"/>
              <a:gd name="connsiteY52" fmla="*/ 5686425 h 6657975"/>
              <a:gd name="connsiteX53" fmla="*/ 6905625 w 7010400"/>
              <a:gd name="connsiteY53" fmla="*/ 5991225 h 6657975"/>
              <a:gd name="connsiteX54" fmla="*/ 6353175 w 7010400"/>
              <a:gd name="connsiteY54" fmla="*/ 6657975 h 6657975"/>
              <a:gd name="connsiteX55" fmla="*/ 57150 w 7010400"/>
              <a:gd name="connsiteY55" fmla="*/ 6591300 h 6657975"/>
              <a:gd name="connsiteX56" fmla="*/ 0 w 7010400"/>
              <a:gd name="connsiteY56" fmla="*/ 409575 h 6657975"/>
              <a:gd name="connsiteX57" fmla="*/ 2305050 w 7010400"/>
              <a:gd name="connsiteY57" fmla="*/ 0 h 665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10400" h="6657975">
                <a:moveTo>
                  <a:pt x="2305050" y="0"/>
                </a:moveTo>
                <a:lnTo>
                  <a:pt x="3324225" y="619125"/>
                </a:lnTo>
                <a:lnTo>
                  <a:pt x="3457575" y="990600"/>
                </a:lnTo>
                <a:lnTo>
                  <a:pt x="3619500" y="1085850"/>
                </a:lnTo>
                <a:lnTo>
                  <a:pt x="3714750" y="1200150"/>
                </a:lnTo>
                <a:lnTo>
                  <a:pt x="3848100" y="1400175"/>
                </a:lnTo>
                <a:lnTo>
                  <a:pt x="4000500" y="1428750"/>
                </a:lnTo>
                <a:lnTo>
                  <a:pt x="4076700" y="1381125"/>
                </a:lnTo>
                <a:lnTo>
                  <a:pt x="4219575" y="1323975"/>
                </a:lnTo>
                <a:lnTo>
                  <a:pt x="4438650" y="1295400"/>
                </a:lnTo>
                <a:lnTo>
                  <a:pt x="4686300" y="1285875"/>
                </a:lnTo>
                <a:lnTo>
                  <a:pt x="4962525" y="1371600"/>
                </a:lnTo>
                <a:lnTo>
                  <a:pt x="5200650" y="1533525"/>
                </a:lnTo>
                <a:lnTo>
                  <a:pt x="5324475" y="1714500"/>
                </a:lnTo>
                <a:lnTo>
                  <a:pt x="5391150" y="1933575"/>
                </a:lnTo>
                <a:lnTo>
                  <a:pt x="5372100" y="2124075"/>
                </a:lnTo>
                <a:lnTo>
                  <a:pt x="5295900" y="2305050"/>
                </a:lnTo>
                <a:lnTo>
                  <a:pt x="5133975" y="2466975"/>
                </a:lnTo>
                <a:lnTo>
                  <a:pt x="4991100" y="2590800"/>
                </a:lnTo>
                <a:lnTo>
                  <a:pt x="4876800" y="2657475"/>
                </a:lnTo>
                <a:lnTo>
                  <a:pt x="4800600" y="2752725"/>
                </a:lnTo>
                <a:lnTo>
                  <a:pt x="4905375" y="2990850"/>
                </a:lnTo>
                <a:lnTo>
                  <a:pt x="5076825" y="3190875"/>
                </a:lnTo>
                <a:lnTo>
                  <a:pt x="5095875" y="3419475"/>
                </a:lnTo>
                <a:lnTo>
                  <a:pt x="5124450" y="3638550"/>
                </a:lnTo>
                <a:lnTo>
                  <a:pt x="5143500" y="3686175"/>
                </a:lnTo>
                <a:lnTo>
                  <a:pt x="5248275" y="3676650"/>
                </a:lnTo>
                <a:lnTo>
                  <a:pt x="5410200" y="3714750"/>
                </a:lnTo>
                <a:lnTo>
                  <a:pt x="5581650" y="3781425"/>
                </a:lnTo>
                <a:lnTo>
                  <a:pt x="5667375" y="3848100"/>
                </a:lnTo>
                <a:lnTo>
                  <a:pt x="5781675" y="3981450"/>
                </a:lnTo>
                <a:lnTo>
                  <a:pt x="5800725" y="4057650"/>
                </a:lnTo>
                <a:lnTo>
                  <a:pt x="5800725" y="4086225"/>
                </a:lnTo>
                <a:lnTo>
                  <a:pt x="5743575" y="4095750"/>
                </a:lnTo>
                <a:lnTo>
                  <a:pt x="5915025" y="4152900"/>
                </a:lnTo>
                <a:lnTo>
                  <a:pt x="6038850" y="4343400"/>
                </a:lnTo>
                <a:lnTo>
                  <a:pt x="6096000" y="4562475"/>
                </a:lnTo>
                <a:lnTo>
                  <a:pt x="6096000" y="4562475"/>
                </a:lnTo>
                <a:lnTo>
                  <a:pt x="6096000" y="4629150"/>
                </a:lnTo>
                <a:lnTo>
                  <a:pt x="6010275" y="4629150"/>
                </a:lnTo>
                <a:lnTo>
                  <a:pt x="6067425" y="4676775"/>
                </a:lnTo>
                <a:lnTo>
                  <a:pt x="6172200" y="4733925"/>
                </a:lnTo>
                <a:lnTo>
                  <a:pt x="6267450" y="4905375"/>
                </a:lnTo>
                <a:lnTo>
                  <a:pt x="6381750" y="4962525"/>
                </a:lnTo>
                <a:lnTo>
                  <a:pt x="6419850" y="5010150"/>
                </a:lnTo>
                <a:lnTo>
                  <a:pt x="6419850" y="5019675"/>
                </a:lnTo>
                <a:lnTo>
                  <a:pt x="6648450" y="5067300"/>
                </a:lnTo>
                <a:lnTo>
                  <a:pt x="6705600" y="5162550"/>
                </a:lnTo>
                <a:lnTo>
                  <a:pt x="6696075" y="5276850"/>
                </a:lnTo>
                <a:lnTo>
                  <a:pt x="6448425" y="5314950"/>
                </a:lnTo>
                <a:lnTo>
                  <a:pt x="6505575" y="5438775"/>
                </a:lnTo>
                <a:lnTo>
                  <a:pt x="6715125" y="5438775"/>
                </a:lnTo>
                <a:lnTo>
                  <a:pt x="7010400" y="5686425"/>
                </a:lnTo>
                <a:lnTo>
                  <a:pt x="6905625" y="5991225"/>
                </a:lnTo>
                <a:lnTo>
                  <a:pt x="6353175" y="6657975"/>
                </a:lnTo>
                <a:lnTo>
                  <a:pt x="57150" y="6591300"/>
                </a:lnTo>
                <a:lnTo>
                  <a:pt x="0" y="409575"/>
                </a:lnTo>
                <a:lnTo>
                  <a:pt x="2305050" y="0"/>
                </a:lnTo>
                <a:close/>
              </a:path>
            </a:pathLst>
          </a:custGeom>
          <a:blipFill>
            <a:blip r:embed="rId4"/>
            <a:srcRect/>
            <a:stretch>
              <a:fillRect l="-2620" t="-6129" r="-45639" b="-11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0" name="Rectangle 179"/>
          <p:cNvSpPr/>
          <p:nvPr/>
        </p:nvSpPr>
        <p:spPr>
          <a:xfrm>
            <a:off x="835610" y="1417305"/>
            <a:ext cx="808607" cy="719067"/>
          </a:xfrm>
          <a:prstGeom prst="rect">
            <a:avLst/>
          </a:prstGeom>
          <a:solidFill>
            <a:schemeClr val="bg1"/>
          </a:solidFill>
          <a:ln w="38100">
            <a:solidFill>
              <a:srgbClr val="06F8C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1" name="Rectangle 180"/>
          <p:cNvSpPr/>
          <p:nvPr/>
        </p:nvSpPr>
        <p:spPr>
          <a:xfrm>
            <a:off x="1741595" y="1417305"/>
            <a:ext cx="808607" cy="719067"/>
          </a:xfrm>
          <a:prstGeom prst="rect">
            <a:avLst/>
          </a:prstGeom>
          <a:solidFill>
            <a:schemeClr val="bg1"/>
          </a:solidFill>
          <a:ln w="38100">
            <a:solidFill>
              <a:srgbClr val="0582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2" name="Rectangle 181"/>
          <p:cNvSpPr/>
          <p:nvPr/>
        </p:nvSpPr>
        <p:spPr>
          <a:xfrm>
            <a:off x="2647581" y="1417305"/>
            <a:ext cx="808607" cy="719067"/>
          </a:xfrm>
          <a:prstGeom prst="rect">
            <a:avLst/>
          </a:prstGeom>
          <a:solidFill>
            <a:schemeClr val="bg1"/>
          </a:solidFill>
          <a:ln w="38100">
            <a:solidFill>
              <a:srgbClr val="1504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83" name="Picture 18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9117" y="1353137"/>
            <a:ext cx="1143160" cy="857370"/>
          </a:xfrm>
          <a:prstGeom prst="rect">
            <a:avLst/>
          </a:prstGeom>
        </p:spPr>
      </p:pic>
      <p:pic>
        <p:nvPicPr>
          <p:cNvPr id="184" name="Picture 18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202" y="1353137"/>
            <a:ext cx="1143000" cy="857250"/>
          </a:xfrm>
          <a:prstGeom prst="rect">
            <a:avLst/>
          </a:prstGeom>
        </p:spPr>
      </p:pic>
      <p:pic>
        <p:nvPicPr>
          <p:cNvPr id="185" name="Picture 18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8141" y="1361521"/>
            <a:ext cx="1143000" cy="857250"/>
          </a:xfrm>
          <a:prstGeom prst="rect">
            <a:avLst/>
          </a:prstGeom>
        </p:spPr>
      </p:pic>
      <p:sp>
        <p:nvSpPr>
          <p:cNvPr id="187" name="Title 1"/>
          <p:cNvSpPr txBox="1">
            <a:spLocks/>
          </p:cNvSpPr>
          <p:nvPr/>
        </p:nvSpPr>
        <p:spPr>
          <a:xfrm>
            <a:off x="3547803" y="1417305"/>
            <a:ext cx="3801570" cy="719067"/>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2400" dirty="0" smtClean="0">
                <a:solidFill>
                  <a:schemeClr val="bg1"/>
                </a:solidFill>
                <a:latin typeface="+mn-lt"/>
              </a:rPr>
              <a:t>Narrow angular range that spans a single seat</a:t>
            </a:r>
            <a:endParaRPr lang="he-IL" sz="2400" dirty="0">
              <a:solidFill>
                <a:schemeClr val="bg1"/>
              </a:solidFill>
              <a:latin typeface="+mn-lt"/>
            </a:endParaRPr>
          </a:p>
        </p:txBody>
      </p:sp>
      <p:grpSp>
        <p:nvGrpSpPr>
          <p:cNvPr id="188" name="Group 187"/>
          <p:cNvGrpSpPr>
            <a:grpSpLocks noChangeAspect="1"/>
          </p:cNvGrpSpPr>
          <p:nvPr/>
        </p:nvGrpSpPr>
        <p:grpSpPr>
          <a:xfrm>
            <a:off x="7775255" y="1024494"/>
            <a:ext cx="4140000" cy="2221254"/>
            <a:chOff x="-3863943" y="-40896"/>
            <a:chExt cx="4852265" cy="5137776"/>
          </a:xfrm>
          <a:scene3d>
            <a:camera prst="isometricOffAxis2Left"/>
            <a:lightRig rig="threePt" dir="t"/>
          </a:scene3d>
        </p:grpSpPr>
        <p:sp>
          <p:nvSpPr>
            <p:cNvPr id="189" name="Rectangle 188"/>
            <p:cNvSpPr/>
            <p:nvPr/>
          </p:nvSpPr>
          <p:spPr>
            <a:xfrm>
              <a:off x="-3863943" y="-40892"/>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0" name="Rectangle 189"/>
            <p:cNvSpPr/>
            <p:nvPr/>
          </p:nvSpPr>
          <p:spPr>
            <a:xfrm>
              <a:off x="-3761172" y="-40892"/>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1" name="Rectangle 190"/>
            <p:cNvSpPr/>
            <p:nvPr/>
          </p:nvSpPr>
          <p:spPr>
            <a:xfrm>
              <a:off x="-3658402" y="-40892"/>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2" name="Rectangle 191"/>
            <p:cNvSpPr/>
            <p:nvPr/>
          </p:nvSpPr>
          <p:spPr>
            <a:xfrm>
              <a:off x="-3560978" y="-40892"/>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3" name="Rectangle 192"/>
            <p:cNvSpPr/>
            <p:nvPr/>
          </p:nvSpPr>
          <p:spPr>
            <a:xfrm>
              <a:off x="-3458207" y="-40892"/>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4" name="Rectangle 193"/>
            <p:cNvSpPr/>
            <p:nvPr/>
          </p:nvSpPr>
          <p:spPr>
            <a:xfrm>
              <a:off x="-3355437" y="-40892"/>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5" name="Rectangle 194"/>
            <p:cNvSpPr/>
            <p:nvPr/>
          </p:nvSpPr>
          <p:spPr>
            <a:xfrm>
              <a:off x="-3261361" y="-40893"/>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6" name="Rectangle 195"/>
            <p:cNvSpPr/>
            <p:nvPr/>
          </p:nvSpPr>
          <p:spPr>
            <a:xfrm>
              <a:off x="-3158590" y="-40893"/>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7" name="Rectangle 196"/>
            <p:cNvSpPr/>
            <p:nvPr/>
          </p:nvSpPr>
          <p:spPr>
            <a:xfrm>
              <a:off x="-3055820" y="-40893"/>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8" name="Rectangle 197"/>
            <p:cNvSpPr/>
            <p:nvPr/>
          </p:nvSpPr>
          <p:spPr>
            <a:xfrm>
              <a:off x="-2958396" y="-40893"/>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99" name="Rectangle 198"/>
            <p:cNvSpPr/>
            <p:nvPr/>
          </p:nvSpPr>
          <p:spPr>
            <a:xfrm>
              <a:off x="-2855625" y="-40893"/>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0" name="Rectangle 199"/>
            <p:cNvSpPr/>
            <p:nvPr/>
          </p:nvSpPr>
          <p:spPr>
            <a:xfrm>
              <a:off x="-2752855" y="-40893"/>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1" name="Rectangle 200"/>
            <p:cNvSpPr/>
            <p:nvPr/>
          </p:nvSpPr>
          <p:spPr>
            <a:xfrm>
              <a:off x="-2648996" y="-40893"/>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2" name="Rectangle 201"/>
            <p:cNvSpPr/>
            <p:nvPr/>
          </p:nvSpPr>
          <p:spPr>
            <a:xfrm>
              <a:off x="-2546225" y="-40893"/>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3" name="Rectangle 202"/>
            <p:cNvSpPr/>
            <p:nvPr/>
          </p:nvSpPr>
          <p:spPr>
            <a:xfrm>
              <a:off x="-2443455" y="-40893"/>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4" name="Rectangle 203"/>
            <p:cNvSpPr/>
            <p:nvPr/>
          </p:nvSpPr>
          <p:spPr>
            <a:xfrm>
              <a:off x="-2346031" y="-40893"/>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5" name="Rectangle 204"/>
            <p:cNvSpPr/>
            <p:nvPr/>
          </p:nvSpPr>
          <p:spPr>
            <a:xfrm>
              <a:off x="-2243260" y="-40893"/>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6" name="Rectangle 205"/>
            <p:cNvSpPr/>
            <p:nvPr/>
          </p:nvSpPr>
          <p:spPr>
            <a:xfrm>
              <a:off x="-2140490" y="-40893"/>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7" name="Rectangle 206"/>
            <p:cNvSpPr/>
            <p:nvPr/>
          </p:nvSpPr>
          <p:spPr>
            <a:xfrm>
              <a:off x="-2046414" y="-40894"/>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8" name="Rectangle 207"/>
            <p:cNvSpPr/>
            <p:nvPr/>
          </p:nvSpPr>
          <p:spPr>
            <a:xfrm>
              <a:off x="-1943643" y="-40894"/>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09" name="Rectangle 208"/>
            <p:cNvSpPr/>
            <p:nvPr/>
          </p:nvSpPr>
          <p:spPr>
            <a:xfrm>
              <a:off x="-1840873" y="-40894"/>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0" name="Rectangle 209"/>
            <p:cNvSpPr/>
            <p:nvPr/>
          </p:nvSpPr>
          <p:spPr>
            <a:xfrm>
              <a:off x="-1743449" y="-40894"/>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1" name="Rectangle 210"/>
            <p:cNvSpPr/>
            <p:nvPr/>
          </p:nvSpPr>
          <p:spPr>
            <a:xfrm>
              <a:off x="-1640678" y="-40894"/>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2" name="Rectangle 211"/>
            <p:cNvSpPr/>
            <p:nvPr/>
          </p:nvSpPr>
          <p:spPr>
            <a:xfrm>
              <a:off x="-1537908" y="-40894"/>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3" name="Rectangle 212"/>
            <p:cNvSpPr/>
            <p:nvPr/>
          </p:nvSpPr>
          <p:spPr>
            <a:xfrm>
              <a:off x="-1440484" y="-40894"/>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4" name="Rectangle 213"/>
            <p:cNvSpPr/>
            <p:nvPr/>
          </p:nvSpPr>
          <p:spPr>
            <a:xfrm>
              <a:off x="-1337713" y="-40894"/>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5" name="Rectangle 214"/>
            <p:cNvSpPr/>
            <p:nvPr/>
          </p:nvSpPr>
          <p:spPr>
            <a:xfrm>
              <a:off x="-1234943" y="-40894"/>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6" name="Rectangle 215"/>
            <p:cNvSpPr/>
            <p:nvPr/>
          </p:nvSpPr>
          <p:spPr>
            <a:xfrm>
              <a:off x="-1137519" y="-40894"/>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7" name="Rectangle 216"/>
            <p:cNvSpPr/>
            <p:nvPr/>
          </p:nvSpPr>
          <p:spPr>
            <a:xfrm>
              <a:off x="-1034748" y="-40894"/>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8" name="Rectangle 217"/>
            <p:cNvSpPr/>
            <p:nvPr/>
          </p:nvSpPr>
          <p:spPr>
            <a:xfrm>
              <a:off x="-931978" y="-40894"/>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9" name="Rectangle 218"/>
            <p:cNvSpPr/>
            <p:nvPr/>
          </p:nvSpPr>
          <p:spPr>
            <a:xfrm>
              <a:off x="-837902" y="-40895"/>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0" name="Rectangle 219"/>
            <p:cNvSpPr/>
            <p:nvPr/>
          </p:nvSpPr>
          <p:spPr>
            <a:xfrm>
              <a:off x="-735131" y="-40895"/>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1" name="Rectangle 220"/>
            <p:cNvSpPr/>
            <p:nvPr/>
          </p:nvSpPr>
          <p:spPr>
            <a:xfrm>
              <a:off x="-632361" y="-40895"/>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2" name="Rectangle 221"/>
            <p:cNvSpPr/>
            <p:nvPr/>
          </p:nvSpPr>
          <p:spPr>
            <a:xfrm>
              <a:off x="-534937" y="-40895"/>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3" name="Rectangle 222"/>
            <p:cNvSpPr/>
            <p:nvPr/>
          </p:nvSpPr>
          <p:spPr>
            <a:xfrm>
              <a:off x="-432166" y="-40895"/>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4" name="Rectangle 223"/>
            <p:cNvSpPr/>
            <p:nvPr/>
          </p:nvSpPr>
          <p:spPr>
            <a:xfrm>
              <a:off x="-329396" y="-40895"/>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5" name="Rectangle 224"/>
            <p:cNvSpPr/>
            <p:nvPr/>
          </p:nvSpPr>
          <p:spPr>
            <a:xfrm>
              <a:off x="-225537" y="-40895"/>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6" name="Rectangle 225"/>
            <p:cNvSpPr/>
            <p:nvPr/>
          </p:nvSpPr>
          <p:spPr>
            <a:xfrm>
              <a:off x="-122766" y="-40895"/>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7" name="Rectangle 226"/>
            <p:cNvSpPr/>
            <p:nvPr/>
          </p:nvSpPr>
          <p:spPr>
            <a:xfrm>
              <a:off x="-19996" y="-40895"/>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8" name="Rectangle 227"/>
            <p:cNvSpPr/>
            <p:nvPr/>
          </p:nvSpPr>
          <p:spPr>
            <a:xfrm>
              <a:off x="77428" y="-40895"/>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29" name="Rectangle 228"/>
            <p:cNvSpPr/>
            <p:nvPr/>
          </p:nvSpPr>
          <p:spPr>
            <a:xfrm>
              <a:off x="180199" y="-40895"/>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0" name="Rectangle 229"/>
            <p:cNvSpPr/>
            <p:nvPr/>
          </p:nvSpPr>
          <p:spPr>
            <a:xfrm>
              <a:off x="282969" y="-40895"/>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1" name="Rectangle 230"/>
            <p:cNvSpPr/>
            <p:nvPr/>
          </p:nvSpPr>
          <p:spPr>
            <a:xfrm>
              <a:off x="377045" y="-40896"/>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2" name="Rectangle 231"/>
            <p:cNvSpPr/>
            <p:nvPr/>
          </p:nvSpPr>
          <p:spPr>
            <a:xfrm>
              <a:off x="479816" y="-40896"/>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3" name="Rectangle 232"/>
            <p:cNvSpPr/>
            <p:nvPr/>
          </p:nvSpPr>
          <p:spPr>
            <a:xfrm>
              <a:off x="582586" y="-40896"/>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4" name="Rectangle 233"/>
            <p:cNvSpPr/>
            <p:nvPr/>
          </p:nvSpPr>
          <p:spPr>
            <a:xfrm>
              <a:off x="680010" y="-40896"/>
              <a:ext cx="102771" cy="5137772"/>
            </a:xfrm>
            <a:prstGeom prst="rect">
              <a:avLst/>
            </a:prstGeom>
            <a:solidFill>
              <a:srgbClr val="06F8CA"/>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5" name="Rectangle 234"/>
            <p:cNvSpPr/>
            <p:nvPr/>
          </p:nvSpPr>
          <p:spPr>
            <a:xfrm>
              <a:off x="782781" y="-40896"/>
              <a:ext cx="102771" cy="5137772"/>
            </a:xfrm>
            <a:prstGeom prst="rect">
              <a:avLst/>
            </a:prstGeom>
            <a:solidFill>
              <a:srgbClr val="4300FE"/>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36" name="Rectangle 235"/>
            <p:cNvSpPr/>
            <p:nvPr/>
          </p:nvSpPr>
          <p:spPr>
            <a:xfrm>
              <a:off x="885551" y="-40896"/>
              <a:ext cx="102771" cy="5137772"/>
            </a:xfrm>
            <a:prstGeom prst="rect">
              <a:avLst/>
            </a:prstGeom>
            <a:solidFill>
              <a:srgbClr val="0582FF"/>
            </a:solid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grpSp>
      <p:grpSp>
        <p:nvGrpSpPr>
          <p:cNvPr id="237" name="Group 236"/>
          <p:cNvGrpSpPr/>
          <p:nvPr/>
        </p:nvGrpSpPr>
        <p:grpSpPr>
          <a:xfrm flipH="1">
            <a:off x="4623584" y="2252264"/>
            <a:ext cx="5347633" cy="2226976"/>
            <a:chOff x="3457433" y="2060812"/>
            <a:chExt cx="3479057" cy="1728716"/>
          </a:xfrm>
        </p:grpSpPr>
        <p:sp>
          <p:nvSpPr>
            <p:cNvPr id="238" name="Freeform 237"/>
            <p:cNvSpPr/>
            <p:nvPr/>
          </p:nvSpPr>
          <p:spPr>
            <a:xfrm>
              <a:off x="3466531" y="2065361"/>
              <a:ext cx="3302759" cy="1724167"/>
            </a:xfrm>
            <a:custGeom>
              <a:avLst/>
              <a:gdLst>
                <a:gd name="connsiteX0" fmla="*/ 0 w 3302759"/>
                <a:gd name="connsiteY0" fmla="*/ 0 h 1724167"/>
                <a:gd name="connsiteX1" fmla="*/ 3189027 w 3302759"/>
                <a:gd name="connsiteY1" fmla="*/ 1724167 h 1724167"/>
                <a:gd name="connsiteX2" fmla="*/ 3302759 w 3302759"/>
                <a:gd name="connsiteY2" fmla="*/ 1642281 h 1724167"/>
                <a:gd name="connsiteX3" fmla="*/ 0 w 3302759"/>
                <a:gd name="connsiteY3" fmla="*/ 0 h 1724167"/>
              </a:gdLst>
              <a:ahLst/>
              <a:cxnLst>
                <a:cxn ang="0">
                  <a:pos x="connsiteX0" y="connsiteY0"/>
                </a:cxn>
                <a:cxn ang="0">
                  <a:pos x="connsiteX1" y="connsiteY1"/>
                </a:cxn>
                <a:cxn ang="0">
                  <a:pos x="connsiteX2" y="connsiteY2"/>
                </a:cxn>
                <a:cxn ang="0">
                  <a:pos x="connsiteX3" y="connsiteY3"/>
                </a:cxn>
              </a:cxnLst>
              <a:rect l="l" t="t" r="r" b="b"/>
              <a:pathLst>
                <a:path w="3302759" h="1724167">
                  <a:moveTo>
                    <a:pt x="0" y="0"/>
                  </a:moveTo>
                  <a:lnTo>
                    <a:pt x="3189027" y="1724167"/>
                  </a:lnTo>
                  <a:lnTo>
                    <a:pt x="3302759" y="1642281"/>
                  </a:lnTo>
                  <a:lnTo>
                    <a:pt x="0" y="0"/>
                  </a:lnTo>
                  <a:close/>
                </a:path>
              </a:pathLst>
            </a:custGeom>
            <a:solidFill>
              <a:srgbClr val="06F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9" name="Freeform 238"/>
            <p:cNvSpPr/>
            <p:nvPr/>
          </p:nvSpPr>
          <p:spPr>
            <a:xfrm>
              <a:off x="3457433" y="2060812"/>
              <a:ext cx="3407391" cy="1642281"/>
            </a:xfrm>
            <a:custGeom>
              <a:avLst/>
              <a:gdLst>
                <a:gd name="connsiteX0" fmla="*/ 0 w 3407391"/>
                <a:gd name="connsiteY0" fmla="*/ 0 h 1642281"/>
                <a:gd name="connsiteX1" fmla="*/ 3311857 w 3407391"/>
                <a:gd name="connsiteY1" fmla="*/ 1642281 h 1642281"/>
                <a:gd name="connsiteX2" fmla="*/ 3407391 w 3407391"/>
                <a:gd name="connsiteY2" fmla="*/ 1574042 h 1642281"/>
                <a:gd name="connsiteX3" fmla="*/ 0 w 3407391"/>
                <a:gd name="connsiteY3" fmla="*/ 0 h 1642281"/>
              </a:gdLst>
              <a:ahLst/>
              <a:cxnLst>
                <a:cxn ang="0">
                  <a:pos x="connsiteX0" y="connsiteY0"/>
                </a:cxn>
                <a:cxn ang="0">
                  <a:pos x="connsiteX1" y="connsiteY1"/>
                </a:cxn>
                <a:cxn ang="0">
                  <a:pos x="connsiteX2" y="connsiteY2"/>
                </a:cxn>
                <a:cxn ang="0">
                  <a:pos x="connsiteX3" y="connsiteY3"/>
                </a:cxn>
              </a:cxnLst>
              <a:rect l="l" t="t" r="r" b="b"/>
              <a:pathLst>
                <a:path w="3407391" h="1642281">
                  <a:moveTo>
                    <a:pt x="0" y="0"/>
                  </a:moveTo>
                  <a:lnTo>
                    <a:pt x="3311857" y="1642281"/>
                  </a:lnTo>
                  <a:lnTo>
                    <a:pt x="3407391" y="1574042"/>
                  </a:lnTo>
                  <a:lnTo>
                    <a:pt x="0" y="0"/>
                  </a:lnTo>
                  <a:close/>
                </a:path>
              </a:pathLst>
            </a:custGeom>
            <a:solidFill>
              <a:srgbClr val="05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0" name="Freeform 239"/>
            <p:cNvSpPr/>
            <p:nvPr/>
          </p:nvSpPr>
          <p:spPr>
            <a:xfrm>
              <a:off x="3461982" y="2060812"/>
              <a:ext cx="3474508" cy="1568544"/>
            </a:xfrm>
            <a:custGeom>
              <a:avLst/>
              <a:gdLst>
                <a:gd name="connsiteX0" fmla="*/ 0 w 3466531"/>
                <a:gd name="connsiteY0" fmla="*/ 0 h 1564943"/>
                <a:gd name="connsiteX1" fmla="*/ 3393743 w 3466531"/>
                <a:gd name="connsiteY1" fmla="*/ 1564943 h 1564943"/>
                <a:gd name="connsiteX2" fmla="*/ 3466531 w 3466531"/>
                <a:gd name="connsiteY2" fmla="*/ 1514901 h 1564943"/>
                <a:gd name="connsiteX3" fmla="*/ 0 w 3466531"/>
                <a:gd name="connsiteY3" fmla="*/ 0 h 1564943"/>
              </a:gdLst>
              <a:ahLst/>
              <a:cxnLst>
                <a:cxn ang="0">
                  <a:pos x="connsiteX0" y="connsiteY0"/>
                </a:cxn>
                <a:cxn ang="0">
                  <a:pos x="connsiteX1" y="connsiteY1"/>
                </a:cxn>
                <a:cxn ang="0">
                  <a:pos x="connsiteX2" y="connsiteY2"/>
                </a:cxn>
                <a:cxn ang="0">
                  <a:pos x="connsiteX3" y="connsiteY3"/>
                </a:cxn>
              </a:cxnLst>
              <a:rect l="l" t="t" r="r" b="b"/>
              <a:pathLst>
                <a:path w="3466531" h="1564943">
                  <a:moveTo>
                    <a:pt x="0" y="0"/>
                  </a:moveTo>
                  <a:lnTo>
                    <a:pt x="3393743" y="1564943"/>
                  </a:lnTo>
                  <a:lnTo>
                    <a:pt x="3466531" y="1514901"/>
                  </a:lnTo>
                  <a:lnTo>
                    <a:pt x="0" y="0"/>
                  </a:lnTo>
                  <a:close/>
                </a:path>
              </a:pathLst>
            </a:custGeom>
            <a:solidFill>
              <a:srgbClr val="150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41" name="Group 240"/>
          <p:cNvGrpSpPr/>
          <p:nvPr/>
        </p:nvGrpSpPr>
        <p:grpSpPr>
          <a:xfrm flipH="1">
            <a:off x="1169226" y="2284110"/>
            <a:ext cx="8714427" cy="1020439"/>
            <a:chOff x="3538086" y="2099091"/>
            <a:chExt cx="5594684" cy="1108939"/>
          </a:xfrm>
        </p:grpSpPr>
        <p:sp>
          <p:nvSpPr>
            <p:cNvPr id="242" name="Freeform 241"/>
            <p:cNvSpPr/>
            <p:nvPr/>
          </p:nvSpPr>
          <p:spPr>
            <a:xfrm>
              <a:off x="3553027" y="2099091"/>
              <a:ext cx="5505191" cy="1108939"/>
            </a:xfrm>
            <a:custGeom>
              <a:avLst/>
              <a:gdLst>
                <a:gd name="connsiteX0" fmla="*/ 0 w 5029200"/>
                <a:gd name="connsiteY0" fmla="*/ 0 h 1317009"/>
                <a:gd name="connsiteX1" fmla="*/ 4981433 w 5029200"/>
                <a:gd name="connsiteY1" fmla="*/ 1317009 h 1317009"/>
                <a:gd name="connsiteX2" fmla="*/ 5029200 w 5029200"/>
                <a:gd name="connsiteY2" fmla="*/ 1255594 h 1317009"/>
                <a:gd name="connsiteX3" fmla="*/ 0 w 5029200"/>
                <a:gd name="connsiteY3" fmla="*/ 0 h 1317009"/>
              </a:gdLst>
              <a:ahLst/>
              <a:cxnLst>
                <a:cxn ang="0">
                  <a:pos x="connsiteX0" y="connsiteY0"/>
                </a:cxn>
                <a:cxn ang="0">
                  <a:pos x="connsiteX1" y="connsiteY1"/>
                </a:cxn>
                <a:cxn ang="0">
                  <a:pos x="connsiteX2" y="connsiteY2"/>
                </a:cxn>
                <a:cxn ang="0">
                  <a:pos x="connsiteX3" y="connsiteY3"/>
                </a:cxn>
              </a:cxnLst>
              <a:rect l="l" t="t" r="r" b="b"/>
              <a:pathLst>
                <a:path w="5029200" h="1317009">
                  <a:moveTo>
                    <a:pt x="0" y="0"/>
                  </a:moveTo>
                  <a:lnTo>
                    <a:pt x="4981433" y="1317009"/>
                  </a:lnTo>
                  <a:lnTo>
                    <a:pt x="5029200" y="1255594"/>
                  </a:lnTo>
                  <a:lnTo>
                    <a:pt x="0" y="0"/>
                  </a:lnTo>
                  <a:close/>
                </a:path>
              </a:pathLst>
            </a:custGeom>
            <a:solidFill>
              <a:srgbClr val="06F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3" name="Freeform 242"/>
            <p:cNvSpPr/>
            <p:nvPr/>
          </p:nvSpPr>
          <p:spPr>
            <a:xfrm>
              <a:off x="3538086" y="2099091"/>
              <a:ext cx="5564947" cy="1051481"/>
            </a:xfrm>
            <a:custGeom>
              <a:avLst/>
              <a:gdLst>
                <a:gd name="connsiteX0" fmla="*/ 0 w 5083791"/>
                <a:gd name="connsiteY0" fmla="*/ 0 h 1248770"/>
                <a:gd name="connsiteX1" fmla="*/ 5036024 w 5083791"/>
                <a:gd name="connsiteY1" fmla="*/ 1248770 h 1248770"/>
                <a:gd name="connsiteX2" fmla="*/ 5083791 w 5083791"/>
                <a:gd name="connsiteY2" fmla="*/ 1194179 h 1248770"/>
                <a:gd name="connsiteX3" fmla="*/ 0 w 5083791"/>
                <a:gd name="connsiteY3" fmla="*/ 0 h 1248770"/>
              </a:gdLst>
              <a:ahLst/>
              <a:cxnLst>
                <a:cxn ang="0">
                  <a:pos x="connsiteX0" y="connsiteY0"/>
                </a:cxn>
                <a:cxn ang="0">
                  <a:pos x="connsiteX1" y="connsiteY1"/>
                </a:cxn>
                <a:cxn ang="0">
                  <a:pos x="connsiteX2" y="connsiteY2"/>
                </a:cxn>
                <a:cxn ang="0">
                  <a:pos x="connsiteX3" y="connsiteY3"/>
                </a:cxn>
              </a:cxnLst>
              <a:rect l="l" t="t" r="r" b="b"/>
              <a:pathLst>
                <a:path w="5083791" h="1248770">
                  <a:moveTo>
                    <a:pt x="0" y="0"/>
                  </a:moveTo>
                  <a:lnTo>
                    <a:pt x="5036024" y="1248770"/>
                  </a:lnTo>
                  <a:lnTo>
                    <a:pt x="5083791" y="1194179"/>
                  </a:lnTo>
                  <a:lnTo>
                    <a:pt x="0" y="0"/>
                  </a:lnTo>
                  <a:close/>
                </a:path>
              </a:pathLst>
            </a:custGeom>
            <a:solidFill>
              <a:srgbClr val="05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4" name="Freeform 243"/>
            <p:cNvSpPr/>
            <p:nvPr/>
          </p:nvSpPr>
          <p:spPr>
            <a:xfrm>
              <a:off x="3539821" y="2100234"/>
              <a:ext cx="5592949" cy="1003473"/>
            </a:xfrm>
            <a:custGeom>
              <a:avLst/>
              <a:gdLst>
                <a:gd name="connsiteX0" fmla="*/ 0 w 5109372"/>
                <a:gd name="connsiteY0" fmla="*/ 0 h 1191754"/>
                <a:gd name="connsiteX1" fmla="*/ 5070369 w 5109372"/>
                <a:gd name="connsiteY1" fmla="*/ 1191754 h 1191754"/>
                <a:gd name="connsiteX2" fmla="*/ 5109372 w 5109372"/>
                <a:gd name="connsiteY2" fmla="*/ 1139750 h 1191754"/>
                <a:gd name="connsiteX3" fmla="*/ 0 w 5109372"/>
                <a:gd name="connsiteY3" fmla="*/ 0 h 1191754"/>
              </a:gdLst>
              <a:ahLst/>
              <a:cxnLst>
                <a:cxn ang="0">
                  <a:pos x="connsiteX0" y="connsiteY0"/>
                </a:cxn>
                <a:cxn ang="0">
                  <a:pos x="connsiteX1" y="connsiteY1"/>
                </a:cxn>
                <a:cxn ang="0">
                  <a:pos x="connsiteX2" y="connsiteY2"/>
                </a:cxn>
                <a:cxn ang="0">
                  <a:pos x="connsiteX3" y="connsiteY3"/>
                </a:cxn>
              </a:cxnLst>
              <a:rect l="l" t="t" r="r" b="b"/>
              <a:pathLst>
                <a:path w="5109372" h="1191754">
                  <a:moveTo>
                    <a:pt x="0" y="0"/>
                  </a:moveTo>
                  <a:lnTo>
                    <a:pt x="5070369" y="1191754"/>
                  </a:lnTo>
                  <a:lnTo>
                    <a:pt x="5109372" y="1139750"/>
                  </a:lnTo>
                  <a:lnTo>
                    <a:pt x="0" y="0"/>
                  </a:lnTo>
                  <a:close/>
                </a:path>
              </a:pathLst>
            </a:custGeom>
            <a:solidFill>
              <a:srgbClr val="150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245" name="Group 244"/>
          <p:cNvGrpSpPr/>
          <p:nvPr/>
        </p:nvGrpSpPr>
        <p:grpSpPr>
          <a:xfrm flipH="1">
            <a:off x="2835457" y="2284109"/>
            <a:ext cx="7041417" cy="1515409"/>
            <a:chOff x="3538086" y="2099091"/>
            <a:chExt cx="5594684" cy="1108939"/>
          </a:xfrm>
        </p:grpSpPr>
        <p:sp>
          <p:nvSpPr>
            <p:cNvPr id="246" name="Freeform 245"/>
            <p:cNvSpPr/>
            <p:nvPr/>
          </p:nvSpPr>
          <p:spPr>
            <a:xfrm>
              <a:off x="3553027" y="2099091"/>
              <a:ext cx="5505191" cy="1108939"/>
            </a:xfrm>
            <a:custGeom>
              <a:avLst/>
              <a:gdLst>
                <a:gd name="connsiteX0" fmla="*/ 0 w 5029200"/>
                <a:gd name="connsiteY0" fmla="*/ 0 h 1317009"/>
                <a:gd name="connsiteX1" fmla="*/ 4981433 w 5029200"/>
                <a:gd name="connsiteY1" fmla="*/ 1317009 h 1317009"/>
                <a:gd name="connsiteX2" fmla="*/ 5029200 w 5029200"/>
                <a:gd name="connsiteY2" fmla="*/ 1255594 h 1317009"/>
                <a:gd name="connsiteX3" fmla="*/ 0 w 5029200"/>
                <a:gd name="connsiteY3" fmla="*/ 0 h 1317009"/>
              </a:gdLst>
              <a:ahLst/>
              <a:cxnLst>
                <a:cxn ang="0">
                  <a:pos x="connsiteX0" y="connsiteY0"/>
                </a:cxn>
                <a:cxn ang="0">
                  <a:pos x="connsiteX1" y="connsiteY1"/>
                </a:cxn>
                <a:cxn ang="0">
                  <a:pos x="connsiteX2" y="connsiteY2"/>
                </a:cxn>
                <a:cxn ang="0">
                  <a:pos x="connsiteX3" y="connsiteY3"/>
                </a:cxn>
              </a:cxnLst>
              <a:rect l="l" t="t" r="r" b="b"/>
              <a:pathLst>
                <a:path w="5029200" h="1317009">
                  <a:moveTo>
                    <a:pt x="0" y="0"/>
                  </a:moveTo>
                  <a:lnTo>
                    <a:pt x="4981433" y="1317009"/>
                  </a:lnTo>
                  <a:lnTo>
                    <a:pt x="5029200" y="1255594"/>
                  </a:lnTo>
                  <a:lnTo>
                    <a:pt x="0" y="0"/>
                  </a:lnTo>
                  <a:close/>
                </a:path>
              </a:pathLst>
            </a:custGeom>
            <a:solidFill>
              <a:srgbClr val="06F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7" name="Freeform 246"/>
            <p:cNvSpPr/>
            <p:nvPr/>
          </p:nvSpPr>
          <p:spPr>
            <a:xfrm>
              <a:off x="3538086" y="2099091"/>
              <a:ext cx="5564947" cy="1051481"/>
            </a:xfrm>
            <a:custGeom>
              <a:avLst/>
              <a:gdLst>
                <a:gd name="connsiteX0" fmla="*/ 0 w 5083791"/>
                <a:gd name="connsiteY0" fmla="*/ 0 h 1248770"/>
                <a:gd name="connsiteX1" fmla="*/ 5036024 w 5083791"/>
                <a:gd name="connsiteY1" fmla="*/ 1248770 h 1248770"/>
                <a:gd name="connsiteX2" fmla="*/ 5083791 w 5083791"/>
                <a:gd name="connsiteY2" fmla="*/ 1194179 h 1248770"/>
                <a:gd name="connsiteX3" fmla="*/ 0 w 5083791"/>
                <a:gd name="connsiteY3" fmla="*/ 0 h 1248770"/>
              </a:gdLst>
              <a:ahLst/>
              <a:cxnLst>
                <a:cxn ang="0">
                  <a:pos x="connsiteX0" y="connsiteY0"/>
                </a:cxn>
                <a:cxn ang="0">
                  <a:pos x="connsiteX1" y="connsiteY1"/>
                </a:cxn>
                <a:cxn ang="0">
                  <a:pos x="connsiteX2" y="connsiteY2"/>
                </a:cxn>
                <a:cxn ang="0">
                  <a:pos x="connsiteX3" y="connsiteY3"/>
                </a:cxn>
              </a:cxnLst>
              <a:rect l="l" t="t" r="r" b="b"/>
              <a:pathLst>
                <a:path w="5083791" h="1248770">
                  <a:moveTo>
                    <a:pt x="0" y="0"/>
                  </a:moveTo>
                  <a:lnTo>
                    <a:pt x="5036024" y="1248770"/>
                  </a:lnTo>
                  <a:lnTo>
                    <a:pt x="5083791" y="1194179"/>
                  </a:lnTo>
                  <a:lnTo>
                    <a:pt x="0" y="0"/>
                  </a:lnTo>
                  <a:close/>
                </a:path>
              </a:pathLst>
            </a:custGeom>
            <a:solidFill>
              <a:srgbClr val="05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8" name="Freeform 247"/>
            <p:cNvSpPr/>
            <p:nvPr/>
          </p:nvSpPr>
          <p:spPr>
            <a:xfrm>
              <a:off x="3539821" y="2100234"/>
              <a:ext cx="5592949" cy="1003473"/>
            </a:xfrm>
            <a:custGeom>
              <a:avLst/>
              <a:gdLst>
                <a:gd name="connsiteX0" fmla="*/ 0 w 5109372"/>
                <a:gd name="connsiteY0" fmla="*/ 0 h 1191754"/>
                <a:gd name="connsiteX1" fmla="*/ 5070369 w 5109372"/>
                <a:gd name="connsiteY1" fmla="*/ 1191754 h 1191754"/>
                <a:gd name="connsiteX2" fmla="*/ 5109372 w 5109372"/>
                <a:gd name="connsiteY2" fmla="*/ 1139750 h 1191754"/>
                <a:gd name="connsiteX3" fmla="*/ 0 w 5109372"/>
                <a:gd name="connsiteY3" fmla="*/ 0 h 1191754"/>
              </a:gdLst>
              <a:ahLst/>
              <a:cxnLst>
                <a:cxn ang="0">
                  <a:pos x="connsiteX0" y="connsiteY0"/>
                </a:cxn>
                <a:cxn ang="0">
                  <a:pos x="connsiteX1" y="connsiteY1"/>
                </a:cxn>
                <a:cxn ang="0">
                  <a:pos x="connsiteX2" y="connsiteY2"/>
                </a:cxn>
                <a:cxn ang="0">
                  <a:pos x="connsiteX3" y="connsiteY3"/>
                </a:cxn>
              </a:cxnLst>
              <a:rect l="l" t="t" r="r" b="b"/>
              <a:pathLst>
                <a:path w="5109372" h="1191754">
                  <a:moveTo>
                    <a:pt x="0" y="0"/>
                  </a:moveTo>
                  <a:lnTo>
                    <a:pt x="5070369" y="1191754"/>
                  </a:lnTo>
                  <a:lnTo>
                    <a:pt x="5109372" y="1139750"/>
                  </a:lnTo>
                  <a:lnTo>
                    <a:pt x="0" y="0"/>
                  </a:lnTo>
                  <a:close/>
                </a:path>
              </a:pathLst>
            </a:custGeom>
            <a:solidFill>
              <a:srgbClr val="150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 name="Date Placeholder 3"/>
          <p:cNvSpPr>
            <a:spLocks noGrp="1"/>
          </p:cNvSpPr>
          <p:nvPr>
            <p:ph type="dt" sz="half" idx="2"/>
          </p:nvPr>
        </p:nvSpPr>
        <p:spPr/>
        <p:txBody>
          <a:bodyPr/>
          <a:lstStyle/>
          <a:p>
            <a:r>
              <a:rPr lang="en-GB" smtClean="0"/>
              <a:t>2017-08-03</a:t>
            </a:r>
            <a:endParaRPr lang="en-GB" dirty="0"/>
          </a:p>
        </p:txBody>
      </p:sp>
      <p:sp>
        <p:nvSpPr>
          <p:cNvPr id="5" name="Footer Placeholder 4"/>
          <p:cNvSpPr>
            <a:spLocks noGrp="1"/>
          </p:cNvSpPr>
          <p:nvPr>
            <p:ph type="ftr" sz="quarter" idx="3"/>
          </p:nvPr>
        </p:nvSpPr>
        <p:spPr/>
        <p:txBody>
          <a:bodyPr/>
          <a:lstStyle/>
          <a:p>
            <a:r>
              <a:rPr lang="en-GB" smtClean="0"/>
              <a:t>Christian Richardt – Stereoscopic 3D Videos and Panoramas</a:t>
            </a:r>
            <a:endParaRPr lang="en-GB"/>
          </a:p>
        </p:txBody>
      </p:sp>
      <p:sp>
        <p:nvSpPr>
          <p:cNvPr id="6" name="Slide Number Placeholder 5"/>
          <p:cNvSpPr>
            <a:spLocks noGrp="1"/>
          </p:cNvSpPr>
          <p:nvPr>
            <p:ph type="sldNum" sz="quarter" idx="4"/>
          </p:nvPr>
        </p:nvSpPr>
        <p:spPr/>
        <p:txBody>
          <a:bodyPr/>
          <a:lstStyle/>
          <a:p>
            <a:fld id="{9B281B64-7B92-47B0-8A60-E22259C079AF}" type="slidenum">
              <a:rPr lang="en-GB" smtClean="0"/>
              <a:pPr/>
              <a:t>9</a:t>
            </a:fld>
            <a:endParaRPr lang="en-GB"/>
          </a:p>
        </p:txBody>
      </p:sp>
    </p:spTree>
    <p:extLst>
      <p:ext uri="{BB962C8B-B14F-4D97-AF65-F5344CB8AC3E}">
        <p14:creationId xmlns:p14="http://schemas.microsoft.com/office/powerpoint/2010/main" val="1859380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fade">
                                      <p:cBhvr>
                                        <p:cTn id="23" dur="500"/>
                                        <p:tgtEl>
                                          <p:spTgt spid="188"/>
                                        </p:tgtEl>
                                      </p:cBhvr>
                                    </p:animEffect>
                                  </p:childTnLst>
                                </p:cTn>
                              </p:par>
                              <p:par>
                                <p:cTn id="24" presetID="22" presetClass="entr" presetSubtype="2" fill="hold" nodeType="with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right)">
                                      <p:cBhvr>
                                        <p:cTn id="26" dur="500"/>
                                        <p:tgtEl>
                                          <p:spTgt spid="237"/>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245"/>
                                        </p:tgtEl>
                                        <p:attrNameLst>
                                          <p:attrName>style.visibility</p:attrName>
                                        </p:attrNameLst>
                                      </p:cBhvr>
                                      <p:to>
                                        <p:strVal val="visible"/>
                                      </p:to>
                                    </p:set>
                                    <p:animEffect transition="in" filter="wipe(right)">
                                      <p:cBhvr>
                                        <p:cTn id="30" dur="500"/>
                                        <p:tgtEl>
                                          <p:spTgt spid="245"/>
                                        </p:tgtEl>
                                      </p:cBhvr>
                                    </p:animEffect>
                                  </p:childTnLst>
                                </p:cTn>
                              </p:par>
                              <p:par>
                                <p:cTn id="31" presetID="22" presetClass="entr" presetSubtype="2" fill="hold" nodeType="withEffect">
                                  <p:stCondLst>
                                    <p:cond delay="0"/>
                                  </p:stCondLst>
                                  <p:childTnLst>
                                    <p:set>
                                      <p:cBhvr>
                                        <p:cTn id="32" dur="1" fill="hold">
                                          <p:stCondLst>
                                            <p:cond delay="0"/>
                                          </p:stCondLst>
                                        </p:cTn>
                                        <p:tgtEl>
                                          <p:spTgt spid="241"/>
                                        </p:tgtEl>
                                        <p:attrNameLst>
                                          <p:attrName>style.visibility</p:attrName>
                                        </p:attrNameLst>
                                      </p:cBhvr>
                                      <p:to>
                                        <p:strVal val="visible"/>
                                      </p:to>
                                    </p:set>
                                    <p:animEffect transition="in" filter="wipe(right)">
                                      <p:cBhvr>
                                        <p:cTn id="3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2" grpId="0" animBg="1"/>
      <p:bldP spid="187" grpId="0"/>
    </p:bldLst>
  </p:timing>
</p:sld>
</file>

<file path=ppt/theme/theme1.xml><?xml version="1.0" encoding="utf-8"?>
<a:theme xmlns:a="http://schemas.openxmlformats.org/drawingml/2006/main" name="CRichardt Dark Theme">
  <a:themeElements>
    <a:clrScheme name="MPI blues">
      <a:dk1>
        <a:srgbClr val="000000"/>
      </a:dk1>
      <a:lt1>
        <a:srgbClr val="FFFFFF"/>
      </a:lt1>
      <a:dk2>
        <a:srgbClr val="000000"/>
      </a:dk2>
      <a:lt2>
        <a:srgbClr val="808080"/>
      </a:lt2>
      <a:accent1>
        <a:srgbClr val="ABC2D7"/>
      </a:accent1>
      <a:accent2>
        <a:srgbClr val="003366"/>
      </a:accent2>
      <a:accent3>
        <a:srgbClr val="FFFFFF"/>
      </a:accent3>
      <a:accent4>
        <a:srgbClr val="000000"/>
      </a:accent4>
      <a:accent5>
        <a:srgbClr val="DAEDEF"/>
      </a:accent5>
      <a:accent6>
        <a:srgbClr val="2D2D8A"/>
      </a:accent6>
      <a:hlink>
        <a:srgbClr val="003366"/>
      </a:hlink>
      <a:folHlink>
        <a:srgbClr val="003366"/>
      </a:folHlink>
    </a:clrScheme>
    <a:fontScheme name="Segoe semi">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a:solidFill>
              <a:schemeClr val="bg1"/>
            </a:solidFill>
          </a:defRPr>
        </a:defPPr>
      </a:lstStyle>
    </a:txDef>
  </a:objectDefaults>
  <a:extraClrSchemeLst>
    <a:extraClrScheme>
      <a:clrScheme name="Review_SB_theobalt_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view_SB_theobalt_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view_SB_theobalt_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view_SB_theobalt_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view_SB_theobalt_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view_SB_theobalt_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view_SB_theobalt_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view_SB_theobalt_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view_SB_theobalt_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view_SB_theobalt_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view_SB_theobalt_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view_SB_theobalt_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12628</TotalTime>
  <Words>3121</Words>
  <Application>Microsoft Office PowerPoint</Application>
  <PresentationFormat>Widescreen</PresentationFormat>
  <Paragraphs>516</Paragraphs>
  <Slides>44</Slides>
  <Notes>35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Helvetica</vt:lpstr>
      <vt:lpstr>Segoe UI Semibold</vt:lpstr>
      <vt:lpstr>Segoe UI Semilight</vt:lpstr>
      <vt:lpstr>Wingdings</vt:lpstr>
      <vt:lpstr>CRichardt Dark Theme</vt:lpstr>
      <vt:lpstr>Stereoscopic 3D Videos and Panoramas</vt:lpstr>
      <vt:lpstr>Stereoscopic 3D videos and panoramas</vt:lpstr>
      <vt:lpstr>Stereo camera rigs</vt:lpstr>
      <vt:lpstr>Stereo camera rigs</vt:lpstr>
      <vt:lpstr>Computational stereo 3D camera system</vt:lpstr>
      <vt:lpstr>Commercial stereo 3D projection</vt:lpstr>
      <vt:lpstr>Medium-scale stereo 3D displays</vt:lpstr>
      <vt:lpstr>Other stereo 3D displays</vt:lpstr>
      <vt:lpstr>Cinema 3D</vt:lpstr>
      <vt:lpstr>ScreenX</vt:lpstr>
      <vt:lpstr>Depth cues</vt:lpstr>
      <vt:lpstr>How does disparity work?</vt:lpstr>
      <vt:lpstr>Preventing viewing discomfort</vt:lpstr>
      <vt:lpstr>Disparity manipulation</vt:lpstr>
      <vt:lpstr>Additional reading on viewing comfort</vt:lpstr>
      <vt:lpstr>2D-to-3D conversion</vt:lpstr>
      <vt:lpstr>Additional reading on 2D-to-3D conversion</vt:lpstr>
      <vt:lpstr>Video de-anaglyph</vt:lpstr>
      <vt:lpstr>Stereo 3D video deblurring</vt:lpstr>
      <vt:lpstr>Stereo 3D video stabilisation</vt:lpstr>
      <vt:lpstr>Correspondence finding</vt:lpstr>
      <vt:lpstr>Image-only techniques</vt:lpstr>
      <vt:lpstr>Capturing 3D panoramas</vt:lpstr>
      <vt:lpstr>Capturing 3D panoramas</vt:lpstr>
      <vt:lpstr>Capturing 3D panoramas</vt:lpstr>
      <vt:lpstr>Capturing 3D panoramas</vt:lpstr>
      <vt:lpstr>Capturing 3D panoramas</vt:lpstr>
      <vt:lpstr>Capturing 3D panoramas</vt:lpstr>
      <vt:lpstr>Capturing 3D panoramas</vt:lpstr>
      <vt:lpstr>Capturing 3D panoramas</vt:lpstr>
      <vt:lpstr>Capturing 3D panoramas</vt:lpstr>
      <vt:lpstr>Capturing 3D panoramas</vt:lpstr>
      <vt:lpstr>Image alignment</vt:lpstr>
      <vt:lpstr>Strip blending artefacts</vt:lpstr>
      <vt:lpstr>Duplication + truncation</vt:lpstr>
      <vt:lpstr>Flow-based ray interpolation</vt:lpstr>
      <vt:lpstr>Strip blending artefacts</vt:lpstr>
      <vt:lpstr>Flow-based blending</vt:lpstr>
      <vt:lpstr>Blending comparison</vt:lpstr>
      <vt:lpstr>Stereo 3D panorama</vt:lpstr>
      <vt:lpstr>PowerPoint Presentation</vt:lpstr>
      <vt:lpstr>PowerPoint Presentation</vt:lpstr>
      <vt:lpstr>Quick recap</vt:lpstr>
      <vt:lpstr>Stereoscopic 3D Videos and Panoramas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Stereoscopic 3D Videos and Panoramas</dc:title>
  <dc:subject/>
  <dc:creator>Christian Richardt</dc:creator>
  <cp:keywords/>
  <dc:description/>
  <cp:lastModifiedBy>Christian Richardt</cp:lastModifiedBy>
  <cp:revision>750</cp:revision>
  <cp:lastPrinted>2017-01-09T23:04:28Z</cp:lastPrinted>
  <dcterms:created xsi:type="dcterms:W3CDTF">2015-09-24T10:00:52Z</dcterms:created>
  <dcterms:modified xsi:type="dcterms:W3CDTF">2017-08-08T16:21:59Z</dcterms:modified>
  <cp:category/>
</cp:coreProperties>
</file>